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3" r:id="rId3"/>
    <p:sldId id="258" r:id="rId4"/>
    <p:sldId id="261" r:id="rId5"/>
    <p:sldId id="262" r:id="rId6"/>
    <p:sldId id="257" r:id="rId7"/>
    <p:sldId id="259" r:id="rId8"/>
    <p:sldId id="260" r:id="rId9"/>
    <p:sldId id="263" r:id="rId10"/>
    <p:sldId id="267" r:id="rId11"/>
    <p:sldId id="264" r:id="rId12"/>
    <p:sldId id="265" r:id="rId13"/>
    <p:sldId id="279" r:id="rId14"/>
    <p:sldId id="282" r:id="rId15"/>
    <p:sldId id="280" r:id="rId16"/>
    <p:sldId id="281" r:id="rId17"/>
    <p:sldId id="268" r:id="rId18"/>
    <p:sldId id="283" r:id="rId19"/>
    <p:sldId id="271" r:id="rId20"/>
    <p:sldId id="270" r:id="rId21"/>
    <p:sldId id="269" r:id="rId22"/>
    <p:sldId id="272" r:id="rId23"/>
    <p:sldId id="274" r:id="rId24"/>
    <p:sldId id="275" r:id="rId25"/>
    <p:sldId id="276"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1" autoAdjust="0"/>
    <p:restoredTop sz="94660"/>
  </p:normalViewPr>
  <p:slideViewPr>
    <p:cSldViewPr snapToGrid="0">
      <p:cViewPr>
        <p:scale>
          <a:sx n="77" d="100"/>
          <a:sy n="77" d="100"/>
        </p:scale>
        <p:origin x="72" y="-3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2/6/17</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dirty="0"/>
              <a:t>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2/6/17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2/6/17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2/6/17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2/6/17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2/6/17</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vcaa.vic.edu.au/Pages/vce/studies/sociology/sociologyindex.aspx#H2N10084" TargetMode="External"/><Relationship Id="rId3" Type="http://schemas.openxmlformats.org/officeDocument/2006/relationships/hyperlink" Target="http://lists.sev.asn.au/mailman/listinfo/vcesociologyteacher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 Id="rId3" Type="http://schemas.openxmlformats.org/officeDocument/2006/relationships/image" Target="../media/image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a:t>Advice for new teachers of VCE Sociology</a:t>
            </a:r>
            <a:endParaRPr lang="en-GB" dirty="0"/>
          </a:p>
        </p:txBody>
      </p:sp>
      <p:sp>
        <p:nvSpPr>
          <p:cNvPr id="3" name="Subtitle 2"/>
          <p:cNvSpPr>
            <a:spLocks noGrp="1"/>
          </p:cNvSpPr>
          <p:nvPr>
            <p:ph type="subTitle" idx="1"/>
          </p:nvPr>
        </p:nvSpPr>
        <p:spPr/>
        <p:txBody>
          <a:bodyPr/>
          <a:lstStyle/>
          <a:p>
            <a:r>
              <a:rPr lang="en-AU" dirty="0" smtClean="0"/>
              <a:t>Year 11 Sociology, Units 1-2 2017</a:t>
            </a:r>
            <a:endParaRPr lang="en-GB" dirty="0"/>
          </a:p>
        </p:txBody>
      </p:sp>
    </p:spTree>
    <p:extLst>
      <p:ext uri="{BB962C8B-B14F-4D97-AF65-F5344CB8AC3E}">
        <p14:creationId xmlns:p14="http://schemas.microsoft.com/office/powerpoint/2010/main" val="8753865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Overview and Timelines:</a:t>
            </a:r>
            <a:br>
              <a:rPr lang="en-AU" dirty="0" smtClean="0"/>
            </a:br>
            <a:r>
              <a:rPr lang="en-AU" dirty="0"/>
              <a:t>Unit 1, AOS 1, Youth</a:t>
            </a:r>
            <a:r>
              <a:rPr lang="en-AU" dirty="0" smtClean="0"/>
              <a:t> – Key Skills</a:t>
            </a:r>
            <a:endParaRPr lang="en-GB" dirty="0"/>
          </a:p>
        </p:txBody>
      </p:sp>
      <p:sp>
        <p:nvSpPr>
          <p:cNvPr id="3" name="Content Placeholder 2"/>
          <p:cNvSpPr>
            <a:spLocks noGrp="1"/>
          </p:cNvSpPr>
          <p:nvPr>
            <p:ph idx="1"/>
          </p:nvPr>
        </p:nvSpPr>
        <p:spPr/>
        <p:txBody>
          <a:bodyPr>
            <a:noAutofit/>
          </a:bodyPr>
          <a:lstStyle/>
          <a:p>
            <a:r>
              <a:rPr lang="en-AU" sz="1600" b="1" dirty="0" smtClean="0"/>
              <a:t>gather </a:t>
            </a:r>
            <a:r>
              <a:rPr lang="en-AU" sz="1600" b="1" dirty="0"/>
              <a:t>and use a wide range of relevant source </a:t>
            </a:r>
            <a:r>
              <a:rPr lang="en-AU" sz="1600" b="1" dirty="0" smtClean="0"/>
              <a:t>material (both AOS)</a:t>
            </a:r>
            <a:endParaRPr lang="en-AU" sz="1600" b="1" dirty="0"/>
          </a:p>
          <a:p>
            <a:r>
              <a:rPr lang="en-AU" sz="1600" b="1" dirty="0" smtClean="0"/>
              <a:t>evaluate </a:t>
            </a:r>
            <a:r>
              <a:rPr lang="en-AU" sz="1600" b="1" dirty="0"/>
              <a:t>sources and critically reflect on their own and others’ approaches to understanding </a:t>
            </a:r>
            <a:r>
              <a:rPr lang="en-AU" sz="1600" b="1" dirty="0" smtClean="0"/>
              <a:t>the </a:t>
            </a:r>
            <a:r>
              <a:rPr lang="en-GB" sz="1600" b="1" dirty="0" smtClean="0"/>
              <a:t>social world </a:t>
            </a:r>
            <a:r>
              <a:rPr lang="en-AU" sz="1600" b="1" dirty="0"/>
              <a:t>(both AOS)</a:t>
            </a:r>
          </a:p>
          <a:p>
            <a:r>
              <a:rPr lang="en-AU" sz="1600" b="1" dirty="0" smtClean="0"/>
              <a:t>apply </a:t>
            </a:r>
            <a:r>
              <a:rPr lang="en-AU" sz="1600" b="1" dirty="0"/>
              <a:t>a range of relevant </a:t>
            </a:r>
            <a:r>
              <a:rPr lang="en-AU" sz="1600" b="1" dirty="0" smtClean="0"/>
              <a:t>concepts </a:t>
            </a:r>
            <a:r>
              <a:rPr lang="en-AU" sz="1600" b="1" dirty="0"/>
              <a:t>(both AOS)</a:t>
            </a:r>
          </a:p>
          <a:p>
            <a:r>
              <a:rPr lang="en-AU" sz="1600" dirty="0" smtClean="0"/>
              <a:t>describe </a:t>
            </a:r>
            <a:r>
              <a:rPr lang="en-AU" sz="1600" dirty="0"/>
              <a:t>the nature of sociological inquiry</a:t>
            </a:r>
          </a:p>
          <a:p>
            <a:r>
              <a:rPr lang="en-AU" sz="1600" dirty="0" smtClean="0"/>
              <a:t>define </a:t>
            </a:r>
            <a:r>
              <a:rPr lang="en-AU" sz="1600" dirty="0"/>
              <a:t>social categories and their place in sociological discourse</a:t>
            </a:r>
          </a:p>
          <a:p>
            <a:r>
              <a:rPr lang="en-AU" sz="1600" dirty="0" smtClean="0"/>
              <a:t>identify </a:t>
            </a:r>
            <a:r>
              <a:rPr lang="en-AU" sz="1600" dirty="0"/>
              <a:t>key factors that have contributed to the changing definitions of youth and adolescence </a:t>
            </a:r>
            <a:r>
              <a:rPr lang="en-AU" sz="1600" dirty="0" smtClean="0"/>
              <a:t>as </a:t>
            </a:r>
            <a:r>
              <a:rPr lang="en-GB" sz="1600" dirty="0" smtClean="0"/>
              <a:t>social </a:t>
            </a:r>
            <a:r>
              <a:rPr lang="en-GB" sz="1600" dirty="0"/>
              <a:t>categories over time</a:t>
            </a:r>
          </a:p>
          <a:p>
            <a:r>
              <a:rPr lang="en-AU" sz="1600" dirty="0" smtClean="0"/>
              <a:t>identify </a:t>
            </a:r>
            <a:r>
              <a:rPr lang="en-AU" sz="1600" dirty="0"/>
              <a:t>and explain factors leading to different experiences of being young</a:t>
            </a:r>
          </a:p>
          <a:p>
            <a:r>
              <a:rPr lang="en-AU" sz="1600" dirty="0" smtClean="0"/>
              <a:t>explain </a:t>
            </a:r>
            <a:r>
              <a:rPr lang="en-AU" sz="1600" dirty="0"/>
              <a:t>why youth may be categorised and the potential impacts of homogenous thinking </a:t>
            </a:r>
            <a:r>
              <a:rPr lang="en-AU" sz="1600" dirty="0" smtClean="0"/>
              <a:t>about </a:t>
            </a:r>
            <a:r>
              <a:rPr lang="en-GB" sz="1600" dirty="0" smtClean="0"/>
              <a:t>youth</a:t>
            </a:r>
            <a:r>
              <a:rPr lang="en-GB" sz="1600" dirty="0"/>
              <a:t>.</a:t>
            </a:r>
            <a:endParaRPr lang="en-AU" sz="1600" dirty="0" smtClean="0"/>
          </a:p>
        </p:txBody>
      </p:sp>
    </p:spTree>
    <p:extLst>
      <p:ext uri="{BB962C8B-B14F-4D97-AF65-F5344CB8AC3E}">
        <p14:creationId xmlns:p14="http://schemas.microsoft.com/office/powerpoint/2010/main" val="41104720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Overview and Timelines:</a:t>
            </a:r>
            <a:br>
              <a:rPr lang="en-AU" dirty="0" smtClean="0"/>
            </a:br>
            <a:r>
              <a:rPr lang="en-AU" dirty="0" smtClean="0"/>
              <a:t>Unit 1, AOS 2, The Family – Key Knowledge</a:t>
            </a:r>
            <a:endParaRPr lang="en-GB" dirty="0"/>
          </a:p>
        </p:txBody>
      </p:sp>
      <p:sp>
        <p:nvSpPr>
          <p:cNvPr id="3" name="Content Placeholder 2"/>
          <p:cNvSpPr>
            <a:spLocks noGrp="1"/>
          </p:cNvSpPr>
          <p:nvPr>
            <p:ph idx="1"/>
          </p:nvPr>
        </p:nvSpPr>
        <p:spPr/>
        <p:txBody>
          <a:bodyPr>
            <a:noAutofit/>
          </a:bodyPr>
          <a:lstStyle/>
          <a:p>
            <a:r>
              <a:rPr lang="en-AU" sz="1500" dirty="0" smtClean="0"/>
              <a:t>the </a:t>
            </a:r>
            <a:r>
              <a:rPr lang="en-AU" sz="1500" dirty="0"/>
              <a:t>sociological concept of </a:t>
            </a:r>
            <a:r>
              <a:rPr lang="en-AU" sz="1500" b="1" dirty="0"/>
              <a:t>an institution</a:t>
            </a:r>
          </a:p>
          <a:p>
            <a:r>
              <a:rPr lang="en-AU" sz="1500" b="1" dirty="0" smtClean="0"/>
              <a:t>definitions</a:t>
            </a:r>
            <a:r>
              <a:rPr lang="en-AU" sz="1500" dirty="0" smtClean="0"/>
              <a:t> </a:t>
            </a:r>
            <a:r>
              <a:rPr lang="en-AU" sz="1500" dirty="0"/>
              <a:t>of family in its various forms, including the </a:t>
            </a:r>
            <a:r>
              <a:rPr lang="en-AU" sz="1500" b="1" dirty="0"/>
              <a:t>nuclear family, single parent family</a:t>
            </a:r>
            <a:r>
              <a:rPr lang="en-AU" sz="1500" b="1" dirty="0" smtClean="0"/>
              <a:t>, cohabitation</a:t>
            </a:r>
            <a:r>
              <a:rPr lang="en-AU" sz="1500" b="1" dirty="0"/>
              <a:t>, same-sex attracted </a:t>
            </a:r>
            <a:r>
              <a:rPr lang="en-AU" sz="1500" b="1" dirty="0" smtClean="0"/>
              <a:t>parenting</a:t>
            </a:r>
            <a:r>
              <a:rPr lang="en-AU" sz="1500" b="1" dirty="0"/>
              <a:t>, extended family and blended family</a:t>
            </a:r>
          </a:p>
          <a:p>
            <a:r>
              <a:rPr lang="en-AU" sz="1500" b="1" dirty="0" smtClean="0"/>
              <a:t>functionalist</a:t>
            </a:r>
            <a:r>
              <a:rPr lang="en-AU" sz="1500" dirty="0" smtClean="0"/>
              <a:t> </a:t>
            </a:r>
            <a:r>
              <a:rPr lang="en-AU" sz="1500" dirty="0"/>
              <a:t>and </a:t>
            </a:r>
            <a:r>
              <a:rPr lang="en-AU" sz="1500" b="1" dirty="0"/>
              <a:t>feminist</a:t>
            </a:r>
            <a:r>
              <a:rPr lang="en-AU" sz="1500" dirty="0"/>
              <a:t> views of family</a:t>
            </a:r>
          </a:p>
          <a:p>
            <a:r>
              <a:rPr lang="en-AU" sz="1500" b="1" dirty="0" smtClean="0"/>
              <a:t>comparative </a:t>
            </a:r>
            <a:r>
              <a:rPr lang="en-AU" sz="1500" b="1" dirty="0"/>
              <a:t>perspectives </a:t>
            </a:r>
            <a:r>
              <a:rPr lang="en-AU" sz="1500" dirty="0"/>
              <a:t>as a methodology in sociology, including the experience of family life </a:t>
            </a:r>
            <a:r>
              <a:rPr lang="en-AU" sz="1500" dirty="0" smtClean="0"/>
              <a:t>and the </a:t>
            </a:r>
            <a:r>
              <a:rPr lang="en-AU" sz="1500" dirty="0"/>
              <a:t>changing role of family members in Australia compared with family life in different cultures</a:t>
            </a:r>
          </a:p>
          <a:p>
            <a:r>
              <a:rPr lang="en-AU" sz="1500" dirty="0" smtClean="0"/>
              <a:t>the </a:t>
            </a:r>
            <a:r>
              <a:rPr lang="en-AU" sz="1500" b="1" dirty="0"/>
              <a:t>influences of key demographic, cultural, economic, technological and social developments </a:t>
            </a:r>
            <a:r>
              <a:rPr lang="en-AU" sz="1500" dirty="0" smtClean="0"/>
              <a:t>on the </a:t>
            </a:r>
            <a:r>
              <a:rPr lang="en-AU" sz="1500" dirty="0"/>
              <a:t>ways people create and experience family life and on the place and role of family as a </a:t>
            </a:r>
            <a:r>
              <a:rPr lang="en-AU" sz="1500" dirty="0" smtClean="0"/>
              <a:t>social </a:t>
            </a:r>
            <a:r>
              <a:rPr lang="en-GB" sz="1500" dirty="0" smtClean="0"/>
              <a:t>institution</a:t>
            </a:r>
            <a:endParaRPr lang="en-GB" sz="1500" dirty="0"/>
          </a:p>
          <a:p>
            <a:r>
              <a:rPr lang="en-AU" sz="1500" dirty="0" smtClean="0"/>
              <a:t>issues </a:t>
            </a:r>
            <a:r>
              <a:rPr lang="en-AU" sz="1500" dirty="0"/>
              <a:t>concerning </a:t>
            </a:r>
            <a:r>
              <a:rPr lang="en-AU" sz="1500" b="1" dirty="0"/>
              <a:t>homogenous thinking </a:t>
            </a:r>
            <a:r>
              <a:rPr lang="en-AU" sz="1500" dirty="0"/>
              <a:t>about families such as stereotyping</a:t>
            </a:r>
          </a:p>
          <a:p>
            <a:r>
              <a:rPr lang="en-AU" sz="1500" dirty="0" smtClean="0"/>
              <a:t>the </a:t>
            </a:r>
            <a:r>
              <a:rPr lang="en-AU" sz="1500" b="1" dirty="0"/>
              <a:t>impact of government policy</a:t>
            </a:r>
            <a:r>
              <a:rPr lang="en-AU" sz="1500" dirty="0"/>
              <a:t> on family, for example paid parental leave, childcare benefits</a:t>
            </a:r>
            <a:r>
              <a:rPr lang="en-AU" sz="1500" dirty="0" smtClean="0"/>
              <a:t>, </a:t>
            </a:r>
            <a:r>
              <a:rPr lang="en-GB" sz="1500" dirty="0" smtClean="0"/>
              <a:t>carers</a:t>
            </a:r>
            <a:r>
              <a:rPr lang="en-GB" sz="1500" dirty="0"/>
              <a:t>’ payments, and </a:t>
            </a:r>
            <a:r>
              <a:rPr lang="en-GB" sz="1500" dirty="0" err="1"/>
              <a:t>Austudy</a:t>
            </a:r>
            <a:r>
              <a:rPr lang="en-GB" sz="1500" dirty="0"/>
              <a:t>.</a:t>
            </a:r>
            <a:endParaRPr lang="en-AU" sz="1500" dirty="0" smtClean="0"/>
          </a:p>
        </p:txBody>
      </p:sp>
    </p:spTree>
    <p:extLst>
      <p:ext uri="{BB962C8B-B14F-4D97-AF65-F5344CB8AC3E}">
        <p14:creationId xmlns:p14="http://schemas.microsoft.com/office/powerpoint/2010/main" val="8513303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Overview and Timelines:</a:t>
            </a:r>
            <a:br>
              <a:rPr lang="en-AU" dirty="0" smtClean="0"/>
            </a:br>
            <a:r>
              <a:rPr lang="en-AU" dirty="0"/>
              <a:t>Unit 1, AOS </a:t>
            </a:r>
            <a:r>
              <a:rPr lang="en-AU" dirty="0" smtClean="0"/>
              <a:t>2, The Family – Key Skills</a:t>
            </a:r>
            <a:endParaRPr lang="en-GB" dirty="0"/>
          </a:p>
        </p:txBody>
      </p:sp>
      <p:sp>
        <p:nvSpPr>
          <p:cNvPr id="3" name="Content Placeholder 2"/>
          <p:cNvSpPr>
            <a:spLocks noGrp="1"/>
          </p:cNvSpPr>
          <p:nvPr>
            <p:ph idx="1"/>
          </p:nvPr>
        </p:nvSpPr>
        <p:spPr/>
        <p:txBody>
          <a:bodyPr>
            <a:noAutofit/>
          </a:bodyPr>
          <a:lstStyle/>
          <a:p>
            <a:r>
              <a:rPr lang="en-AU" sz="1600" b="1" dirty="0"/>
              <a:t>gather and use a wide range of relevant source material (both AOS)</a:t>
            </a:r>
          </a:p>
          <a:p>
            <a:r>
              <a:rPr lang="en-AU" sz="1600" b="1" dirty="0"/>
              <a:t>evaluate sources and critically reflect on their own and others’ approaches to understanding the </a:t>
            </a:r>
            <a:r>
              <a:rPr lang="en-GB" sz="1600" b="1" dirty="0"/>
              <a:t>social world </a:t>
            </a:r>
            <a:r>
              <a:rPr lang="en-AU" sz="1600" b="1" dirty="0"/>
              <a:t>(both AOS)</a:t>
            </a:r>
          </a:p>
          <a:p>
            <a:r>
              <a:rPr lang="en-AU" sz="1600" b="1" dirty="0"/>
              <a:t>apply a range of relevant concepts (both AOS)</a:t>
            </a:r>
          </a:p>
          <a:p>
            <a:r>
              <a:rPr lang="en-AU" sz="1600" dirty="0"/>
              <a:t>explain the functionalist and feminist views of family</a:t>
            </a:r>
          </a:p>
          <a:p>
            <a:r>
              <a:rPr lang="en-AU" sz="1600" dirty="0" smtClean="0"/>
              <a:t>explain </a:t>
            </a:r>
            <a:r>
              <a:rPr lang="en-AU" sz="1600" dirty="0"/>
              <a:t>comparative perspectives as a methodology in sociology and apply it to the analysis </a:t>
            </a:r>
            <a:r>
              <a:rPr lang="en-AU" sz="1600" dirty="0" smtClean="0"/>
              <a:t>of </a:t>
            </a:r>
            <a:r>
              <a:rPr lang="en-GB" sz="1600" dirty="0" smtClean="0"/>
              <a:t>family</a:t>
            </a:r>
            <a:endParaRPr lang="en-GB" sz="1600" dirty="0"/>
          </a:p>
          <a:p>
            <a:r>
              <a:rPr lang="en-AU" sz="1600" dirty="0" smtClean="0"/>
              <a:t>analyse </a:t>
            </a:r>
            <a:r>
              <a:rPr lang="en-AU" sz="1600" dirty="0"/>
              <a:t>how key developments have changed the experience of family and its role as a </a:t>
            </a:r>
            <a:r>
              <a:rPr lang="en-AU" sz="1600" dirty="0" smtClean="0"/>
              <a:t>social </a:t>
            </a:r>
            <a:r>
              <a:rPr lang="en-GB" sz="1600" dirty="0" smtClean="0"/>
              <a:t>institution</a:t>
            </a:r>
            <a:endParaRPr lang="en-GB" sz="1600" dirty="0"/>
          </a:p>
          <a:p>
            <a:r>
              <a:rPr lang="en-AU" sz="1600" dirty="0" smtClean="0"/>
              <a:t>identify </a:t>
            </a:r>
            <a:r>
              <a:rPr lang="en-AU" sz="1600" dirty="0"/>
              <a:t>the impact of government policies on family</a:t>
            </a:r>
            <a:endParaRPr lang="en-AU" sz="1600" dirty="0" smtClean="0"/>
          </a:p>
        </p:txBody>
      </p:sp>
    </p:spTree>
    <p:extLst>
      <p:ext uri="{BB962C8B-B14F-4D97-AF65-F5344CB8AC3E}">
        <p14:creationId xmlns:p14="http://schemas.microsoft.com/office/powerpoint/2010/main" val="42157686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Overview and Timelines:</a:t>
            </a:r>
            <a:br>
              <a:rPr lang="en-AU" dirty="0" smtClean="0"/>
            </a:br>
            <a:r>
              <a:rPr lang="en-AU" dirty="0"/>
              <a:t>Unit </a:t>
            </a:r>
            <a:r>
              <a:rPr lang="en-AU" dirty="0" smtClean="0"/>
              <a:t>2, </a:t>
            </a:r>
            <a:r>
              <a:rPr lang="en-AU" dirty="0"/>
              <a:t>AOS </a:t>
            </a:r>
            <a:r>
              <a:rPr lang="en-AU" dirty="0" smtClean="0"/>
              <a:t>1, Deviance – Key </a:t>
            </a:r>
            <a:r>
              <a:rPr lang="en-AU" dirty="0"/>
              <a:t>K</a:t>
            </a:r>
            <a:r>
              <a:rPr lang="en-AU" dirty="0" smtClean="0"/>
              <a:t>nowledge</a:t>
            </a:r>
            <a:endParaRPr lang="en-GB" dirty="0"/>
          </a:p>
        </p:txBody>
      </p:sp>
      <p:sp>
        <p:nvSpPr>
          <p:cNvPr id="3" name="Content Placeholder 2"/>
          <p:cNvSpPr>
            <a:spLocks noGrp="1"/>
          </p:cNvSpPr>
          <p:nvPr>
            <p:ph idx="1"/>
          </p:nvPr>
        </p:nvSpPr>
        <p:spPr/>
        <p:txBody>
          <a:bodyPr>
            <a:noAutofit/>
          </a:bodyPr>
          <a:lstStyle/>
          <a:p>
            <a:pPr>
              <a:spcBef>
                <a:spcPts val="0"/>
              </a:spcBef>
            </a:pPr>
            <a:r>
              <a:rPr lang="en-AU" sz="1600" dirty="0" smtClean="0"/>
              <a:t>the </a:t>
            </a:r>
            <a:r>
              <a:rPr lang="en-AU" sz="1600" dirty="0"/>
              <a:t>concept of </a:t>
            </a:r>
            <a:r>
              <a:rPr lang="en-AU" sz="1600" b="1" dirty="0"/>
              <a:t>deviance as a relative concept </a:t>
            </a:r>
            <a:r>
              <a:rPr lang="en-AU" sz="1600" dirty="0"/>
              <a:t>and the </a:t>
            </a:r>
            <a:r>
              <a:rPr lang="en-AU" sz="1600" b="1" dirty="0"/>
              <a:t>relationship between norms (social codes</a:t>
            </a:r>
            <a:r>
              <a:rPr lang="en-AU" sz="1600" b="1" dirty="0" smtClean="0"/>
              <a:t>) </a:t>
            </a:r>
            <a:r>
              <a:rPr lang="en-GB" sz="1600" b="1" dirty="0" smtClean="0"/>
              <a:t>and </a:t>
            </a:r>
            <a:r>
              <a:rPr lang="en-GB" sz="1600" b="1" dirty="0"/>
              <a:t>crime</a:t>
            </a:r>
          </a:p>
          <a:p>
            <a:pPr>
              <a:spcBef>
                <a:spcPts val="0"/>
              </a:spcBef>
            </a:pPr>
            <a:r>
              <a:rPr lang="en-AU" sz="1600" dirty="0" smtClean="0"/>
              <a:t> </a:t>
            </a:r>
            <a:r>
              <a:rPr lang="en-AU" sz="1600" dirty="0"/>
              <a:t>Emile Durkheim’s </a:t>
            </a:r>
            <a:r>
              <a:rPr lang="en-AU" sz="1600" b="1" dirty="0"/>
              <a:t>functionalist theory </a:t>
            </a:r>
            <a:r>
              <a:rPr lang="en-AU" sz="1600" dirty="0"/>
              <a:t>of deviance and its four roles of deviance:</a:t>
            </a:r>
          </a:p>
          <a:p>
            <a:pPr lvl="1">
              <a:spcBef>
                <a:spcPts val="0"/>
              </a:spcBef>
              <a:spcAft>
                <a:spcPts val="0"/>
              </a:spcAft>
              <a:buFont typeface="Wingdings" panose="05000000000000000000" pitchFamily="2" charset="2"/>
              <a:buChar char="Ø"/>
            </a:pPr>
            <a:r>
              <a:rPr lang="en-AU" sz="1200" dirty="0" smtClean="0"/>
              <a:t>affirming </a:t>
            </a:r>
            <a:r>
              <a:rPr lang="en-AU" sz="1200" dirty="0"/>
              <a:t>society’s cultural norms and values</a:t>
            </a:r>
          </a:p>
          <a:p>
            <a:pPr lvl="1">
              <a:spcBef>
                <a:spcPts val="0"/>
              </a:spcBef>
              <a:spcAft>
                <a:spcPts val="0"/>
              </a:spcAft>
              <a:buFont typeface="Wingdings" panose="05000000000000000000" pitchFamily="2" charset="2"/>
              <a:buChar char="Ø"/>
            </a:pPr>
            <a:r>
              <a:rPr lang="en-AU" sz="1200" dirty="0" smtClean="0"/>
              <a:t>clarification </a:t>
            </a:r>
            <a:r>
              <a:rPr lang="en-AU" sz="1200" dirty="0"/>
              <a:t>of a society’s moral boundaries</a:t>
            </a:r>
          </a:p>
          <a:p>
            <a:pPr lvl="1">
              <a:spcBef>
                <a:spcPts val="0"/>
              </a:spcBef>
              <a:spcAft>
                <a:spcPts val="0"/>
              </a:spcAft>
              <a:buFont typeface="Wingdings" panose="05000000000000000000" pitchFamily="2" charset="2"/>
              <a:buChar char="Ø"/>
            </a:pPr>
            <a:r>
              <a:rPr lang="en-AU" sz="1200" dirty="0" smtClean="0"/>
              <a:t>the </a:t>
            </a:r>
            <a:r>
              <a:rPr lang="en-AU" sz="1200" dirty="0"/>
              <a:t>unification of others in society</a:t>
            </a:r>
          </a:p>
          <a:p>
            <a:pPr lvl="1">
              <a:spcBef>
                <a:spcPts val="0"/>
              </a:spcBef>
              <a:spcAft>
                <a:spcPts val="0"/>
              </a:spcAft>
              <a:buFont typeface="Wingdings" panose="05000000000000000000" pitchFamily="2" charset="2"/>
              <a:buChar char="Ø"/>
            </a:pPr>
            <a:r>
              <a:rPr lang="en-GB" sz="1200" dirty="0" smtClean="0"/>
              <a:t>encouraging </a:t>
            </a:r>
            <a:r>
              <a:rPr lang="en-GB" sz="1200" dirty="0"/>
              <a:t>social change</a:t>
            </a:r>
          </a:p>
          <a:p>
            <a:pPr>
              <a:spcBef>
                <a:spcPts val="0"/>
              </a:spcBef>
            </a:pPr>
            <a:r>
              <a:rPr lang="en-AU" sz="1600" dirty="0" smtClean="0"/>
              <a:t>the </a:t>
            </a:r>
            <a:r>
              <a:rPr lang="en-AU" sz="1600" b="1" dirty="0"/>
              <a:t>social control </a:t>
            </a:r>
            <a:r>
              <a:rPr lang="en-AU" sz="1600" dirty="0"/>
              <a:t>theory of deviance:</a:t>
            </a:r>
          </a:p>
          <a:p>
            <a:pPr lvl="1">
              <a:spcBef>
                <a:spcPts val="0"/>
              </a:spcBef>
              <a:spcAft>
                <a:spcPts val="0"/>
              </a:spcAft>
              <a:buFont typeface="Wingdings" panose="05000000000000000000" pitchFamily="2" charset="2"/>
              <a:buChar char="Ø"/>
            </a:pPr>
            <a:r>
              <a:rPr lang="en-AU" sz="1200" dirty="0" smtClean="0"/>
              <a:t>the </a:t>
            </a:r>
            <a:r>
              <a:rPr lang="en-AU" sz="1200" dirty="0"/>
              <a:t>meaning of the concepts of norms and social control</a:t>
            </a:r>
          </a:p>
          <a:p>
            <a:pPr lvl="1">
              <a:spcBef>
                <a:spcPts val="0"/>
              </a:spcBef>
              <a:spcAft>
                <a:spcPts val="0"/>
              </a:spcAft>
              <a:buFont typeface="Wingdings" panose="05000000000000000000" pitchFamily="2" charset="2"/>
              <a:buChar char="Ø"/>
            </a:pPr>
            <a:r>
              <a:rPr lang="en-AU" sz="1200" dirty="0" smtClean="0"/>
              <a:t>Travis </a:t>
            </a:r>
            <a:r>
              <a:rPr lang="en-AU" sz="1200" dirty="0" err="1"/>
              <a:t>Hirschi’s</a:t>
            </a:r>
            <a:r>
              <a:rPr lang="en-AU" sz="1200" dirty="0"/>
              <a:t> (1990) four factors that contribute to the likelihood of deviance: attachment</a:t>
            </a:r>
            <a:r>
              <a:rPr lang="en-AU" sz="1200" dirty="0" smtClean="0"/>
              <a:t>, </a:t>
            </a:r>
            <a:r>
              <a:rPr lang="en-GB" sz="1200" dirty="0" smtClean="0"/>
              <a:t>commitment</a:t>
            </a:r>
            <a:r>
              <a:rPr lang="en-GB" sz="1200" dirty="0"/>
              <a:t>, </a:t>
            </a:r>
            <a:r>
              <a:rPr lang="en-GB" sz="1200" dirty="0" smtClean="0"/>
              <a:t>involvement </a:t>
            </a:r>
            <a:r>
              <a:rPr lang="en-GB" sz="1200" dirty="0"/>
              <a:t>and belief</a:t>
            </a:r>
          </a:p>
          <a:p>
            <a:pPr>
              <a:spcBef>
                <a:spcPts val="0"/>
              </a:spcBef>
            </a:pPr>
            <a:r>
              <a:rPr lang="en-AU" sz="1600" dirty="0" smtClean="0"/>
              <a:t>Howard </a:t>
            </a:r>
            <a:r>
              <a:rPr lang="en-AU" sz="1600" dirty="0"/>
              <a:t>Becker’s </a:t>
            </a:r>
            <a:r>
              <a:rPr lang="en-AU" sz="1600" b="1" dirty="0"/>
              <a:t>interactionist theory </a:t>
            </a:r>
            <a:r>
              <a:rPr lang="en-AU" sz="1600" dirty="0"/>
              <a:t>of deviance involving the meaning and process </a:t>
            </a:r>
            <a:r>
              <a:rPr lang="en-AU" sz="1600" dirty="0" smtClean="0"/>
              <a:t>of </a:t>
            </a:r>
            <a:r>
              <a:rPr lang="en-GB" sz="1600" b="1" dirty="0" smtClean="0"/>
              <a:t>labelling</a:t>
            </a:r>
            <a:endParaRPr lang="en-GB" sz="1600" b="1" dirty="0"/>
          </a:p>
          <a:p>
            <a:pPr>
              <a:spcBef>
                <a:spcPts val="0"/>
              </a:spcBef>
            </a:pPr>
            <a:r>
              <a:rPr lang="en-AU" sz="1600" b="1" dirty="0" smtClean="0"/>
              <a:t>similarities </a:t>
            </a:r>
            <a:r>
              <a:rPr lang="en-AU" sz="1600" b="1" dirty="0"/>
              <a:t>and differences </a:t>
            </a:r>
            <a:r>
              <a:rPr lang="en-AU" sz="1600" dirty="0"/>
              <a:t>between the functionalist, social control and interactionist theories </a:t>
            </a:r>
            <a:r>
              <a:rPr lang="en-AU" sz="1600" dirty="0" smtClean="0"/>
              <a:t>of </a:t>
            </a:r>
            <a:r>
              <a:rPr lang="en-GB" sz="1600" dirty="0" smtClean="0"/>
              <a:t>deviance</a:t>
            </a:r>
            <a:endParaRPr lang="en-GB" sz="1600" dirty="0"/>
          </a:p>
          <a:p>
            <a:pPr>
              <a:spcBef>
                <a:spcPts val="0"/>
              </a:spcBef>
            </a:pPr>
            <a:r>
              <a:rPr lang="en-AU" sz="1600" dirty="0" smtClean="0"/>
              <a:t>the </a:t>
            </a:r>
            <a:r>
              <a:rPr lang="en-AU" sz="1600" dirty="0"/>
              <a:t>meaning of the phenomenon of </a:t>
            </a:r>
            <a:r>
              <a:rPr lang="en-AU" sz="1600" b="1" dirty="0"/>
              <a:t>moral panic </a:t>
            </a:r>
            <a:r>
              <a:rPr lang="en-AU" sz="1600" dirty="0"/>
              <a:t>and its impact on individuals and groups </a:t>
            </a:r>
            <a:r>
              <a:rPr lang="en-AU" sz="1600" dirty="0" smtClean="0"/>
              <a:t>considered </a:t>
            </a:r>
            <a:r>
              <a:rPr lang="en-GB" sz="1600" dirty="0" smtClean="0"/>
              <a:t>deviant</a:t>
            </a:r>
            <a:r>
              <a:rPr lang="en-GB" sz="1600" dirty="0"/>
              <a:t>.</a:t>
            </a:r>
            <a:endParaRPr lang="en-AU" sz="1600" dirty="0" smtClean="0"/>
          </a:p>
        </p:txBody>
      </p:sp>
    </p:spTree>
    <p:extLst>
      <p:ext uri="{BB962C8B-B14F-4D97-AF65-F5344CB8AC3E}">
        <p14:creationId xmlns:p14="http://schemas.microsoft.com/office/powerpoint/2010/main" val="8518485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Overview and Timelines:</a:t>
            </a:r>
            <a:br>
              <a:rPr lang="en-AU" dirty="0" smtClean="0"/>
            </a:br>
            <a:r>
              <a:rPr lang="en-AU" dirty="0"/>
              <a:t>Unit </a:t>
            </a:r>
            <a:r>
              <a:rPr lang="en-AU" dirty="0" smtClean="0"/>
              <a:t>2, </a:t>
            </a:r>
            <a:r>
              <a:rPr lang="en-AU" dirty="0"/>
              <a:t>AOS 1</a:t>
            </a:r>
            <a:r>
              <a:rPr lang="en-AU" dirty="0" smtClean="0"/>
              <a:t>, Deviance – Key Skills</a:t>
            </a:r>
            <a:endParaRPr lang="en-GB" dirty="0"/>
          </a:p>
        </p:txBody>
      </p:sp>
      <p:sp>
        <p:nvSpPr>
          <p:cNvPr id="3" name="Content Placeholder 2"/>
          <p:cNvSpPr>
            <a:spLocks noGrp="1"/>
          </p:cNvSpPr>
          <p:nvPr>
            <p:ph idx="1"/>
          </p:nvPr>
        </p:nvSpPr>
        <p:spPr/>
        <p:txBody>
          <a:bodyPr>
            <a:noAutofit/>
          </a:bodyPr>
          <a:lstStyle/>
          <a:p>
            <a:r>
              <a:rPr lang="en-AU" sz="1600" b="1" dirty="0" smtClean="0"/>
              <a:t>gather </a:t>
            </a:r>
            <a:r>
              <a:rPr lang="en-AU" sz="1600" b="1" dirty="0"/>
              <a:t>and use a variety of relevant source </a:t>
            </a:r>
            <a:r>
              <a:rPr lang="en-AU" sz="1600" b="1" dirty="0" smtClean="0"/>
              <a:t>materials (also Unit 1)</a:t>
            </a:r>
            <a:endParaRPr lang="en-AU" sz="1600" b="1" dirty="0"/>
          </a:p>
          <a:p>
            <a:r>
              <a:rPr lang="en-AU" sz="1600" b="1" dirty="0" smtClean="0"/>
              <a:t>evaluate </a:t>
            </a:r>
            <a:r>
              <a:rPr lang="en-AU" sz="1600" b="1" dirty="0"/>
              <a:t>sources and critically reflect on their own and others’ approaches to understanding </a:t>
            </a:r>
            <a:r>
              <a:rPr lang="en-AU" sz="1600" b="1" dirty="0" smtClean="0"/>
              <a:t>the </a:t>
            </a:r>
            <a:r>
              <a:rPr lang="en-GB" sz="1600" b="1" dirty="0" smtClean="0"/>
              <a:t>social world (</a:t>
            </a:r>
            <a:r>
              <a:rPr lang="en-GB" sz="1600" b="1" smtClean="0"/>
              <a:t>Also Unit 2, AOS 2)</a:t>
            </a:r>
            <a:endParaRPr lang="en-GB" sz="1600" b="1" dirty="0"/>
          </a:p>
          <a:p>
            <a:r>
              <a:rPr lang="en-AU" sz="1600" dirty="0" smtClean="0"/>
              <a:t>define </a:t>
            </a:r>
            <a:r>
              <a:rPr lang="en-AU" sz="1600" dirty="0"/>
              <a:t>key sociological concepts and use them appropriately</a:t>
            </a:r>
          </a:p>
          <a:p>
            <a:r>
              <a:rPr lang="en-AU" sz="1600" dirty="0" smtClean="0"/>
              <a:t>explain </a:t>
            </a:r>
            <a:r>
              <a:rPr lang="en-AU" sz="1600" dirty="0"/>
              <a:t>the functionalist, social control and interactionist theories of deviance</a:t>
            </a:r>
          </a:p>
          <a:p>
            <a:r>
              <a:rPr lang="en-AU" sz="1600" dirty="0" smtClean="0"/>
              <a:t>compare </a:t>
            </a:r>
            <a:r>
              <a:rPr lang="en-AU" sz="1600" dirty="0"/>
              <a:t>and contrast the functionalist, social control and interactionist theories of deviance</a:t>
            </a:r>
          </a:p>
          <a:p>
            <a:r>
              <a:rPr lang="en-AU" sz="1600" dirty="0" smtClean="0"/>
              <a:t>analyse </a:t>
            </a:r>
            <a:r>
              <a:rPr lang="en-AU" sz="1600" dirty="0"/>
              <a:t>the impact of moral panic on individuals and groups considered deviant.</a:t>
            </a:r>
            <a:endParaRPr lang="en-AU" sz="1600" dirty="0" smtClean="0"/>
          </a:p>
        </p:txBody>
      </p:sp>
    </p:spTree>
    <p:extLst>
      <p:ext uri="{BB962C8B-B14F-4D97-AF65-F5344CB8AC3E}">
        <p14:creationId xmlns:p14="http://schemas.microsoft.com/office/powerpoint/2010/main" val="28941052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Overview and Timelines:</a:t>
            </a:r>
            <a:br>
              <a:rPr lang="en-AU" dirty="0" smtClean="0"/>
            </a:br>
            <a:r>
              <a:rPr lang="en-AU" dirty="0"/>
              <a:t>Unit </a:t>
            </a:r>
            <a:r>
              <a:rPr lang="en-AU" dirty="0" smtClean="0"/>
              <a:t>2, </a:t>
            </a:r>
            <a:r>
              <a:rPr lang="en-AU" dirty="0"/>
              <a:t>AOS </a:t>
            </a:r>
            <a:r>
              <a:rPr lang="en-AU" dirty="0" smtClean="0"/>
              <a:t>2, Crime – Key </a:t>
            </a:r>
            <a:r>
              <a:rPr lang="en-AU" dirty="0"/>
              <a:t>K</a:t>
            </a:r>
            <a:r>
              <a:rPr lang="en-AU" dirty="0" smtClean="0"/>
              <a:t>nowledge</a:t>
            </a:r>
            <a:endParaRPr lang="en-GB" dirty="0"/>
          </a:p>
        </p:txBody>
      </p:sp>
      <p:sp>
        <p:nvSpPr>
          <p:cNvPr id="3" name="Content Placeholder 2"/>
          <p:cNvSpPr>
            <a:spLocks noGrp="1"/>
          </p:cNvSpPr>
          <p:nvPr>
            <p:ph idx="1"/>
          </p:nvPr>
        </p:nvSpPr>
        <p:spPr/>
        <p:txBody>
          <a:bodyPr>
            <a:noAutofit/>
          </a:bodyPr>
          <a:lstStyle/>
          <a:p>
            <a:r>
              <a:rPr lang="en-AU" sz="1600" dirty="0" smtClean="0"/>
              <a:t>the </a:t>
            </a:r>
            <a:r>
              <a:rPr lang="en-AU" sz="1600" dirty="0"/>
              <a:t>sociological concept of </a:t>
            </a:r>
            <a:r>
              <a:rPr lang="en-AU" sz="1600" b="1" dirty="0"/>
              <a:t>crime</a:t>
            </a:r>
            <a:r>
              <a:rPr lang="en-AU" sz="1600" dirty="0"/>
              <a:t>, </a:t>
            </a:r>
            <a:r>
              <a:rPr lang="en-AU" sz="1600" b="1" dirty="0"/>
              <a:t>including crimes against the person, crimes against property</a:t>
            </a:r>
            <a:r>
              <a:rPr lang="en-AU" sz="1600" b="1" dirty="0" smtClean="0"/>
              <a:t>, victimless </a:t>
            </a:r>
            <a:r>
              <a:rPr lang="en-AU" sz="1600" b="1" dirty="0"/>
              <a:t>crime, white-collar crime and corporate crime</a:t>
            </a:r>
          </a:p>
          <a:p>
            <a:r>
              <a:rPr lang="en-AU" sz="1600" dirty="0" smtClean="0"/>
              <a:t>Australian </a:t>
            </a:r>
            <a:r>
              <a:rPr lang="en-AU" sz="1600" b="1" dirty="0"/>
              <a:t>data</a:t>
            </a:r>
            <a:r>
              <a:rPr lang="en-AU" sz="1600" dirty="0"/>
              <a:t> related to crime rates, including age, gender, socioeconomic status and ethnicity</a:t>
            </a:r>
          </a:p>
          <a:p>
            <a:r>
              <a:rPr lang="en-AU" sz="1600" dirty="0" smtClean="0"/>
              <a:t>a </a:t>
            </a:r>
            <a:r>
              <a:rPr lang="en-AU" sz="1600" dirty="0"/>
              <a:t>range of </a:t>
            </a:r>
            <a:r>
              <a:rPr lang="en-AU" sz="1600" b="1" dirty="0"/>
              <a:t>factors that lead people to commit crimes</a:t>
            </a:r>
            <a:r>
              <a:rPr lang="en-AU" sz="1600" dirty="0"/>
              <a:t>, including poverty, addiction, abuse, </a:t>
            </a:r>
            <a:r>
              <a:rPr lang="en-AU" sz="1600" dirty="0" smtClean="0"/>
              <a:t>and </a:t>
            </a:r>
            <a:r>
              <a:rPr lang="en-GB" sz="1600" dirty="0" smtClean="0"/>
              <a:t>rebellion</a:t>
            </a:r>
            <a:endParaRPr lang="en-GB" sz="1600" dirty="0"/>
          </a:p>
          <a:p>
            <a:r>
              <a:rPr lang="en-AU" sz="1600" dirty="0" smtClean="0"/>
              <a:t>the </a:t>
            </a:r>
            <a:r>
              <a:rPr lang="en-AU" sz="1600" dirty="0"/>
              <a:t>sociological concept of </a:t>
            </a:r>
            <a:r>
              <a:rPr lang="en-AU" sz="1600" b="1" dirty="0"/>
              <a:t>punishment</a:t>
            </a:r>
            <a:r>
              <a:rPr lang="en-AU" sz="1600" dirty="0"/>
              <a:t>, including the aims of punishment: </a:t>
            </a:r>
            <a:r>
              <a:rPr lang="en-AU" sz="1600" b="1" dirty="0"/>
              <a:t>retribution, deterrence</a:t>
            </a:r>
            <a:r>
              <a:rPr lang="en-AU" sz="1600" b="1" dirty="0" smtClean="0"/>
              <a:t>, </a:t>
            </a:r>
            <a:r>
              <a:rPr lang="en-GB" sz="1600" b="1" dirty="0" smtClean="0"/>
              <a:t>rehabilitation </a:t>
            </a:r>
            <a:r>
              <a:rPr lang="en-GB" sz="1600" b="1" dirty="0"/>
              <a:t>and societal protection</a:t>
            </a:r>
          </a:p>
          <a:p>
            <a:r>
              <a:rPr lang="en-AU" sz="1600" dirty="0" smtClean="0"/>
              <a:t>the </a:t>
            </a:r>
            <a:r>
              <a:rPr lang="en-AU" sz="1600" dirty="0"/>
              <a:t>nature of </a:t>
            </a:r>
            <a:r>
              <a:rPr lang="en-AU" sz="1600" b="1" dirty="0"/>
              <a:t>sentencing and restorative justice </a:t>
            </a:r>
            <a:r>
              <a:rPr lang="en-AU" sz="1600" dirty="0"/>
              <a:t>as methods of punishment</a:t>
            </a:r>
          </a:p>
          <a:p>
            <a:r>
              <a:rPr lang="en-AU" sz="1600" dirty="0" smtClean="0"/>
              <a:t>the </a:t>
            </a:r>
            <a:r>
              <a:rPr lang="en-AU" sz="1600" b="1" dirty="0"/>
              <a:t>effectiveness of sentencing and restorative justice </a:t>
            </a:r>
            <a:r>
              <a:rPr lang="en-AU" sz="1600" dirty="0"/>
              <a:t>in achieving the aims of punishment and</a:t>
            </a:r>
            <a:r>
              <a:rPr lang="en-AU" sz="1600" dirty="0" smtClean="0"/>
              <a:t>, through </a:t>
            </a:r>
            <a:r>
              <a:rPr lang="en-AU" sz="1600" dirty="0"/>
              <a:t>these, the </a:t>
            </a:r>
            <a:r>
              <a:rPr lang="en-AU" sz="1600" b="1" dirty="0"/>
              <a:t>shaping of human behaviour</a:t>
            </a:r>
            <a:r>
              <a:rPr lang="en-AU" sz="1600" dirty="0"/>
              <a:t>.</a:t>
            </a:r>
            <a:endParaRPr lang="en-AU" sz="1600" dirty="0" smtClean="0"/>
          </a:p>
        </p:txBody>
      </p:sp>
    </p:spTree>
    <p:extLst>
      <p:ext uri="{BB962C8B-B14F-4D97-AF65-F5344CB8AC3E}">
        <p14:creationId xmlns:p14="http://schemas.microsoft.com/office/powerpoint/2010/main" val="16726080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Overview and Timelines:</a:t>
            </a:r>
            <a:br>
              <a:rPr lang="en-AU" dirty="0" smtClean="0"/>
            </a:br>
            <a:r>
              <a:rPr lang="en-AU" dirty="0"/>
              <a:t>Unit </a:t>
            </a:r>
            <a:r>
              <a:rPr lang="en-AU" dirty="0" smtClean="0"/>
              <a:t>2, </a:t>
            </a:r>
            <a:r>
              <a:rPr lang="en-AU" dirty="0"/>
              <a:t>AOS 2</a:t>
            </a:r>
            <a:r>
              <a:rPr lang="en-AU" dirty="0" smtClean="0"/>
              <a:t>, Crime – Key Skills</a:t>
            </a:r>
            <a:endParaRPr lang="en-GB" dirty="0"/>
          </a:p>
        </p:txBody>
      </p:sp>
      <p:sp>
        <p:nvSpPr>
          <p:cNvPr id="3" name="Content Placeholder 2"/>
          <p:cNvSpPr>
            <a:spLocks noGrp="1"/>
          </p:cNvSpPr>
          <p:nvPr>
            <p:ph idx="1"/>
          </p:nvPr>
        </p:nvSpPr>
        <p:spPr/>
        <p:txBody>
          <a:bodyPr>
            <a:noAutofit/>
          </a:bodyPr>
          <a:lstStyle/>
          <a:p>
            <a:r>
              <a:rPr lang="en-AU" sz="1600" dirty="0" smtClean="0"/>
              <a:t>define </a:t>
            </a:r>
            <a:r>
              <a:rPr lang="en-AU" sz="1600" dirty="0"/>
              <a:t>the concepts of crime and punishment</a:t>
            </a:r>
          </a:p>
          <a:p>
            <a:r>
              <a:rPr lang="en-AU" sz="1600" dirty="0" smtClean="0"/>
              <a:t>describe </a:t>
            </a:r>
            <a:r>
              <a:rPr lang="en-AU" sz="1600" dirty="0"/>
              <a:t>a range of factors that lead people to commit crimes</a:t>
            </a:r>
          </a:p>
          <a:p>
            <a:r>
              <a:rPr lang="en-AU" sz="1600" dirty="0" smtClean="0"/>
              <a:t>analyse </a:t>
            </a:r>
            <a:r>
              <a:rPr lang="en-AU" sz="1600" dirty="0"/>
              <a:t>crime data in Australian society and identify differences according to age, gender</a:t>
            </a:r>
            <a:r>
              <a:rPr lang="en-AU" sz="1600" dirty="0" smtClean="0"/>
              <a:t>, </a:t>
            </a:r>
            <a:r>
              <a:rPr lang="en-GB" sz="1600" dirty="0" smtClean="0"/>
              <a:t>socioeconomic </a:t>
            </a:r>
            <a:r>
              <a:rPr lang="en-GB" sz="1600" dirty="0"/>
              <a:t>status and ethnicity</a:t>
            </a:r>
          </a:p>
          <a:p>
            <a:r>
              <a:rPr lang="en-AU" sz="1600" dirty="0" smtClean="0"/>
              <a:t>evaluate </a:t>
            </a:r>
            <a:r>
              <a:rPr lang="en-AU" sz="1600" dirty="0"/>
              <a:t>the effectiveness of sentencing and restorative justice in achieving the aims of </a:t>
            </a:r>
            <a:r>
              <a:rPr lang="en-AU" sz="1600" dirty="0" smtClean="0"/>
              <a:t>punishment and</a:t>
            </a:r>
            <a:r>
              <a:rPr lang="en-AU" sz="1600" dirty="0"/>
              <a:t>, through these, the shaping of human behaviour</a:t>
            </a:r>
          </a:p>
          <a:p>
            <a:r>
              <a:rPr lang="en-AU" sz="1600" dirty="0" smtClean="0"/>
              <a:t>gather </a:t>
            </a:r>
            <a:r>
              <a:rPr lang="en-AU" sz="1600" dirty="0"/>
              <a:t>and use a range of </a:t>
            </a:r>
            <a:r>
              <a:rPr lang="en-AU" sz="1600" u="sng" dirty="0"/>
              <a:t>quantitative and qualitative </a:t>
            </a:r>
            <a:r>
              <a:rPr lang="en-AU" sz="1600" dirty="0"/>
              <a:t>source material</a:t>
            </a:r>
          </a:p>
          <a:p>
            <a:r>
              <a:rPr lang="en-AU" sz="1600" dirty="0" smtClean="0"/>
              <a:t>evaluate </a:t>
            </a:r>
            <a:r>
              <a:rPr lang="en-AU" sz="1600" dirty="0"/>
              <a:t>sources and critically reflect on their own and others’ approaches to understanding </a:t>
            </a:r>
            <a:r>
              <a:rPr lang="en-AU" sz="1600" dirty="0" smtClean="0"/>
              <a:t>the </a:t>
            </a:r>
            <a:r>
              <a:rPr lang="en-GB" sz="1600" dirty="0" smtClean="0"/>
              <a:t>social </a:t>
            </a:r>
            <a:r>
              <a:rPr lang="en-GB" sz="1600" dirty="0"/>
              <a:t>world.</a:t>
            </a:r>
            <a:endParaRPr lang="en-AU" sz="1600" dirty="0" smtClean="0"/>
          </a:p>
        </p:txBody>
      </p:sp>
    </p:spTree>
    <p:extLst>
      <p:ext uri="{BB962C8B-B14F-4D97-AF65-F5344CB8AC3E}">
        <p14:creationId xmlns:p14="http://schemas.microsoft.com/office/powerpoint/2010/main" val="10955023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quick note on sourcing material…</a:t>
            </a:r>
            <a:endParaRPr lang="en-GB" dirty="0"/>
          </a:p>
        </p:txBody>
      </p:sp>
      <p:sp>
        <p:nvSpPr>
          <p:cNvPr id="3" name="Content Placeholder 2"/>
          <p:cNvSpPr>
            <a:spLocks noGrp="1"/>
          </p:cNvSpPr>
          <p:nvPr>
            <p:ph idx="1"/>
          </p:nvPr>
        </p:nvSpPr>
        <p:spPr/>
        <p:txBody>
          <a:bodyPr>
            <a:normAutofit fontScale="85000" lnSpcReduction="20000"/>
          </a:bodyPr>
          <a:lstStyle/>
          <a:p>
            <a:r>
              <a:rPr lang="en-AU" dirty="0" smtClean="0"/>
              <a:t>Key skill throughout Units 1-4 (Year 11 &amp; 12).  In an ideal world, all students should be able to do this for themselves, (and the internet wouldn’t be cluttered with cut and </a:t>
            </a:r>
            <a:r>
              <a:rPr lang="en-AU" dirty="0" err="1" smtClean="0"/>
              <a:t>pasteable</a:t>
            </a:r>
            <a:r>
              <a:rPr lang="en-AU" dirty="0" smtClean="0"/>
              <a:t> rubbish that is not remotely useful)</a:t>
            </a:r>
          </a:p>
          <a:p>
            <a:r>
              <a:rPr lang="en-AU" dirty="0" smtClean="0"/>
              <a:t>A media file is a must!  Build one for yourself from current news articles, TED talks and podcasts.  Keep current cuttings/digital copies.  You’ll need it.  Share it with students.</a:t>
            </a:r>
          </a:p>
          <a:p>
            <a:r>
              <a:rPr lang="en-AU" dirty="0"/>
              <a:t>Spend some time teaching students how to source good </a:t>
            </a:r>
            <a:r>
              <a:rPr lang="en-AU" dirty="0" smtClean="0"/>
              <a:t>material.  Be clear about what you consider to be useful and appropriate.</a:t>
            </a:r>
          </a:p>
          <a:p>
            <a:r>
              <a:rPr lang="en-AU" dirty="0" smtClean="0"/>
              <a:t>In year 11 most of the sources I used was from media and sources I had given to students.  Otherwise they go and find really random material (that they found at the 11</a:t>
            </a:r>
            <a:r>
              <a:rPr lang="en-AU" baseline="30000" dirty="0" smtClean="0"/>
              <a:t>th</a:t>
            </a:r>
            <a:r>
              <a:rPr lang="en-AU" dirty="0" smtClean="0"/>
              <a:t> hour of an assignment due date).</a:t>
            </a:r>
            <a:endParaRPr lang="en-AU" dirty="0"/>
          </a:p>
          <a:p>
            <a:endParaRPr lang="en-GB" dirty="0"/>
          </a:p>
        </p:txBody>
      </p:sp>
    </p:spTree>
    <p:extLst>
      <p:ext uri="{BB962C8B-B14F-4D97-AF65-F5344CB8AC3E}">
        <p14:creationId xmlns:p14="http://schemas.microsoft.com/office/powerpoint/2010/main" val="26443882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srcRect l="25070" t="23419" r="22757" b="10366"/>
          <a:stretch/>
        </p:blipFill>
        <p:spPr bwMode="auto">
          <a:xfrm>
            <a:off x="1289845" y="992317"/>
            <a:ext cx="6275876" cy="4631869"/>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8705589" y="1465545"/>
            <a:ext cx="1528175" cy="2585323"/>
          </a:xfrm>
          <a:prstGeom prst="rect">
            <a:avLst/>
          </a:prstGeom>
          <a:noFill/>
          <a:ln>
            <a:solidFill>
              <a:schemeClr val="accent2"/>
            </a:solidFill>
          </a:ln>
        </p:spPr>
        <p:txBody>
          <a:bodyPr wrap="square" rtlCol="0">
            <a:spAutoFit/>
          </a:bodyPr>
          <a:lstStyle/>
          <a:p>
            <a:r>
              <a:rPr lang="en-AU" dirty="0" smtClean="0"/>
              <a:t>Sample layout of media articles for students.  A range of difficulty levels is used.  This is one of the simpler ones.</a:t>
            </a:r>
            <a:endParaRPr lang="en-GB" dirty="0"/>
          </a:p>
        </p:txBody>
      </p:sp>
    </p:spTree>
    <p:extLst>
      <p:ext uri="{BB962C8B-B14F-4D97-AF65-F5344CB8AC3E}">
        <p14:creationId xmlns:p14="http://schemas.microsoft.com/office/powerpoint/2010/main" val="32318921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Resources:</a:t>
            </a:r>
            <a:endParaRPr lang="en-GB" dirty="0"/>
          </a:p>
        </p:txBody>
      </p:sp>
      <p:sp>
        <p:nvSpPr>
          <p:cNvPr id="3" name="Content Placeholder 2"/>
          <p:cNvSpPr>
            <a:spLocks noGrp="1"/>
          </p:cNvSpPr>
          <p:nvPr>
            <p:ph idx="1"/>
          </p:nvPr>
        </p:nvSpPr>
        <p:spPr/>
        <p:txBody>
          <a:bodyPr>
            <a:normAutofit fontScale="92500" lnSpcReduction="20000"/>
          </a:bodyPr>
          <a:lstStyle/>
          <a:p>
            <a:r>
              <a:rPr lang="en-AU" dirty="0" smtClean="0"/>
              <a:t>Media File</a:t>
            </a:r>
          </a:p>
          <a:p>
            <a:r>
              <a:rPr lang="en-AU" dirty="0" smtClean="0"/>
              <a:t>Textbook &amp; resources section</a:t>
            </a:r>
          </a:p>
          <a:p>
            <a:r>
              <a:rPr lang="en-AU" dirty="0" smtClean="0"/>
              <a:t>VCAA Sociology page </a:t>
            </a:r>
            <a:r>
              <a:rPr lang="en-AU" dirty="0"/>
              <a:t>has resources: </a:t>
            </a:r>
            <a:r>
              <a:rPr lang="en-AU" dirty="0">
                <a:hlinkClick r:id="rId2"/>
              </a:rPr>
              <a:t>http://</a:t>
            </a:r>
            <a:r>
              <a:rPr lang="en-AU" dirty="0" smtClean="0">
                <a:hlinkClick r:id="rId2"/>
              </a:rPr>
              <a:t>www.vcaa.vic.edu.au/Pages/vce/studies/sociology/sociologyindex.aspx#H2N10084</a:t>
            </a:r>
            <a:endParaRPr lang="en-AU" dirty="0" smtClean="0"/>
          </a:p>
          <a:p>
            <a:r>
              <a:rPr lang="en-AU" dirty="0" smtClean="0"/>
              <a:t>Recommend SEV and the teacher </a:t>
            </a:r>
            <a:r>
              <a:rPr lang="en-AU" dirty="0" smtClean="0"/>
              <a:t>discussion list </a:t>
            </a:r>
            <a:r>
              <a:rPr lang="en-US" u="sng" dirty="0" smtClean="0">
                <a:hlinkClick r:id="rId3"/>
              </a:rPr>
              <a:t>http</a:t>
            </a:r>
            <a:r>
              <a:rPr lang="en-US" u="sng" dirty="0">
                <a:hlinkClick r:id="rId3"/>
              </a:rPr>
              <a:t>://</a:t>
            </a:r>
            <a:r>
              <a:rPr lang="en-US" u="sng" dirty="0" smtClean="0">
                <a:hlinkClick r:id="rId3"/>
              </a:rPr>
              <a:t>lists.sev.asn.au/mailman/listinfo/vcesociologyteachers</a:t>
            </a:r>
            <a:endParaRPr lang="en-US" u="sng" dirty="0" smtClean="0"/>
          </a:p>
          <a:p>
            <a:r>
              <a:rPr lang="en-AU" dirty="0" smtClean="0"/>
              <a:t>Tangible </a:t>
            </a:r>
            <a:r>
              <a:rPr lang="en-AU" dirty="0" smtClean="0"/>
              <a:t>and engaging ways to teach a concept:  Lego for institutions, napkins for conflict theory, headbands for labelling or stereotyping.</a:t>
            </a:r>
          </a:p>
          <a:p>
            <a:endParaRPr lang="en-GB" dirty="0"/>
          </a:p>
        </p:txBody>
      </p:sp>
    </p:spTree>
    <p:extLst>
      <p:ext uri="{BB962C8B-B14F-4D97-AF65-F5344CB8AC3E}">
        <p14:creationId xmlns:p14="http://schemas.microsoft.com/office/powerpoint/2010/main" val="39761329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Yolande Suffern, Roxburgh College</a:t>
            </a:r>
            <a:endParaRPr lang="en-GB" dirty="0"/>
          </a:p>
        </p:txBody>
      </p:sp>
      <p:sp>
        <p:nvSpPr>
          <p:cNvPr id="3" name="Content Placeholder 2"/>
          <p:cNvSpPr>
            <a:spLocks noGrp="1"/>
          </p:cNvSpPr>
          <p:nvPr>
            <p:ph idx="1"/>
          </p:nvPr>
        </p:nvSpPr>
        <p:spPr/>
        <p:txBody>
          <a:bodyPr>
            <a:normAutofit fontScale="92500" lnSpcReduction="20000"/>
          </a:bodyPr>
          <a:lstStyle/>
          <a:p>
            <a:r>
              <a:rPr lang="en-AU" dirty="0" smtClean="0"/>
              <a:t>Roxburgh College is a state secondary college in the northern suburbs.  Student enrolment suburbs are Roxburgh Park, Meadow Heights, Broadmeadows, Craigieburn.</a:t>
            </a:r>
          </a:p>
          <a:p>
            <a:r>
              <a:rPr lang="en-AU" dirty="0" smtClean="0"/>
              <a:t>Formerly Upfield High</a:t>
            </a:r>
          </a:p>
          <a:p>
            <a:r>
              <a:rPr lang="en-AU" dirty="0" smtClean="0"/>
              <a:t>High rate of disadvantage and socio-economic challenges</a:t>
            </a:r>
          </a:p>
          <a:p>
            <a:r>
              <a:rPr lang="en-AU" dirty="0" smtClean="0"/>
              <a:t>Very high migrant cohort.  High refugee intake.</a:t>
            </a:r>
          </a:p>
          <a:p>
            <a:r>
              <a:rPr lang="en-AU" dirty="0" smtClean="0"/>
              <a:t>Backgrounds other than Anglo-Australian:  Iraq, Iran and Middle-East, Turkey, Lebanon, Samoa, Syria, Somalia, Ethiopia, Croatia, Vietnam, China, Afghanistan, India, Italy, Greece, New Zealand.</a:t>
            </a:r>
          </a:p>
          <a:p>
            <a:endParaRPr lang="en-GB" dirty="0"/>
          </a:p>
        </p:txBody>
      </p:sp>
    </p:spTree>
    <p:extLst>
      <p:ext uri="{BB962C8B-B14F-4D97-AF65-F5344CB8AC3E}">
        <p14:creationId xmlns:p14="http://schemas.microsoft.com/office/powerpoint/2010/main" val="34186906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A quick note on definitions and key concepts…</a:t>
            </a:r>
            <a:endParaRPr lang="en-GB" dirty="0"/>
          </a:p>
        </p:txBody>
      </p:sp>
      <p:sp>
        <p:nvSpPr>
          <p:cNvPr id="3" name="Content Placeholder 2"/>
          <p:cNvSpPr>
            <a:spLocks noGrp="1"/>
          </p:cNvSpPr>
          <p:nvPr>
            <p:ph idx="1"/>
          </p:nvPr>
        </p:nvSpPr>
        <p:spPr/>
        <p:txBody>
          <a:bodyPr/>
          <a:lstStyle/>
          <a:p>
            <a:r>
              <a:rPr lang="en-AU" dirty="0" smtClean="0"/>
              <a:t>Ensure you know what the key concept is in a KK point.</a:t>
            </a:r>
          </a:p>
          <a:p>
            <a:r>
              <a:rPr lang="en-AU" dirty="0" smtClean="0"/>
              <a:t>Ensure you can explain it in student-friendly language.</a:t>
            </a:r>
          </a:p>
          <a:p>
            <a:pPr marL="0" indent="0">
              <a:buNone/>
            </a:pPr>
            <a:r>
              <a:rPr lang="en-AU" dirty="0" smtClean="0"/>
              <a:t>Practice for Year 12…</a:t>
            </a:r>
          </a:p>
          <a:p>
            <a:r>
              <a:rPr lang="en-AU" dirty="0"/>
              <a:t>Ensure </a:t>
            </a:r>
            <a:r>
              <a:rPr lang="en-AU" dirty="0" smtClean="0"/>
              <a:t>students can memorise accurate definitions and have their own, accurate understanding of how to explain a key concept.</a:t>
            </a:r>
          </a:p>
          <a:p>
            <a:r>
              <a:rPr lang="en-AU" dirty="0"/>
              <a:t>Ensure </a:t>
            </a:r>
            <a:r>
              <a:rPr lang="en-AU" dirty="0" smtClean="0"/>
              <a:t>they can apply examples and discuss the concept and its link to the examples in their own words</a:t>
            </a:r>
            <a:endParaRPr lang="en-GB" dirty="0"/>
          </a:p>
        </p:txBody>
      </p:sp>
    </p:spTree>
    <p:extLst>
      <p:ext uri="{BB962C8B-B14F-4D97-AF65-F5344CB8AC3E}">
        <p14:creationId xmlns:p14="http://schemas.microsoft.com/office/powerpoint/2010/main" val="33855506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quick note on vocabulary…</a:t>
            </a:r>
            <a:endParaRPr lang="en-GB" dirty="0"/>
          </a:p>
        </p:txBody>
      </p:sp>
      <p:sp>
        <p:nvSpPr>
          <p:cNvPr id="3" name="Content Placeholder 2"/>
          <p:cNvSpPr>
            <a:spLocks noGrp="1"/>
          </p:cNvSpPr>
          <p:nvPr>
            <p:ph sz="half" idx="1"/>
          </p:nvPr>
        </p:nvSpPr>
        <p:spPr/>
        <p:txBody>
          <a:bodyPr>
            <a:normAutofit fontScale="92500"/>
          </a:bodyPr>
          <a:lstStyle/>
          <a:p>
            <a:r>
              <a:rPr lang="en-AU" dirty="0" smtClean="0"/>
              <a:t>Emphasise the difference between ‘school-yard English’, ‘formal English’ and ‘Social-sciences English’.  For example, the work ‘construct’.  Students know what con-</a:t>
            </a:r>
            <a:r>
              <a:rPr lang="en-AU" i="1" dirty="0" err="1" smtClean="0"/>
              <a:t>struct</a:t>
            </a:r>
            <a:r>
              <a:rPr lang="en-AU" dirty="0" smtClean="0"/>
              <a:t> means, however the sociological concept of </a:t>
            </a:r>
            <a:r>
              <a:rPr lang="en-AU" i="1" dirty="0" smtClean="0"/>
              <a:t>con-</a:t>
            </a:r>
            <a:r>
              <a:rPr lang="en-AU" dirty="0" err="1" smtClean="0"/>
              <a:t>struct</a:t>
            </a:r>
            <a:r>
              <a:rPr lang="en-AU" dirty="0" smtClean="0"/>
              <a:t> is abstract for many of them.  Sometimes the link is clear, but sometimes it is not.</a:t>
            </a:r>
            <a:endParaRPr lang="en-GB" dirty="0"/>
          </a:p>
        </p:txBody>
      </p:sp>
      <p:pic>
        <p:nvPicPr>
          <p:cNvPr id="5" name="Content Placeholder 4" descr="http://one-eared-dog.com/wp-content/themes/alabastroswp/js/timthumb.php?src=http://one-eared-dog.com/wp-content/uploads/2011/05/criticise.jpg&amp;w=640&amp;h=265&amp;q=95&amp;zc=1"/>
          <p:cNvPicPr>
            <a:picLocks noGrp="1"/>
          </p:cNvPicPr>
          <p:nvPr>
            <p:ph sz="half" idx="2"/>
          </p:nvPr>
        </p:nvPicPr>
        <p:blipFill rotWithShape="1">
          <a:blip r:embed="rId2">
            <a:extLst>
              <a:ext uri="{28A0092B-C50C-407E-A947-70E740481C1C}">
                <a14:useLocalDpi xmlns:a14="http://schemas.microsoft.com/office/drawing/2010/main" val="0"/>
              </a:ext>
            </a:extLst>
          </a:blip>
          <a:srcRect l="21275" t="-1773" r="18378"/>
          <a:stretch/>
        </p:blipFill>
        <p:spPr bwMode="auto">
          <a:xfrm>
            <a:off x="6678321" y="3283595"/>
            <a:ext cx="3678753" cy="2568878"/>
          </a:xfrm>
          <a:prstGeom prst="rect">
            <a:avLst/>
          </a:prstGeom>
          <a:noFill/>
          <a:ln>
            <a:noFill/>
          </a:ln>
          <a:extLst>
            <a:ext uri="{53640926-AAD7-44D8-BBD7-CCE9431645EC}">
              <a14:shadowObscured xmlns:a14="http://schemas.microsoft.com/office/drawing/2010/main"/>
            </a:ext>
          </a:extLst>
        </p:spPr>
      </p:pic>
      <p:pic>
        <p:nvPicPr>
          <p:cNvPr id="6" name="Picture 5" descr="http://mayfairconsultants.co.uk/wp-content/uploads/2013/08/Critical-Thinking-Skills-Tuition-and-Courses-London.jpg"/>
          <p:cNvPicPr/>
          <p:nvPr/>
        </p:nvPicPr>
        <p:blipFill>
          <a:blip r:embed="rId3">
            <a:extLst>
              <a:ext uri="{28A0092B-C50C-407E-A947-70E740481C1C}">
                <a14:useLocalDpi xmlns:a14="http://schemas.microsoft.com/office/drawing/2010/main" val="0"/>
              </a:ext>
            </a:extLst>
          </a:blip>
          <a:srcRect/>
          <a:stretch>
            <a:fillRect/>
          </a:stretch>
        </p:blipFill>
        <p:spPr bwMode="auto">
          <a:xfrm>
            <a:off x="6016752" y="3232650"/>
            <a:ext cx="5018793" cy="2912119"/>
          </a:xfrm>
          <a:prstGeom prst="rect">
            <a:avLst/>
          </a:prstGeom>
          <a:noFill/>
          <a:ln>
            <a:noFill/>
          </a:ln>
        </p:spPr>
      </p:pic>
      <p:sp>
        <p:nvSpPr>
          <p:cNvPr id="7" name="TextBox 6"/>
          <p:cNvSpPr txBox="1"/>
          <p:nvPr/>
        </p:nvSpPr>
        <p:spPr>
          <a:xfrm>
            <a:off x="6317241" y="2094812"/>
            <a:ext cx="3056351" cy="1446550"/>
          </a:xfrm>
          <a:prstGeom prst="rect">
            <a:avLst/>
          </a:prstGeom>
          <a:noFill/>
          <a:ln>
            <a:solidFill>
              <a:schemeClr val="accent2"/>
            </a:solidFill>
          </a:ln>
        </p:spPr>
        <p:txBody>
          <a:bodyPr wrap="square" rtlCol="0">
            <a:spAutoFit/>
          </a:bodyPr>
          <a:lstStyle/>
          <a:p>
            <a:endParaRPr lang="en-AU" dirty="0" smtClean="0"/>
          </a:p>
          <a:p>
            <a:pPr algn="ctr"/>
            <a:r>
              <a:rPr lang="en-AU" sz="2600" dirty="0" smtClean="0"/>
              <a:t>‘critical thinking’ </a:t>
            </a:r>
          </a:p>
          <a:p>
            <a:pPr algn="ctr"/>
            <a:r>
              <a:rPr lang="en-AU" sz="2600" dirty="0" smtClean="0"/>
              <a:t>is another one</a:t>
            </a:r>
          </a:p>
          <a:p>
            <a:endParaRPr lang="en-GB" dirty="0"/>
          </a:p>
        </p:txBody>
      </p:sp>
    </p:spTree>
    <p:extLst>
      <p:ext uri="{BB962C8B-B14F-4D97-AF65-F5344CB8AC3E}">
        <p14:creationId xmlns:p14="http://schemas.microsoft.com/office/powerpoint/2010/main" val="255022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Example:  Teaching the concept of Institutions</a:t>
            </a:r>
            <a:endParaRPr lang="en-GB" dirty="0"/>
          </a:p>
        </p:txBody>
      </p:sp>
      <p:sp>
        <p:nvSpPr>
          <p:cNvPr id="3" name="Content Placeholder 2"/>
          <p:cNvSpPr>
            <a:spLocks noGrp="1"/>
          </p:cNvSpPr>
          <p:nvPr>
            <p:ph idx="1"/>
          </p:nvPr>
        </p:nvSpPr>
        <p:spPr/>
        <p:txBody>
          <a:bodyPr>
            <a:normAutofit fontScale="85000" lnSpcReduction="20000"/>
          </a:bodyPr>
          <a:lstStyle/>
          <a:p>
            <a:r>
              <a:rPr lang="en-AU" dirty="0" smtClean="0"/>
              <a:t>What is ‘a social institution’? – students usually describe a mental institution or prison.</a:t>
            </a:r>
          </a:p>
          <a:p>
            <a:r>
              <a:rPr lang="en-AU" dirty="0" smtClean="0"/>
              <a:t>Textbook definition of social institution:  </a:t>
            </a:r>
            <a:r>
              <a:rPr lang="en-AU" sz="2200" i="1" dirty="0" smtClean="0"/>
              <a:t>Social institutions involve behaviour that is carried out by large numbers of people (i.e. is shared) and which continues over a reasonable period of time (i.e. is stable).  Examples include work, family, education and religion.</a:t>
            </a:r>
          </a:p>
          <a:p>
            <a:r>
              <a:rPr lang="en-AU" dirty="0" smtClean="0"/>
              <a:t>Explain that institution is not the bricks and mortar that is the building, but the customs, rules, behaviours, traditions, history of a feature of society.</a:t>
            </a:r>
          </a:p>
          <a:p>
            <a:r>
              <a:rPr lang="en-AU" dirty="0" smtClean="0"/>
              <a:t>For example, AFL is an institution.  It has a history, rules, colours, traditions and behaviours that identify it as a particular feature.  The women’s league has adopted these and if someone had been overseas for the last 5 years, not known about the women’s league and just turned on the telly, and there were the girls, playing footy, that person would recognise the game instantly. They’d know from the colours and the play that it was connected to AFL</a:t>
            </a:r>
          </a:p>
        </p:txBody>
      </p:sp>
    </p:spTree>
    <p:extLst>
      <p:ext uri="{BB962C8B-B14F-4D97-AF65-F5344CB8AC3E}">
        <p14:creationId xmlns:p14="http://schemas.microsoft.com/office/powerpoint/2010/main" val="1783621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Group task:</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AU" dirty="0"/>
              <a:t>Groups: </a:t>
            </a:r>
            <a:r>
              <a:rPr lang="en-AU" dirty="0" smtClean="0"/>
              <a:t>(approx. 3 to a group)</a:t>
            </a:r>
          </a:p>
          <a:p>
            <a:pPr marL="457200" indent="-457200">
              <a:buFont typeface="+mj-lt"/>
              <a:buAutoNum type="arabicPeriod"/>
            </a:pPr>
            <a:r>
              <a:rPr lang="en-AU" dirty="0" smtClean="0"/>
              <a:t>Family</a:t>
            </a:r>
            <a:r>
              <a:rPr lang="en-AU" dirty="0"/>
              <a:t>, </a:t>
            </a:r>
            <a:endParaRPr lang="en-AU" dirty="0" smtClean="0"/>
          </a:p>
          <a:p>
            <a:pPr marL="457200" indent="-457200">
              <a:buFont typeface="+mj-lt"/>
              <a:buAutoNum type="arabicPeriod"/>
            </a:pPr>
            <a:r>
              <a:rPr lang="en-AU" dirty="0" smtClean="0"/>
              <a:t>Religion </a:t>
            </a:r>
            <a:r>
              <a:rPr lang="en-AU" dirty="0"/>
              <a:t>(Church, Mosque, Synagogue</a:t>
            </a:r>
            <a:r>
              <a:rPr lang="en-AU" dirty="0" smtClean="0"/>
              <a:t>)</a:t>
            </a:r>
          </a:p>
          <a:p>
            <a:pPr marL="457200" indent="-457200">
              <a:buFont typeface="+mj-lt"/>
              <a:buAutoNum type="arabicPeriod"/>
            </a:pPr>
            <a:r>
              <a:rPr lang="en-AU" dirty="0" smtClean="0"/>
              <a:t>Education (school)</a:t>
            </a:r>
          </a:p>
          <a:p>
            <a:pPr marL="457200" indent="-457200">
              <a:buFont typeface="+mj-lt"/>
              <a:buAutoNum type="arabicPeriod"/>
            </a:pPr>
            <a:r>
              <a:rPr lang="en-AU" dirty="0" smtClean="0"/>
              <a:t>Law (court, prison, police </a:t>
            </a:r>
            <a:r>
              <a:rPr lang="en-AU" dirty="0" err="1" smtClean="0"/>
              <a:t>etc</a:t>
            </a:r>
            <a:r>
              <a:rPr lang="en-AU" dirty="0" smtClean="0"/>
              <a:t>)</a:t>
            </a:r>
          </a:p>
          <a:p>
            <a:pPr marL="457200" indent="-457200">
              <a:buFont typeface="+mj-lt"/>
              <a:buAutoNum type="arabicPeriod"/>
            </a:pPr>
            <a:r>
              <a:rPr lang="en-AU" dirty="0" smtClean="0"/>
              <a:t>Government (more difficult)</a:t>
            </a:r>
          </a:p>
          <a:p>
            <a:pPr marL="457200" indent="-457200">
              <a:buFont typeface="+mj-lt"/>
              <a:buAutoNum type="arabicPeriod"/>
            </a:pPr>
            <a:r>
              <a:rPr lang="en-AU" dirty="0" smtClean="0"/>
              <a:t>Banking (more difficult)</a:t>
            </a:r>
            <a:endParaRPr lang="en-GB" dirty="0"/>
          </a:p>
          <a:p>
            <a:endParaRPr lang="en-GB" dirty="0"/>
          </a:p>
        </p:txBody>
      </p:sp>
    </p:spTree>
    <p:extLst>
      <p:ext uri="{BB962C8B-B14F-4D97-AF65-F5344CB8AC3E}">
        <p14:creationId xmlns:p14="http://schemas.microsoft.com/office/powerpoint/2010/main" val="12150513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Building an institution, </a:t>
            </a:r>
            <a:br>
              <a:rPr lang="en-AU" dirty="0" smtClean="0"/>
            </a:br>
            <a:r>
              <a:rPr lang="en-AU" sz="3300" dirty="0" smtClean="0"/>
              <a:t>(15 minutes of class time but you only get 5 minutes now)</a:t>
            </a:r>
            <a:endParaRPr lang="en-GB" sz="3300" dirty="0"/>
          </a:p>
        </p:txBody>
      </p:sp>
      <p:sp>
        <p:nvSpPr>
          <p:cNvPr id="3" name="Content Placeholder 2"/>
          <p:cNvSpPr>
            <a:spLocks noGrp="1"/>
          </p:cNvSpPr>
          <p:nvPr>
            <p:ph idx="1"/>
          </p:nvPr>
        </p:nvSpPr>
        <p:spPr/>
        <p:txBody>
          <a:bodyPr>
            <a:normAutofit lnSpcReduction="10000"/>
          </a:bodyPr>
          <a:lstStyle/>
          <a:p>
            <a:r>
              <a:rPr lang="en-AU" dirty="0" smtClean="0"/>
              <a:t>Each group gets a selection of Lego and an institution to build.</a:t>
            </a:r>
          </a:p>
          <a:p>
            <a:r>
              <a:rPr lang="en-AU" dirty="0" smtClean="0"/>
              <a:t>They need to build their institution.  Their final product won’t resemble the actual building – that is fine.  Each time a student adds a piece of Lego or section of the institution they create they need to justify it by explaining to the group what that piece symbolises or stands for.  For example, one group building ‘Family’ added a table because that was the place where all members came together each night to share food (which several members were responsible for creating). This demonstrates to traditions of the family and the roles of several family members.</a:t>
            </a:r>
            <a:endParaRPr lang="en-GB" dirty="0"/>
          </a:p>
        </p:txBody>
      </p:sp>
    </p:spTree>
    <p:extLst>
      <p:ext uri="{BB962C8B-B14F-4D97-AF65-F5344CB8AC3E}">
        <p14:creationId xmlns:p14="http://schemas.microsoft.com/office/powerpoint/2010/main" val="13537861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Using the knowledge…</a:t>
            </a:r>
            <a:endParaRPr lang="en-GB" dirty="0"/>
          </a:p>
        </p:txBody>
      </p:sp>
      <p:sp>
        <p:nvSpPr>
          <p:cNvPr id="3" name="Content Placeholder 2"/>
          <p:cNvSpPr>
            <a:spLocks noGrp="1"/>
          </p:cNvSpPr>
          <p:nvPr>
            <p:ph idx="1"/>
          </p:nvPr>
        </p:nvSpPr>
        <p:spPr/>
        <p:txBody>
          <a:bodyPr>
            <a:normAutofit fontScale="92500"/>
          </a:bodyPr>
          <a:lstStyle/>
          <a:p>
            <a:r>
              <a:rPr lang="en-AU" dirty="0" smtClean="0"/>
              <a:t>When finished each group explains to the class how they constructed their institution, explaining how each piece/feature of Lego contributes to the institution</a:t>
            </a:r>
          </a:p>
          <a:p>
            <a:r>
              <a:rPr lang="en-AU" dirty="0" smtClean="0"/>
              <a:t>Links between institutions can be made – </a:t>
            </a:r>
            <a:r>
              <a:rPr lang="en-AU" dirty="0" err="1" smtClean="0"/>
              <a:t>eg</a:t>
            </a:r>
            <a:r>
              <a:rPr lang="en-AU" dirty="0" smtClean="0"/>
              <a:t> religion and family, government and family.</a:t>
            </a:r>
          </a:p>
          <a:p>
            <a:r>
              <a:rPr lang="en-AU" dirty="0" smtClean="0"/>
              <a:t>Discussion about ‘structure’ and ‘agency’ can provide vocabulary for discussing the institutions, rules and roles.  Discussion about roles can also link to Functionalism</a:t>
            </a:r>
          </a:p>
          <a:p>
            <a:r>
              <a:rPr lang="en-AU" dirty="0" smtClean="0"/>
              <a:t>Important: Scaffolded writing tasks that enable students to practice their vocabulary and new knowledge.</a:t>
            </a:r>
            <a:endParaRPr lang="en-GB" dirty="0"/>
          </a:p>
        </p:txBody>
      </p:sp>
    </p:spTree>
    <p:extLst>
      <p:ext uri="{BB962C8B-B14F-4D97-AF65-F5344CB8AC3E}">
        <p14:creationId xmlns:p14="http://schemas.microsoft.com/office/powerpoint/2010/main" val="22650271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I love teaching Sociology</a:t>
            </a:r>
            <a:endParaRPr lang="en-GB" dirty="0"/>
          </a:p>
        </p:txBody>
      </p:sp>
      <p:sp>
        <p:nvSpPr>
          <p:cNvPr id="3" name="Content Placeholder 2"/>
          <p:cNvSpPr>
            <a:spLocks noGrp="1"/>
          </p:cNvSpPr>
          <p:nvPr>
            <p:ph idx="1"/>
          </p:nvPr>
        </p:nvSpPr>
        <p:spPr/>
        <p:txBody>
          <a:bodyPr>
            <a:normAutofit fontScale="92500" lnSpcReduction="20000"/>
          </a:bodyPr>
          <a:lstStyle/>
          <a:p>
            <a:r>
              <a:rPr lang="en-AU" dirty="0"/>
              <a:t>I</a:t>
            </a:r>
            <a:r>
              <a:rPr lang="en-AU" dirty="0" smtClean="0"/>
              <a:t>ntroduces students to the study of Sociology and encourages them to challenge their own assumptions and beliefs.</a:t>
            </a:r>
          </a:p>
          <a:p>
            <a:r>
              <a:rPr lang="en-AU" dirty="0" smtClean="0"/>
              <a:t>Models for students that there are no ‘right’ and ‘wrong’ answers.</a:t>
            </a:r>
          </a:p>
          <a:p>
            <a:r>
              <a:rPr lang="en-AU" dirty="0"/>
              <a:t>Emphasises the need </a:t>
            </a:r>
            <a:r>
              <a:rPr lang="en-AU" dirty="0" smtClean="0"/>
              <a:t>for </a:t>
            </a:r>
            <a:r>
              <a:rPr lang="en-AU" dirty="0"/>
              <a:t>evidence in their </a:t>
            </a:r>
            <a:r>
              <a:rPr lang="en-AU" dirty="0" smtClean="0"/>
              <a:t>discussions – not just opinions</a:t>
            </a:r>
          </a:p>
          <a:p>
            <a:r>
              <a:rPr lang="en-AU" dirty="0" smtClean="0"/>
              <a:t>Gives students a voice and a language to express their ideas</a:t>
            </a:r>
          </a:p>
          <a:p>
            <a:r>
              <a:rPr lang="en-AU" dirty="0" smtClean="0"/>
              <a:t>Supports knowledge and understanding in a range of other subjects</a:t>
            </a:r>
          </a:p>
          <a:p>
            <a:r>
              <a:rPr lang="en-AU" dirty="0" smtClean="0"/>
              <a:t>Builds trust among students and teachers.</a:t>
            </a:r>
          </a:p>
          <a:p>
            <a:r>
              <a:rPr lang="en-AU" dirty="0" smtClean="0"/>
              <a:t>Helps students place the uncertainty of our times in a broader, historical context.</a:t>
            </a:r>
          </a:p>
          <a:p>
            <a:endParaRPr lang="en-GB" dirty="0"/>
          </a:p>
        </p:txBody>
      </p:sp>
    </p:spTree>
    <p:extLst>
      <p:ext uri="{BB962C8B-B14F-4D97-AF65-F5344CB8AC3E}">
        <p14:creationId xmlns:p14="http://schemas.microsoft.com/office/powerpoint/2010/main" val="1258104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Best of all, the students really love it…</a:t>
            </a:r>
            <a:endParaRPr lang="en-GB" dirty="0"/>
          </a:p>
        </p:txBody>
      </p:sp>
      <p:sp>
        <p:nvSpPr>
          <p:cNvPr id="3" name="Content Placeholder 2"/>
          <p:cNvSpPr>
            <a:spLocks noGrp="1"/>
          </p:cNvSpPr>
          <p:nvPr>
            <p:ph idx="1"/>
          </p:nvPr>
        </p:nvSpPr>
        <p:spPr/>
        <p:txBody>
          <a:bodyPr>
            <a:normAutofit fontScale="92500"/>
          </a:bodyPr>
          <a:lstStyle/>
          <a:p>
            <a:pPr marL="0" indent="0">
              <a:buNone/>
            </a:pPr>
            <a:r>
              <a:rPr lang="en-AU" dirty="0" smtClean="0"/>
              <a:t>Sociology is </a:t>
            </a:r>
            <a:r>
              <a:rPr lang="en-AU" dirty="0"/>
              <a:t>accessible to all students.  I’ve had many students say </a:t>
            </a:r>
            <a:r>
              <a:rPr lang="en-AU" dirty="0" smtClean="0"/>
              <a:t>that:</a:t>
            </a:r>
          </a:p>
          <a:p>
            <a:r>
              <a:rPr lang="en-AU" dirty="0" smtClean="0"/>
              <a:t>they had no idea what it was when they chose it but they have really enjoyed it, </a:t>
            </a:r>
          </a:p>
          <a:p>
            <a:r>
              <a:rPr lang="en-AU" dirty="0" smtClean="0"/>
              <a:t>they just did it as their 6</a:t>
            </a:r>
            <a:r>
              <a:rPr lang="en-AU" baseline="30000" dirty="0" smtClean="0"/>
              <a:t>th</a:t>
            </a:r>
            <a:r>
              <a:rPr lang="en-AU" dirty="0" smtClean="0"/>
              <a:t> subject and it turned out to be their best, </a:t>
            </a:r>
          </a:p>
          <a:p>
            <a:r>
              <a:rPr lang="en-AU" dirty="0" smtClean="0"/>
              <a:t>“My other subjects are making me feel dumb, but I feel like I really ‘get’ Sociology” (This girl scored an A+ on her Year 12 exam). </a:t>
            </a:r>
          </a:p>
          <a:p>
            <a:r>
              <a:rPr lang="en-AU" dirty="0" smtClean="0"/>
              <a:t>that they could participate in the subject, even though they felt challenged by the language and written tasks.</a:t>
            </a:r>
            <a:endParaRPr lang="en-AU" dirty="0"/>
          </a:p>
          <a:p>
            <a:endParaRPr lang="en-GB" dirty="0"/>
          </a:p>
        </p:txBody>
      </p:sp>
    </p:spTree>
    <p:extLst>
      <p:ext uri="{BB962C8B-B14F-4D97-AF65-F5344CB8AC3E}">
        <p14:creationId xmlns:p14="http://schemas.microsoft.com/office/powerpoint/2010/main" val="3289285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Pitfalls…</a:t>
            </a:r>
            <a:endParaRPr lang="en-GB" dirty="0"/>
          </a:p>
        </p:txBody>
      </p:sp>
      <p:sp>
        <p:nvSpPr>
          <p:cNvPr id="3" name="Content Placeholder 2"/>
          <p:cNvSpPr>
            <a:spLocks noGrp="1"/>
          </p:cNvSpPr>
          <p:nvPr>
            <p:ph idx="1"/>
          </p:nvPr>
        </p:nvSpPr>
        <p:spPr/>
        <p:txBody>
          <a:bodyPr>
            <a:normAutofit fontScale="92500" lnSpcReduction="20000"/>
          </a:bodyPr>
          <a:lstStyle/>
          <a:p>
            <a:r>
              <a:rPr lang="en-AU" dirty="0" smtClean="0"/>
              <a:t>It can be challenging if you are the only teacher.  Try to build Sociology within your school and build a team if you can.</a:t>
            </a:r>
          </a:p>
          <a:p>
            <a:r>
              <a:rPr lang="en-AU" dirty="0" smtClean="0"/>
              <a:t>Behaviour alert: Make classes and work expectations challenging from the start and be clear that it isn’t a talkfest: Once students feel that it’s a good subject, they recommend it to their friends who complain to them that they are struggling with psych/history/</a:t>
            </a:r>
            <a:r>
              <a:rPr lang="en-AU" dirty="0" err="1" smtClean="0"/>
              <a:t>chem</a:t>
            </a:r>
            <a:r>
              <a:rPr lang="en-AU" dirty="0" smtClean="0"/>
              <a:t> etc.  You want students to have a good partner to work with, but not an entire friendship group!  Trust me on this.</a:t>
            </a:r>
          </a:p>
          <a:p>
            <a:r>
              <a:rPr lang="en-AU" u="sng" dirty="0" smtClean="0"/>
              <a:t>Really</a:t>
            </a:r>
            <a:r>
              <a:rPr lang="en-AU" dirty="0" smtClean="0"/>
              <a:t> get to know your students.  You’ll cover some confronting issues.  Even if you didn’t plan to, they still come up.  You need to know some of the personal experiences they have (in a general sense).</a:t>
            </a:r>
            <a:endParaRPr lang="en-GB" dirty="0"/>
          </a:p>
        </p:txBody>
      </p:sp>
    </p:spTree>
    <p:extLst>
      <p:ext uri="{BB962C8B-B14F-4D97-AF65-F5344CB8AC3E}">
        <p14:creationId xmlns:p14="http://schemas.microsoft.com/office/powerpoint/2010/main" val="2480815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3000" dirty="0" smtClean="0"/>
              <a:t>VCE Study Design  </a:t>
            </a:r>
            <a:br>
              <a:rPr lang="en-AU" sz="3000" dirty="0" smtClean="0"/>
            </a:br>
            <a:r>
              <a:rPr lang="en-AU" sz="3000" dirty="0" smtClean="0"/>
              <a:t>2012-2016 </a:t>
            </a:r>
            <a:r>
              <a:rPr lang="en-AU" sz="3000" dirty="0"/>
              <a:t>Study Design – Extended for </a:t>
            </a:r>
            <a:r>
              <a:rPr lang="en-AU" sz="3000" dirty="0" smtClean="0"/>
              <a:t>2017</a:t>
            </a:r>
            <a:r>
              <a:rPr lang="en-AU" sz="3000" dirty="0"/>
              <a:t>.</a:t>
            </a:r>
            <a:r>
              <a:rPr lang="en-AU" sz="3000" dirty="0" smtClean="0"/>
              <a:t/>
            </a:r>
            <a:br>
              <a:rPr lang="en-AU" sz="3000" dirty="0" smtClean="0"/>
            </a:br>
            <a:r>
              <a:rPr lang="en-AU" sz="3000" dirty="0" smtClean="0"/>
              <a:t>Make </a:t>
            </a:r>
            <a:r>
              <a:rPr lang="en-AU" sz="3000" dirty="0"/>
              <a:t>sure you aren’t using the new 2018 Study </a:t>
            </a:r>
            <a:r>
              <a:rPr lang="en-AU" sz="3000" dirty="0" smtClean="0"/>
              <a:t>Design</a:t>
            </a:r>
            <a:endParaRPr lang="en-GB" sz="3000" dirty="0"/>
          </a:p>
        </p:txBody>
      </p:sp>
      <p:sp>
        <p:nvSpPr>
          <p:cNvPr id="8" name="Text Placeholder 7"/>
          <p:cNvSpPr>
            <a:spLocks noGrp="1"/>
          </p:cNvSpPr>
          <p:nvPr>
            <p:ph type="body" idx="1"/>
          </p:nvPr>
        </p:nvSpPr>
        <p:spPr/>
        <p:txBody>
          <a:bodyPr/>
          <a:lstStyle/>
          <a:p>
            <a:r>
              <a:rPr lang="en-AU" dirty="0" smtClean="0"/>
              <a:t>Units 1 &amp; 2,</a:t>
            </a:r>
            <a:endParaRPr lang="en-GB" dirty="0"/>
          </a:p>
        </p:txBody>
      </p:sp>
      <p:sp>
        <p:nvSpPr>
          <p:cNvPr id="9" name="Content Placeholder 8"/>
          <p:cNvSpPr>
            <a:spLocks noGrp="1"/>
          </p:cNvSpPr>
          <p:nvPr>
            <p:ph sz="half" idx="2"/>
          </p:nvPr>
        </p:nvSpPr>
        <p:spPr/>
        <p:txBody>
          <a:bodyPr>
            <a:normAutofit/>
          </a:bodyPr>
          <a:lstStyle/>
          <a:p>
            <a:r>
              <a:rPr lang="en-AU" sz="2200" dirty="0" smtClean="0"/>
              <a:t>Year 11</a:t>
            </a:r>
          </a:p>
          <a:p>
            <a:r>
              <a:rPr lang="en-AU" sz="2200" dirty="0" smtClean="0"/>
              <a:t>Unit 1: 	Youth</a:t>
            </a:r>
          </a:p>
          <a:p>
            <a:pPr marL="1371600" lvl="3" indent="0">
              <a:buNone/>
            </a:pPr>
            <a:r>
              <a:rPr lang="en-AU" sz="2200" dirty="0" smtClean="0"/>
              <a:t>Family</a:t>
            </a:r>
          </a:p>
          <a:p>
            <a:r>
              <a:rPr lang="en-AU" sz="2200" dirty="0" smtClean="0"/>
              <a:t>Unit 2:	Deviance</a:t>
            </a:r>
          </a:p>
          <a:p>
            <a:pPr marL="1371600" lvl="3" indent="0">
              <a:buNone/>
            </a:pPr>
            <a:r>
              <a:rPr lang="en-AU" sz="2200" dirty="0" smtClean="0"/>
              <a:t>Crime</a:t>
            </a:r>
            <a:endParaRPr lang="en-GB" sz="2200" dirty="0"/>
          </a:p>
        </p:txBody>
      </p:sp>
      <p:sp>
        <p:nvSpPr>
          <p:cNvPr id="10" name="Text Placeholder 9"/>
          <p:cNvSpPr>
            <a:spLocks noGrp="1"/>
          </p:cNvSpPr>
          <p:nvPr>
            <p:ph type="body" sz="quarter" idx="3"/>
          </p:nvPr>
        </p:nvSpPr>
        <p:spPr/>
        <p:txBody>
          <a:bodyPr/>
          <a:lstStyle/>
          <a:p>
            <a:r>
              <a:rPr lang="en-AU" dirty="0" smtClean="0"/>
              <a:t>Units 3 &amp; 4,</a:t>
            </a:r>
            <a:endParaRPr lang="en-GB" dirty="0"/>
          </a:p>
        </p:txBody>
      </p:sp>
      <p:sp>
        <p:nvSpPr>
          <p:cNvPr id="11" name="Content Placeholder 10"/>
          <p:cNvSpPr>
            <a:spLocks noGrp="1"/>
          </p:cNvSpPr>
          <p:nvPr>
            <p:ph sz="quarter" idx="4"/>
          </p:nvPr>
        </p:nvSpPr>
        <p:spPr/>
        <p:txBody>
          <a:bodyPr>
            <a:normAutofit fontScale="92500" lnSpcReduction="10000"/>
          </a:bodyPr>
          <a:lstStyle/>
          <a:p>
            <a:r>
              <a:rPr lang="en-AU" dirty="0" smtClean="0"/>
              <a:t>Year 12</a:t>
            </a:r>
          </a:p>
          <a:p>
            <a:r>
              <a:rPr lang="en-AU" dirty="0" smtClean="0"/>
              <a:t>Unit 3:	Culture</a:t>
            </a:r>
          </a:p>
          <a:p>
            <a:pPr marL="914400" lvl="2" indent="0">
              <a:buNone/>
            </a:pPr>
            <a:r>
              <a:rPr lang="en-AU" dirty="0" smtClean="0"/>
              <a:t>	</a:t>
            </a:r>
            <a:r>
              <a:rPr lang="en-AU" sz="2400" dirty="0" smtClean="0"/>
              <a:t>Ethnicity</a:t>
            </a:r>
          </a:p>
          <a:p>
            <a:r>
              <a:rPr lang="en-AU" dirty="0" smtClean="0"/>
              <a:t>Unit 4:	Community</a:t>
            </a:r>
          </a:p>
          <a:p>
            <a:pPr marL="1371600" lvl="3" indent="0">
              <a:buNone/>
            </a:pPr>
            <a:r>
              <a:rPr lang="en-AU" sz="2400" dirty="0" smtClean="0"/>
              <a:t>Social Movements &amp; Social Change</a:t>
            </a:r>
          </a:p>
          <a:p>
            <a:endParaRPr lang="en-AU" dirty="0" smtClean="0"/>
          </a:p>
          <a:p>
            <a:endParaRPr lang="en-GB" dirty="0"/>
          </a:p>
        </p:txBody>
      </p:sp>
    </p:spTree>
    <p:extLst>
      <p:ext uri="{BB962C8B-B14F-4D97-AF65-F5344CB8AC3E}">
        <p14:creationId xmlns:p14="http://schemas.microsoft.com/office/powerpoint/2010/main" val="1699251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Year 11 Sociology</a:t>
            </a:r>
            <a:endParaRPr lang="en-GB" dirty="0"/>
          </a:p>
        </p:txBody>
      </p:sp>
      <p:sp>
        <p:nvSpPr>
          <p:cNvPr id="3" name="Content Placeholder 2"/>
          <p:cNvSpPr>
            <a:spLocks noGrp="1"/>
          </p:cNvSpPr>
          <p:nvPr>
            <p:ph idx="1"/>
          </p:nvPr>
        </p:nvSpPr>
        <p:spPr/>
        <p:txBody>
          <a:bodyPr>
            <a:normAutofit fontScale="92500"/>
          </a:bodyPr>
          <a:lstStyle/>
          <a:p>
            <a:r>
              <a:rPr lang="en-AU" dirty="0" smtClean="0"/>
              <a:t>Study Design outlines all the key knowledge and key skills</a:t>
            </a:r>
          </a:p>
          <a:p>
            <a:r>
              <a:rPr lang="en-AU" dirty="0" smtClean="0"/>
              <a:t>You need to cover each of these.  You don’t need to cover anything extra.</a:t>
            </a:r>
          </a:p>
          <a:p>
            <a:r>
              <a:rPr lang="en-AU" dirty="0" smtClean="0"/>
              <a:t>There is no external exam.  Year 11 gives students and teachers a little bit more flexibility to cover specific key knowledge that is of interest to students.</a:t>
            </a:r>
          </a:p>
          <a:p>
            <a:r>
              <a:rPr lang="en-AU" dirty="0" smtClean="0"/>
              <a:t>You should still cover the key content and skills but as there is no external exam there is less pressure to do each equally.</a:t>
            </a:r>
          </a:p>
          <a:p>
            <a:r>
              <a:rPr lang="en-AU" dirty="0" smtClean="0"/>
              <a:t>As much as possible, try to include the skills and structure of Year 12.</a:t>
            </a:r>
            <a:endParaRPr lang="en-GB" dirty="0"/>
          </a:p>
        </p:txBody>
      </p:sp>
    </p:spTree>
    <p:extLst>
      <p:ext uri="{BB962C8B-B14F-4D97-AF65-F5344CB8AC3E}">
        <p14:creationId xmlns:p14="http://schemas.microsoft.com/office/powerpoint/2010/main" val="8295331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Year 11 Sociology: a few words on sociological theories and perspectives</a:t>
            </a:r>
            <a:endParaRPr lang="en-GB" dirty="0"/>
          </a:p>
        </p:txBody>
      </p:sp>
      <p:sp>
        <p:nvSpPr>
          <p:cNvPr id="3" name="Content Placeholder 2"/>
          <p:cNvSpPr>
            <a:spLocks noGrp="1"/>
          </p:cNvSpPr>
          <p:nvPr>
            <p:ph idx="1"/>
          </p:nvPr>
        </p:nvSpPr>
        <p:spPr/>
        <p:txBody>
          <a:bodyPr/>
          <a:lstStyle/>
          <a:p>
            <a:r>
              <a:rPr lang="en-AU" dirty="0" smtClean="0"/>
              <a:t>Year 11 Study design includes several sociological theories and perspectives in each AOS/Outcome.</a:t>
            </a:r>
          </a:p>
          <a:p>
            <a:r>
              <a:rPr lang="en-AU" dirty="0" smtClean="0"/>
              <a:t>Don’t feel that you need to teach these in great detail:  it gets too overwhelming for them (and you)</a:t>
            </a:r>
          </a:p>
          <a:p>
            <a:r>
              <a:rPr lang="en-AU" dirty="0" smtClean="0"/>
              <a:t>Teach the basics of the theory, how to use it and how to compare it and write about it.</a:t>
            </a:r>
          </a:p>
          <a:p>
            <a:r>
              <a:rPr lang="en-AU" dirty="0" smtClean="0"/>
              <a:t>Most of them are </a:t>
            </a:r>
            <a:r>
              <a:rPr lang="en-AU" u="sng" dirty="0" smtClean="0"/>
              <a:t>not</a:t>
            </a:r>
            <a:r>
              <a:rPr lang="en-AU" dirty="0" smtClean="0"/>
              <a:t> revisited in Year 12.  Certainly not in a specific way.</a:t>
            </a:r>
          </a:p>
          <a:p>
            <a:endParaRPr lang="en-GB" dirty="0"/>
          </a:p>
        </p:txBody>
      </p:sp>
    </p:spTree>
    <p:extLst>
      <p:ext uri="{BB962C8B-B14F-4D97-AF65-F5344CB8AC3E}">
        <p14:creationId xmlns:p14="http://schemas.microsoft.com/office/powerpoint/2010/main" val="9684996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Overview and Timelines:</a:t>
            </a:r>
            <a:br>
              <a:rPr lang="en-AU" dirty="0" smtClean="0"/>
            </a:br>
            <a:r>
              <a:rPr lang="en-AU" dirty="0" smtClean="0"/>
              <a:t>Unit 1, AOS 1, Youth – Key Knowledge</a:t>
            </a:r>
            <a:endParaRPr lang="en-GB" dirty="0"/>
          </a:p>
        </p:txBody>
      </p:sp>
      <p:sp>
        <p:nvSpPr>
          <p:cNvPr id="3" name="Content Placeholder 2"/>
          <p:cNvSpPr>
            <a:spLocks noGrp="1"/>
          </p:cNvSpPr>
          <p:nvPr>
            <p:ph idx="1"/>
          </p:nvPr>
        </p:nvSpPr>
        <p:spPr>
          <a:xfrm>
            <a:off x="1295401" y="2556931"/>
            <a:ext cx="9601196" cy="3480613"/>
          </a:xfrm>
        </p:spPr>
        <p:txBody>
          <a:bodyPr>
            <a:noAutofit/>
          </a:bodyPr>
          <a:lstStyle/>
          <a:p>
            <a:pPr marL="0" indent="0">
              <a:spcAft>
                <a:spcPts val="0"/>
              </a:spcAft>
              <a:buNone/>
            </a:pPr>
            <a:r>
              <a:rPr lang="en-AU" sz="1500" dirty="0" smtClean="0"/>
              <a:t>• the </a:t>
            </a:r>
            <a:r>
              <a:rPr lang="en-AU" sz="1500" dirty="0"/>
              <a:t>nature of sociological inquiry:</a:t>
            </a:r>
          </a:p>
          <a:p>
            <a:pPr lvl="1">
              <a:spcAft>
                <a:spcPts val="0"/>
              </a:spcAft>
              <a:buFont typeface="Wingdings" panose="05000000000000000000" pitchFamily="2" charset="2"/>
              <a:buChar char="Ø"/>
            </a:pPr>
            <a:r>
              <a:rPr lang="en-AU" sz="1500" dirty="0" smtClean="0"/>
              <a:t>how </a:t>
            </a:r>
            <a:r>
              <a:rPr lang="en-AU" sz="1500" dirty="0"/>
              <a:t>sociologists study human behaviour</a:t>
            </a:r>
          </a:p>
          <a:p>
            <a:pPr lvl="1">
              <a:spcAft>
                <a:spcPts val="0"/>
              </a:spcAft>
              <a:buFont typeface="Wingdings" panose="05000000000000000000" pitchFamily="2" charset="2"/>
              <a:buChar char="Ø"/>
            </a:pPr>
            <a:r>
              <a:rPr lang="en-AU" sz="1500" dirty="0" smtClean="0"/>
              <a:t>the </a:t>
            </a:r>
            <a:r>
              <a:rPr lang="en-AU" sz="1500" dirty="0"/>
              <a:t>meaning and use of theory/perspectives</a:t>
            </a:r>
          </a:p>
          <a:p>
            <a:pPr lvl="1">
              <a:spcAft>
                <a:spcPts val="0"/>
              </a:spcAft>
              <a:buFont typeface="Wingdings" panose="05000000000000000000" pitchFamily="2" charset="2"/>
              <a:buChar char="Ø"/>
            </a:pPr>
            <a:r>
              <a:rPr lang="en-AU" sz="1500" dirty="0" smtClean="0"/>
              <a:t>how </a:t>
            </a:r>
            <a:r>
              <a:rPr lang="en-AU" sz="1500" dirty="0"/>
              <a:t>the study is a social science</a:t>
            </a:r>
          </a:p>
          <a:p>
            <a:pPr marL="0" indent="0">
              <a:spcAft>
                <a:spcPts val="0"/>
              </a:spcAft>
              <a:buNone/>
            </a:pPr>
            <a:r>
              <a:rPr lang="en-AU" sz="1500" dirty="0"/>
              <a:t>• the definition of </a:t>
            </a:r>
            <a:r>
              <a:rPr lang="en-AU" sz="1500" b="1" dirty="0"/>
              <a:t>social categories </a:t>
            </a:r>
            <a:r>
              <a:rPr lang="en-AU" sz="1500" dirty="0"/>
              <a:t>and their place in sociological discourse</a:t>
            </a:r>
          </a:p>
          <a:p>
            <a:pPr marL="0" indent="0">
              <a:spcAft>
                <a:spcPts val="0"/>
              </a:spcAft>
              <a:buNone/>
            </a:pPr>
            <a:r>
              <a:rPr lang="en-AU" sz="1500" dirty="0"/>
              <a:t>• the social categories of </a:t>
            </a:r>
            <a:r>
              <a:rPr lang="en-AU" sz="1500" b="1" dirty="0"/>
              <a:t>youth</a:t>
            </a:r>
            <a:r>
              <a:rPr lang="en-AU" sz="1500" dirty="0"/>
              <a:t> and </a:t>
            </a:r>
            <a:r>
              <a:rPr lang="en-AU" sz="1500" b="1" dirty="0"/>
              <a:t>adolescence</a:t>
            </a:r>
            <a:r>
              <a:rPr lang="en-AU" sz="1500" dirty="0"/>
              <a:t> and how their definitions have </a:t>
            </a:r>
            <a:r>
              <a:rPr lang="en-AU" sz="1500" b="1" dirty="0"/>
              <a:t>changed over time</a:t>
            </a:r>
          </a:p>
          <a:p>
            <a:pPr marL="0" indent="0">
              <a:spcAft>
                <a:spcPts val="0"/>
              </a:spcAft>
              <a:buNone/>
            </a:pPr>
            <a:r>
              <a:rPr lang="en-AU" sz="1500" dirty="0"/>
              <a:t>• factors leading to differences in the </a:t>
            </a:r>
            <a:r>
              <a:rPr lang="en-AU" sz="1500" b="1" dirty="0"/>
              <a:t>experience of being young</a:t>
            </a:r>
            <a:r>
              <a:rPr lang="en-AU" sz="1500" dirty="0"/>
              <a:t>:</a:t>
            </a:r>
          </a:p>
          <a:p>
            <a:pPr lvl="1">
              <a:spcAft>
                <a:spcPts val="0"/>
              </a:spcAft>
              <a:buFont typeface="Wingdings" panose="05000000000000000000" pitchFamily="2" charset="2"/>
              <a:buChar char="Ø"/>
            </a:pPr>
            <a:r>
              <a:rPr lang="en-AU" sz="1500" b="1" dirty="0" smtClean="0"/>
              <a:t>ethnicity</a:t>
            </a:r>
            <a:r>
              <a:rPr lang="en-AU" sz="1500" b="1" dirty="0"/>
              <a:t>, age, class, rural/urban location, gender and other social </a:t>
            </a:r>
            <a:r>
              <a:rPr lang="en-AU" sz="1500" b="1" dirty="0" smtClean="0"/>
              <a:t>differences</a:t>
            </a:r>
          </a:p>
          <a:p>
            <a:pPr lvl="1">
              <a:spcAft>
                <a:spcPts val="0"/>
              </a:spcAft>
              <a:buFont typeface="Wingdings" panose="05000000000000000000" pitchFamily="2" charset="2"/>
              <a:buChar char="Ø"/>
            </a:pPr>
            <a:r>
              <a:rPr lang="en-AU" sz="1500" b="1" dirty="0" smtClean="0"/>
              <a:t>unemployment</a:t>
            </a:r>
            <a:r>
              <a:rPr lang="en-AU" sz="1500" b="1" dirty="0"/>
              <a:t>, education, demographic shifts, intergenerational inequity and use of </a:t>
            </a:r>
            <a:r>
              <a:rPr lang="en-AU" sz="1500" b="1" dirty="0" smtClean="0"/>
              <a:t>new </a:t>
            </a:r>
            <a:r>
              <a:rPr lang="en-GB" sz="1500" b="1" dirty="0" smtClean="0"/>
              <a:t>technologies</a:t>
            </a:r>
            <a:endParaRPr lang="en-GB" sz="1500" b="1" dirty="0"/>
          </a:p>
          <a:p>
            <a:pPr lvl="1">
              <a:spcAft>
                <a:spcPts val="0"/>
              </a:spcAft>
              <a:buFont typeface="Wingdings" panose="05000000000000000000" pitchFamily="2" charset="2"/>
              <a:buChar char="Ø"/>
            </a:pPr>
            <a:r>
              <a:rPr lang="en-AU" sz="1500" b="1" dirty="0" smtClean="0"/>
              <a:t>attitudes </a:t>
            </a:r>
            <a:r>
              <a:rPr lang="en-AU" sz="1500" b="1" dirty="0"/>
              <a:t>to environmental and social sustainability</a:t>
            </a:r>
          </a:p>
          <a:p>
            <a:pPr lvl="1">
              <a:spcAft>
                <a:spcPts val="0"/>
              </a:spcAft>
              <a:buFont typeface="Wingdings" panose="05000000000000000000" pitchFamily="2" charset="2"/>
              <a:buChar char="Ø"/>
            </a:pPr>
            <a:r>
              <a:rPr lang="en-AU" sz="1500" b="1" dirty="0" smtClean="0"/>
              <a:t>cultural </a:t>
            </a:r>
            <a:r>
              <a:rPr lang="en-AU" sz="1500" b="1" dirty="0"/>
              <a:t>formations such as in dress, music and media</a:t>
            </a:r>
          </a:p>
          <a:p>
            <a:pPr marL="0" indent="0">
              <a:spcAft>
                <a:spcPts val="0"/>
              </a:spcAft>
              <a:buNone/>
            </a:pPr>
            <a:r>
              <a:rPr lang="en-AU" sz="1500" dirty="0"/>
              <a:t>• reasons for </a:t>
            </a:r>
            <a:r>
              <a:rPr lang="en-AU" sz="1500" b="1" dirty="0"/>
              <a:t>categorisation</a:t>
            </a:r>
            <a:r>
              <a:rPr lang="en-AU" sz="1500" dirty="0"/>
              <a:t> of youth and </a:t>
            </a:r>
            <a:r>
              <a:rPr lang="en-AU" sz="1500" b="1" dirty="0"/>
              <a:t>consequences of homogenous thinking</a:t>
            </a:r>
            <a:r>
              <a:rPr lang="en-AU" sz="1500" dirty="0"/>
              <a:t> about youth </a:t>
            </a:r>
            <a:r>
              <a:rPr lang="en-AU" sz="1500" dirty="0" smtClean="0"/>
              <a:t>and adolescence</a:t>
            </a:r>
            <a:r>
              <a:rPr lang="en-AU" sz="1500" dirty="0"/>
              <a:t>, including stereotyping, prejudice and discrimination</a:t>
            </a:r>
            <a:endParaRPr lang="en-AU" sz="1500" dirty="0" smtClean="0"/>
          </a:p>
        </p:txBody>
      </p:sp>
    </p:spTree>
    <p:extLst>
      <p:ext uri="{BB962C8B-B14F-4D97-AF65-F5344CB8AC3E}">
        <p14:creationId xmlns:p14="http://schemas.microsoft.com/office/powerpoint/2010/main" val="39315449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AB946B"/>
      </a:accent1>
      <a:accent2>
        <a:srgbClr val="C04F32"/>
      </a:accent2>
      <a:accent3>
        <a:srgbClr val="DD8C3C"/>
      </a:accent3>
      <a:accent4>
        <a:srgbClr val="8E684C"/>
      </a:accent4>
      <a:accent5>
        <a:srgbClr val="CBAF62"/>
      </a:accent5>
      <a:accent6>
        <a:srgbClr val="803348"/>
      </a:accent6>
      <a:hlink>
        <a:srgbClr val="86724D"/>
      </a:hlink>
      <a:folHlink>
        <a:srgbClr val="B99E84"/>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A2BEDC8B-F191-493B-BA33-0F4F800A89D3}"/>
    </a:ext>
  </a:extLst>
</a:theme>
</file>

<file path=docProps/app.xml><?xml version="1.0" encoding="utf-8"?>
<Properties xmlns="http://schemas.openxmlformats.org/officeDocument/2006/extended-properties" xmlns:vt="http://schemas.openxmlformats.org/officeDocument/2006/docPropsVTypes">
  <Template>Organic</Template>
  <TotalTime>462</TotalTime>
  <Words>2413</Words>
  <Application>Microsoft Macintosh PowerPoint</Application>
  <PresentationFormat>Widescreen</PresentationFormat>
  <Paragraphs>166</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Garamond</vt:lpstr>
      <vt:lpstr>Wingdings</vt:lpstr>
      <vt:lpstr>Organic</vt:lpstr>
      <vt:lpstr>Advice for new teachers of VCE Sociology</vt:lpstr>
      <vt:lpstr>Yolande Suffern, Roxburgh College</vt:lpstr>
      <vt:lpstr>Why I love teaching Sociology</vt:lpstr>
      <vt:lpstr>Best of all, the students really love it…</vt:lpstr>
      <vt:lpstr>Pitfalls…</vt:lpstr>
      <vt:lpstr>VCE Study Design   2012-2016 Study Design – Extended for 2017. Make sure you aren’t using the new 2018 Study Design</vt:lpstr>
      <vt:lpstr>Year 11 Sociology</vt:lpstr>
      <vt:lpstr>Year 11 Sociology: a few words on sociological theories and perspectives</vt:lpstr>
      <vt:lpstr>Overview and Timelines: Unit 1, AOS 1, Youth – Key Knowledge</vt:lpstr>
      <vt:lpstr>Overview and Timelines: Unit 1, AOS 1, Youth – Key Skills</vt:lpstr>
      <vt:lpstr>Overview and Timelines: Unit 1, AOS 2, The Family – Key Knowledge</vt:lpstr>
      <vt:lpstr>Overview and Timelines: Unit 1, AOS 2, The Family – Key Skills</vt:lpstr>
      <vt:lpstr>Overview and Timelines: Unit 2, AOS 1, Deviance – Key Knowledge</vt:lpstr>
      <vt:lpstr>Overview and Timelines: Unit 2, AOS 1, Deviance – Key Skills</vt:lpstr>
      <vt:lpstr>Overview and Timelines: Unit 2, AOS 2, Crime – Key Knowledge</vt:lpstr>
      <vt:lpstr>Overview and Timelines: Unit 2, AOS 2, Crime – Key Skills</vt:lpstr>
      <vt:lpstr>A quick note on sourcing material…</vt:lpstr>
      <vt:lpstr>PowerPoint Presentation</vt:lpstr>
      <vt:lpstr>Resources:</vt:lpstr>
      <vt:lpstr>A quick note on definitions and key concepts…</vt:lpstr>
      <vt:lpstr>A quick note on vocabulary…</vt:lpstr>
      <vt:lpstr>Example:  Teaching the concept of Institutions</vt:lpstr>
      <vt:lpstr>Group task:</vt:lpstr>
      <vt:lpstr>Building an institution,  (15 minutes of class time but you only get 5 minutes now)</vt:lpstr>
      <vt:lpstr>Using the knowledge…</vt:lpstr>
    </vt:vector>
  </TitlesOfParts>
  <Company>Department of Education and Early Childhood Developm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Advice for new teachers of VCE Sociology</dc:title>
  <dc:creator>Yolande Suffern</dc:creator>
  <cp:lastModifiedBy>Microsoft Office User</cp:lastModifiedBy>
  <cp:revision>43</cp:revision>
  <dcterms:created xsi:type="dcterms:W3CDTF">2017-02-02T22:52:52Z</dcterms:created>
  <dcterms:modified xsi:type="dcterms:W3CDTF">2017-02-06T10:26:28Z</dcterms:modified>
</cp:coreProperties>
</file>