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18"/>
  </p:notesMasterIdLst>
  <p:handoutMasterIdLst>
    <p:handoutMasterId r:id="rId119"/>
  </p:handoutMasterIdLst>
  <p:sldIdLst>
    <p:sldId id="370" r:id="rId2"/>
    <p:sldId id="412" r:id="rId3"/>
    <p:sldId id="413" r:id="rId4"/>
    <p:sldId id="462" r:id="rId5"/>
    <p:sldId id="256" r:id="rId6"/>
    <p:sldId id="371" r:id="rId7"/>
    <p:sldId id="372" r:id="rId8"/>
    <p:sldId id="327" r:id="rId9"/>
    <p:sldId id="262" r:id="rId10"/>
    <p:sldId id="420" r:id="rId11"/>
    <p:sldId id="373" r:id="rId12"/>
    <p:sldId id="374" r:id="rId13"/>
    <p:sldId id="355" r:id="rId14"/>
    <p:sldId id="381" r:id="rId15"/>
    <p:sldId id="375" r:id="rId16"/>
    <p:sldId id="328" r:id="rId17"/>
    <p:sldId id="357" r:id="rId18"/>
    <p:sldId id="376" r:id="rId19"/>
    <p:sldId id="377" r:id="rId20"/>
    <p:sldId id="258" r:id="rId21"/>
    <p:sldId id="460" r:id="rId22"/>
    <p:sldId id="278" r:id="rId23"/>
    <p:sldId id="459" r:id="rId24"/>
    <p:sldId id="378" r:id="rId25"/>
    <p:sldId id="379" r:id="rId26"/>
    <p:sldId id="382" r:id="rId27"/>
    <p:sldId id="380" r:id="rId28"/>
    <p:sldId id="383" r:id="rId29"/>
    <p:sldId id="257" r:id="rId30"/>
    <p:sldId id="286" r:id="rId31"/>
    <p:sldId id="384" r:id="rId32"/>
    <p:sldId id="385" r:id="rId33"/>
    <p:sldId id="331" r:id="rId34"/>
    <p:sldId id="422" r:id="rId35"/>
    <p:sldId id="386" r:id="rId36"/>
    <p:sldId id="387" r:id="rId37"/>
    <p:sldId id="388" r:id="rId38"/>
    <p:sldId id="389" r:id="rId39"/>
    <p:sldId id="390" r:id="rId40"/>
    <p:sldId id="332" r:id="rId41"/>
    <p:sldId id="392" r:id="rId42"/>
    <p:sldId id="341" r:id="rId43"/>
    <p:sldId id="344" r:id="rId44"/>
    <p:sldId id="391" r:id="rId45"/>
    <p:sldId id="393" r:id="rId46"/>
    <p:sldId id="336" r:id="rId47"/>
    <p:sldId id="345" r:id="rId48"/>
    <p:sldId id="398" r:id="rId49"/>
    <p:sldId id="394" r:id="rId50"/>
    <p:sldId id="395" r:id="rId51"/>
    <p:sldId id="397" r:id="rId52"/>
    <p:sldId id="399" r:id="rId53"/>
    <p:sldId id="400" r:id="rId54"/>
    <p:sldId id="261" r:id="rId55"/>
    <p:sldId id="401" r:id="rId56"/>
    <p:sldId id="317" r:id="rId57"/>
    <p:sldId id="318" r:id="rId58"/>
    <p:sldId id="322" r:id="rId59"/>
    <p:sldId id="321" r:id="rId60"/>
    <p:sldId id="323" r:id="rId61"/>
    <p:sldId id="324" r:id="rId62"/>
    <p:sldId id="402" r:id="rId63"/>
    <p:sldId id="367" r:id="rId64"/>
    <p:sldId id="319" r:id="rId65"/>
    <p:sldId id="320" r:id="rId66"/>
    <p:sldId id="325" r:id="rId67"/>
    <p:sldId id="403" r:id="rId68"/>
    <p:sldId id="404" r:id="rId69"/>
    <p:sldId id="409" r:id="rId70"/>
    <p:sldId id="410" r:id="rId71"/>
    <p:sldId id="411" r:id="rId72"/>
    <p:sldId id="414" r:id="rId73"/>
    <p:sldId id="407" r:id="rId74"/>
    <p:sldId id="408" r:id="rId75"/>
    <p:sldId id="405" r:id="rId76"/>
    <p:sldId id="461" r:id="rId77"/>
    <p:sldId id="406" r:id="rId78"/>
    <p:sldId id="415" r:id="rId79"/>
    <p:sldId id="416" r:id="rId80"/>
    <p:sldId id="423" r:id="rId81"/>
    <p:sldId id="417" r:id="rId82"/>
    <p:sldId id="444" r:id="rId83"/>
    <p:sldId id="424" r:id="rId84"/>
    <p:sldId id="425" r:id="rId85"/>
    <p:sldId id="426" r:id="rId86"/>
    <p:sldId id="427" r:id="rId87"/>
    <p:sldId id="434" r:id="rId88"/>
    <p:sldId id="433" r:id="rId89"/>
    <p:sldId id="428" r:id="rId90"/>
    <p:sldId id="435" r:id="rId91"/>
    <p:sldId id="436" r:id="rId92"/>
    <p:sldId id="429" r:id="rId93"/>
    <p:sldId id="437" r:id="rId94"/>
    <p:sldId id="430" r:id="rId95"/>
    <p:sldId id="438" r:id="rId96"/>
    <p:sldId id="441" r:id="rId97"/>
    <p:sldId id="439" r:id="rId98"/>
    <p:sldId id="446" r:id="rId99"/>
    <p:sldId id="440" r:id="rId100"/>
    <p:sldId id="445" r:id="rId101"/>
    <p:sldId id="447" r:id="rId102"/>
    <p:sldId id="431" r:id="rId103"/>
    <p:sldId id="442" r:id="rId104"/>
    <p:sldId id="448" r:id="rId105"/>
    <p:sldId id="449" r:id="rId106"/>
    <p:sldId id="432" r:id="rId107"/>
    <p:sldId id="418" r:id="rId108"/>
    <p:sldId id="450" r:id="rId109"/>
    <p:sldId id="451" r:id="rId110"/>
    <p:sldId id="456" r:id="rId111"/>
    <p:sldId id="452" r:id="rId112"/>
    <p:sldId id="453" r:id="rId113"/>
    <p:sldId id="454" r:id="rId114"/>
    <p:sldId id="455" r:id="rId115"/>
    <p:sldId id="458" r:id="rId116"/>
    <p:sldId id="457" r:id="rId1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06" autoAdjust="0"/>
    <p:restoredTop sz="90231" autoAdjust="0"/>
  </p:normalViewPr>
  <p:slideViewPr>
    <p:cSldViewPr>
      <p:cViewPr varScale="1">
        <p:scale>
          <a:sx n="64" d="100"/>
          <a:sy n="64" d="100"/>
        </p:scale>
        <p:origin x="864" y="184"/>
      </p:cViewPr>
      <p:guideLst>
        <p:guide orient="horz" pos="2160"/>
        <p:guide pos="2880"/>
      </p:guideLst>
    </p:cSldViewPr>
  </p:slideViewPr>
  <p:notesTextViewPr>
    <p:cViewPr>
      <p:scale>
        <a:sx n="1" d="1"/>
        <a:sy n="1" d="1"/>
      </p:scale>
      <p:origin x="0" y="0"/>
    </p:cViewPr>
  </p:notesTextViewPr>
  <p:notesViewPr>
    <p:cSldViewPr>
      <p:cViewPr>
        <p:scale>
          <a:sx n="40" d="100"/>
          <a:sy n="40" d="100"/>
        </p:scale>
        <p:origin x="-3234" y="-56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presProps" Target="presProps.xml"/><Relationship Id="rId121" Type="http://schemas.openxmlformats.org/officeDocument/2006/relationships/viewProps" Target="viewProps.xml"/><Relationship Id="rId122" Type="http://schemas.openxmlformats.org/officeDocument/2006/relationships/theme" Target="theme/theme1.xml"/><Relationship Id="rId12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notesMaster" Target="notesMasters/notesMaster1.xml"/><Relationship Id="rId119" Type="http://schemas.openxmlformats.org/officeDocument/2006/relationships/handoutMaster" Target="handoutMasters/handoutMaster1.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6332"/>
          </a:xfrm>
          <a:prstGeom prst="rect">
            <a:avLst/>
          </a:prstGeom>
        </p:spPr>
        <p:txBody>
          <a:bodyPr vert="horz" lIns="91330" tIns="45665" rIns="91330" bIns="45665" rtlCol="0"/>
          <a:lstStyle>
            <a:lvl1pPr algn="l">
              <a:defRPr sz="1200"/>
            </a:lvl1pPr>
          </a:lstStyle>
          <a:p>
            <a:endParaRPr lang="en-AU"/>
          </a:p>
        </p:txBody>
      </p:sp>
      <p:sp>
        <p:nvSpPr>
          <p:cNvPr id="3" name="Date Placeholder 2"/>
          <p:cNvSpPr>
            <a:spLocks noGrp="1"/>
          </p:cNvSpPr>
          <p:nvPr>
            <p:ph type="dt" sz="quarter" idx="1"/>
          </p:nvPr>
        </p:nvSpPr>
        <p:spPr>
          <a:xfrm>
            <a:off x="3850445" y="1"/>
            <a:ext cx="2945659" cy="496332"/>
          </a:xfrm>
          <a:prstGeom prst="rect">
            <a:avLst/>
          </a:prstGeom>
        </p:spPr>
        <p:txBody>
          <a:bodyPr vert="horz" lIns="91330" tIns="45665" rIns="91330" bIns="45665" rtlCol="0"/>
          <a:lstStyle>
            <a:lvl1pPr algn="r">
              <a:defRPr sz="1200"/>
            </a:lvl1pPr>
          </a:lstStyle>
          <a:p>
            <a:fld id="{027E540E-E26F-45BA-90DF-510A5FE4E575}" type="datetimeFigureOut">
              <a:rPr lang="en-AU" smtClean="0"/>
              <a:pPr/>
              <a:t>6/02/2017</a:t>
            </a:fld>
            <a:endParaRPr lang="en-AU"/>
          </a:p>
        </p:txBody>
      </p:sp>
      <p:sp>
        <p:nvSpPr>
          <p:cNvPr id="4" name="Footer Placeholder 3"/>
          <p:cNvSpPr>
            <a:spLocks noGrp="1"/>
          </p:cNvSpPr>
          <p:nvPr>
            <p:ph type="ftr" sz="quarter" idx="2"/>
          </p:nvPr>
        </p:nvSpPr>
        <p:spPr>
          <a:xfrm>
            <a:off x="2" y="9428584"/>
            <a:ext cx="2945659" cy="496332"/>
          </a:xfrm>
          <a:prstGeom prst="rect">
            <a:avLst/>
          </a:prstGeom>
        </p:spPr>
        <p:txBody>
          <a:bodyPr vert="horz" lIns="91330" tIns="45665" rIns="91330" bIns="45665" rtlCol="0" anchor="b"/>
          <a:lstStyle>
            <a:lvl1pPr algn="l">
              <a:defRPr sz="1200"/>
            </a:lvl1pPr>
          </a:lstStyle>
          <a:p>
            <a:endParaRPr lang="en-AU"/>
          </a:p>
        </p:txBody>
      </p:sp>
      <p:sp>
        <p:nvSpPr>
          <p:cNvPr id="5" name="Slide Number Placeholder 4"/>
          <p:cNvSpPr>
            <a:spLocks noGrp="1"/>
          </p:cNvSpPr>
          <p:nvPr>
            <p:ph type="sldNum" sz="quarter" idx="3"/>
          </p:nvPr>
        </p:nvSpPr>
        <p:spPr>
          <a:xfrm>
            <a:off x="3850445" y="9428584"/>
            <a:ext cx="2945659" cy="496332"/>
          </a:xfrm>
          <a:prstGeom prst="rect">
            <a:avLst/>
          </a:prstGeom>
        </p:spPr>
        <p:txBody>
          <a:bodyPr vert="horz" lIns="91330" tIns="45665" rIns="91330" bIns="45665" rtlCol="0" anchor="b"/>
          <a:lstStyle>
            <a:lvl1pPr algn="r">
              <a:defRPr sz="1200"/>
            </a:lvl1pPr>
          </a:lstStyle>
          <a:p>
            <a:fld id="{9C7B1B91-A150-443D-BCE8-24E13F197949}" type="slidenum">
              <a:rPr lang="en-AU" smtClean="0"/>
              <a:pPr/>
              <a:t>‹#›</a:t>
            </a:fld>
            <a:endParaRPr lang="en-AU"/>
          </a:p>
        </p:txBody>
      </p:sp>
    </p:spTree>
    <p:extLst>
      <p:ext uri="{BB962C8B-B14F-4D97-AF65-F5344CB8AC3E}">
        <p14:creationId xmlns:p14="http://schemas.microsoft.com/office/powerpoint/2010/main" val="2167700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6332"/>
          </a:xfrm>
          <a:prstGeom prst="rect">
            <a:avLst/>
          </a:prstGeom>
        </p:spPr>
        <p:txBody>
          <a:bodyPr vert="horz" lIns="91330" tIns="45665" rIns="91330" bIns="45665" rtlCol="0"/>
          <a:lstStyle>
            <a:lvl1pPr algn="l">
              <a:defRPr sz="1200"/>
            </a:lvl1pPr>
          </a:lstStyle>
          <a:p>
            <a:endParaRPr lang="en-AU"/>
          </a:p>
        </p:txBody>
      </p:sp>
      <p:sp>
        <p:nvSpPr>
          <p:cNvPr id="3" name="Date Placeholder 2"/>
          <p:cNvSpPr>
            <a:spLocks noGrp="1"/>
          </p:cNvSpPr>
          <p:nvPr>
            <p:ph type="dt" idx="1"/>
          </p:nvPr>
        </p:nvSpPr>
        <p:spPr>
          <a:xfrm>
            <a:off x="3850445" y="1"/>
            <a:ext cx="2945659" cy="496332"/>
          </a:xfrm>
          <a:prstGeom prst="rect">
            <a:avLst/>
          </a:prstGeom>
        </p:spPr>
        <p:txBody>
          <a:bodyPr vert="horz" lIns="91330" tIns="45665" rIns="91330" bIns="45665" rtlCol="0"/>
          <a:lstStyle>
            <a:lvl1pPr algn="r">
              <a:defRPr sz="1200"/>
            </a:lvl1pPr>
          </a:lstStyle>
          <a:p>
            <a:fld id="{2E3FC0AF-E2A7-4E84-A201-1DA063ED08E7}" type="datetimeFigureOut">
              <a:rPr lang="en-AU" smtClean="0"/>
              <a:pPr/>
              <a:t>6/02/2017</a:t>
            </a:fld>
            <a:endParaRPr lang="en-AU"/>
          </a:p>
        </p:txBody>
      </p:sp>
      <p:sp>
        <p:nvSpPr>
          <p:cNvPr id="4" name="Slide Image Placeholder 3"/>
          <p:cNvSpPr>
            <a:spLocks noGrp="1" noRot="1" noChangeAspect="1"/>
          </p:cNvSpPr>
          <p:nvPr>
            <p:ph type="sldImg" idx="2"/>
          </p:nvPr>
        </p:nvSpPr>
        <p:spPr>
          <a:xfrm>
            <a:off x="919163" y="746125"/>
            <a:ext cx="4960937" cy="3721100"/>
          </a:xfrm>
          <a:prstGeom prst="rect">
            <a:avLst/>
          </a:prstGeom>
          <a:noFill/>
          <a:ln w="12700">
            <a:solidFill>
              <a:prstClr val="black"/>
            </a:solidFill>
          </a:ln>
        </p:spPr>
        <p:txBody>
          <a:bodyPr vert="horz" lIns="91330" tIns="45665" rIns="91330" bIns="45665" rtlCol="0" anchor="ctr"/>
          <a:lstStyle/>
          <a:p>
            <a:endParaRPr lang="en-AU"/>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330" tIns="45665" rIns="91330" bIns="456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2" y="9428584"/>
            <a:ext cx="2945659" cy="496332"/>
          </a:xfrm>
          <a:prstGeom prst="rect">
            <a:avLst/>
          </a:prstGeom>
        </p:spPr>
        <p:txBody>
          <a:bodyPr vert="horz" lIns="91330" tIns="45665" rIns="91330" bIns="45665" rtlCol="0" anchor="b"/>
          <a:lstStyle>
            <a:lvl1pPr algn="l">
              <a:defRPr sz="1200"/>
            </a:lvl1pPr>
          </a:lstStyle>
          <a:p>
            <a:endParaRPr lang="en-AU"/>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1330" tIns="45665" rIns="91330" bIns="45665" rtlCol="0" anchor="b"/>
          <a:lstStyle>
            <a:lvl1pPr algn="r">
              <a:defRPr sz="1200"/>
            </a:lvl1pPr>
          </a:lstStyle>
          <a:p>
            <a:fld id="{53E59E60-6EAD-4EB3-8635-6BDC0B38DB3E}" type="slidenum">
              <a:rPr lang="en-AU" smtClean="0"/>
              <a:pPr/>
              <a:t>‹#›</a:t>
            </a:fld>
            <a:endParaRPr lang="en-AU"/>
          </a:p>
        </p:txBody>
      </p:sp>
    </p:spTree>
    <p:extLst>
      <p:ext uri="{BB962C8B-B14F-4D97-AF65-F5344CB8AC3E}">
        <p14:creationId xmlns:p14="http://schemas.microsoft.com/office/powerpoint/2010/main" val="4176130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5</a:t>
            </a:fld>
            <a:endParaRPr lang="en-AU"/>
          </a:p>
        </p:txBody>
      </p:sp>
    </p:spTree>
    <p:extLst>
      <p:ext uri="{BB962C8B-B14F-4D97-AF65-F5344CB8AC3E}">
        <p14:creationId xmlns:p14="http://schemas.microsoft.com/office/powerpoint/2010/main" val="1151133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33</a:t>
            </a:fld>
            <a:endParaRPr lang="en-AU"/>
          </a:p>
        </p:txBody>
      </p:sp>
    </p:spTree>
    <p:extLst>
      <p:ext uri="{BB962C8B-B14F-4D97-AF65-F5344CB8AC3E}">
        <p14:creationId xmlns:p14="http://schemas.microsoft.com/office/powerpoint/2010/main" val="3532343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34</a:t>
            </a:fld>
            <a:endParaRPr lang="en-AU"/>
          </a:p>
        </p:txBody>
      </p:sp>
    </p:spTree>
    <p:extLst>
      <p:ext uri="{BB962C8B-B14F-4D97-AF65-F5344CB8AC3E}">
        <p14:creationId xmlns:p14="http://schemas.microsoft.com/office/powerpoint/2010/main" val="1029038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40</a:t>
            </a:fld>
            <a:endParaRPr lang="en-AU"/>
          </a:p>
        </p:txBody>
      </p:sp>
    </p:spTree>
    <p:extLst>
      <p:ext uri="{BB962C8B-B14F-4D97-AF65-F5344CB8AC3E}">
        <p14:creationId xmlns:p14="http://schemas.microsoft.com/office/powerpoint/2010/main" val="30663024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46</a:t>
            </a:fld>
            <a:endParaRPr lang="en-AU"/>
          </a:p>
        </p:txBody>
      </p:sp>
    </p:spTree>
    <p:extLst>
      <p:ext uri="{BB962C8B-B14F-4D97-AF65-F5344CB8AC3E}">
        <p14:creationId xmlns:p14="http://schemas.microsoft.com/office/powerpoint/2010/main" val="1273678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54</a:t>
            </a:fld>
            <a:endParaRPr lang="en-AU"/>
          </a:p>
        </p:txBody>
      </p:sp>
    </p:spTree>
    <p:extLst>
      <p:ext uri="{BB962C8B-B14F-4D97-AF65-F5344CB8AC3E}">
        <p14:creationId xmlns:p14="http://schemas.microsoft.com/office/powerpoint/2010/main" val="2262578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56</a:t>
            </a:fld>
            <a:endParaRPr lang="en-AU"/>
          </a:p>
        </p:txBody>
      </p:sp>
    </p:spTree>
    <p:extLst>
      <p:ext uri="{BB962C8B-B14F-4D97-AF65-F5344CB8AC3E}">
        <p14:creationId xmlns:p14="http://schemas.microsoft.com/office/powerpoint/2010/main" val="7976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57</a:t>
            </a:fld>
            <a:endParaRPr lang="en-AU"/>
          </a:p>
        </p:txBody>
      </p:sp>
    </p:spTree>
    <p:extLst>
      <p:ext uri="{BB962C8B-B14F-4D97-AF65-F5344CB8AC3E}">
        <p14:creationId xmlns:p14="http://schemas.microsoft.com/office/powerpoint/2010/main" val="1394682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58</a:t>
            </a:fld>
            <a:endParaRPr lang="en-AU"/>
          </a:p>
        </p:txBody>
      </p:sp>
    </p:spTree>
    <p:extLst>
      <p:ext uri="{BB962C8B-B14F-4D97-AF65-F5344CB8AC3E}">
        <p14:creationId xmlns:p14="http://schemas.microsoft.com/office/powerpoint/2010/main" val="752779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59</a:t>
            </a:fld>
            <a:endParaRPr lang="en-AU"/>
          </a:p>
        </p:txBody>
      </p:sp>
    </p:spTree>
    <p:extLst>
      <p:ext uri="{BB962C8B-B14F-4D97-AF65-F5344CB8AC3E}">
        <p14:creationId xmlns:p14="http://schemas.microsoft.com/office/powerpoint/2010/main" val="20375969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60</a:t>
            </a:fld>
            <a:endParaRPr lang="en-AU"/>
          </a:p>
        </p:txBody>
      </p:sp>
    </p:spTree>
    <p:extLst>
      <p:ext uri="{BB962C8B-B14F-4D97-AF65-F5344CB8AC3E}">
        <p14:creationId xmlns:p14="http://schemas.microsoft.com/office/powerpoint/2010/main" val="250519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8</a:t>
            </a:fld>
            <a:endParaRPr lang="en-AU"/>
          </a:p>
        </p:txBody>
      </p:sp>
    </p:spTree>
    <p:extLst>
      <p:ext uri="{BB962C8B-B14F-4D97-AF65-F5344CB8AC3E}">
        <p14:creationId xmlns:p14="http://schemas.microsoft.com/office/powerpoint/2010/main" val="2170618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61</a:t>
            </a:fld>
            <a:endParaRPr lang="en-AU"/>
          </a:p>
        </p:txBody>
      </p:sp>
    </p:spTree>
    <p:extLst>
      <p:ext uri="{BB962C8B-B14F-4D97-AF65-F5344CB8AC3E}">
        <p14:creationId xmlns:p14="http://schemas.microsoft.com/office/powerpoint/2010/main" val="18865672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64</a:t>
            </a:fld>
            <a:endParaRPr lang="en-AU"/>
          </a:p>
        </p:txBody>
      </p:sp>
    </p:spTree>
    <p:extLst>
      <p:ext uri="{BB962C8B-B14F-4D97-AF65-F5344CB8AC3E}">
        <p14:creationId xmlns:p14="http://schemas.microsoft.com/office/powerpoint/2010/main" val="21231016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65</a:t>
            </a:fld>
            <a:endParaRPr lang="en-AU"/>
          </a:p>
        </p:txBody>
      </p:sp>
    </p:spTree>
    <p:extLst>
      <p:ext uri="{BB962C8B-B14F-4D97-AF65-F5344CB8AC3E}">
        <p14:creationId xmlns:p14="http://schemas.microsoft.com/office/powerpoint/2010/main" val="35542079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66</a:t>
            </a:fld>
            <a:endParaRPr lang="en-AU"/>
          </a:p>
        </p:txBody>
      </p:sp>
    </p:spTree>
    <p:extLst>
      <p:ext uri="{BB962C8B-B14F-4D97-AF65-F5344CB8AC3E}">
        <p14:creationId xmlns:p14="http://schemas.microsoft.com/office/powerpoint/2010/main" val="3177211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77</a:t>
            </a:fld>
            <a:endParaRPr lang="en-AU"/>
          </a:p>
        </p:txBody>
      </p:sp>
    </p:spTree>
    <p:extLst>
      <p:ext uri="{BB962C8B-B14F-4D97-AF65-F5344CB8AC3E}">
        <p14:creationId xmlns:p14="http://schemas.microsoft.com/office/powerpoint/2010/main" val="2247004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9</a:t>
            </a:fld>
            <a:endParaRPr lang="en-AU"/>
          </a:p>
        </p:txBody>
      </p:sp>
    </p:spTree>
    <p:extLst>
      <p:ext uri="{BB962C8B-B14F-4D97-AF65-F5344CB8AC3E}">
        <p14:creationId xmlns:p14="http://schemas.microsoft.com/office/powerpoint/2010/main" val="3763152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11</a:t>
            </a:fld>
            <a:endParaRPr lang="en-AU"/>
          </a:p>
        </p:txBody>
      </p:sp>
    </p:spTree>
    <p:extLst>
      <p:ext uri="{BB962C8B-B14F-4D97-AF65-F5344CB8AC3E}">
        <p14:creationId xmlns:p14="http://schemas.microsoft.com/office/powerpoint/2010/main" val="2178538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16</a:t>
            </a:fld>
            <a:endParaRPr lang="en-AU"/>
          </a:p>
        </p:txBody>
      </p:sp>
    </p:spTree>
    <p:extLst>
      <p:ext uri="{BB962C8B-B14F-4D97-AF65-F5344CB8AC3E}">
        <p14:creationId xmlns:p14="http://schemas.microsoft.com/office/powerpoint/2010/main" val="2623169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20</a:t>
            </a:fld>
            <a:endParaRPr lang="en-AU"/>
          </a:p>
        </p:txBody>
      </p:sp>
    </p:spTree>
    <p:extLst>
      <p:ext uri="{BB962C8B-B14F-4D97-AF65-F5344CB8AC3E}">
        <p14:creationId xmlns:p14="http://schemas.microsoft.com/office/powerpoint/2010/main" val="1824579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22</a:t>
            </a:fld>
            <a:endParaRPr lang="en-AU"/>
          </a:p>
        </p:txBody>
      </p:sp>
    </p:spTree>
    <p:extLst>
      <p:ext uri="{BB962C8B-B14F-4D97-AF65-F5344CB8AC3E}">
        <p14:creationId xmlns:p14="http://schemas.microsoft.com/office/powerpoint/2010/main" val="4228224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29</a:t>
            </a:fld>
            <a:endParaRPr lang="en-AU"/>
          </a:p>
        </p:txBody>
      </p:sp>
    </p:spTree>
    <p:extLst>
      <p:ext uri="{BB962C8B-B14F-4D97-AF65-F5344CB8AC3E}">
        <p14:creationId xmlns:p14="http://schemas.microsoft.com/office/powerpoint/2010/main" val="927182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3E59E60-6EAD-4EB3-8635-6BDC0B38DB3E}" type="slidenum">
              <a:rPr lang="en-AU" smtClean="0"/>
              <a:pPr/>
              <a:t>30</a:t>
            </a:fld>
            <a:endParaRPr lang="en-AU"/>
          </a:p>
        </p:txBody>
      </p:sp>
    </p:spTree>
    <p:extLst>
      <p:ext uri="{BB962C8B-B14F-4D97-AF65-F5344CB8AC3E}">
        <p14:creationId xmlns:p14="http://schemas.microsoft.com/office/powerpoint/2010/main" val="2545635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1785553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2888513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34805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3849308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17561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1956491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918190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3169708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1353141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C3879-539A-47B2-8A63-EF4C6500C2D6}" type="datetimeFigureOut">
              <a:rPr lang="en-AU" smtClean="0"/>
              <a:pPr/>
              <a:t>6/02/2017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4231642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0C3879-539A-47B2-8A63-EF4C6500C2D6}" type="datetimeFigureOut">
              <a:rPr lang="en-AU" smtClean="0"/>
              <a:pPr/>
              <a:t>6/02/2017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3128386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0C3879-539A-47B2-8A63-EF4C6500C2D6}" type="datetimeFigureOut">
              <a:rPr lang="en-AU" smtClean="0"/>
              <a:pPr/>
              <a:t>6/02/2017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3953995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30C3879-539A-47B2-8A63-EF4C6500C2D6}" type="datetimeFigureOut">
              <a:rPr lang="en-AU" smtClean="0"/>
              <a:pPr/>
              <a:t>6/02/2017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114176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0C3879-539A-47B2-8A63-EF4C6500C2D6}" type="datetimeFigureOut">
              <a:rPr lang="en-AU" smtClean="0"/>
              <a:pPr/>
              <a:t>6/02/2017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1454138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C3879-539A-47B2-8A63-EF4C6500C2D6}" type="datetimeFigureOut">
              <a:rPr lang="en-AU" smtClean="0"/>
              <a:pPr/>
              <a:t>6/02/2017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1144377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C3879-539A-47B2-8A63-EF4C6500C2D6}" type="datetimeFigureOut">
              <a:rPr lang="en-AU" smtClean="0"/>
              <a:pPr/>
              <a:t>6/02/2017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56DE2CD-1013-4333-8FCD-2C29B9AA60D5}" type="slidenum">
              <a:rPr lang="en-AU" smtClean="0"/>
              <a:pPr/>
              <a:t>‹#›</a:t>
            </a:fld>
            <a:endParaRPr lang="en-AU"/>
          </a:p>
        </p:txBody>
      </p:sp>
    </p:spTree>
    <p:extLst>
      <p:ext uri="{BB962C8B-B14F-4D97-AF65-F5344CB8AC3E}">
        <p14:creationId xmlns:p14="http://schemas.microsoft.com/office/powerpoint/2010/main" val="9022844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30C3879-539A-47B2-8A63-EF4C6500C2D6}" type="datetimeFigureOut">
              <a:rPr lang="en-AU" smtClean="0"/>
              <a:pPr/>
              <a:t>6/02/2017</a:t>
            </a:fld>
            <a:endParaRPr lang="en-A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056DE2CD-1013-4333-8FCD-2C29B9AA60D5}" type="slidenum">
              <a:rPr lang="en-AU" smtClean="0"/>
              <a:pPr/>
              <a:t>‹#›</a:t>
            </a:fld>
            <a:endParaRPr lang="en-AU"/>
          </a:p>
        </p:txBody>
      </p:sp>
    </p:spTree>
    <p:extLst>
      <p:ext uri="{BB962C8B-B14F-4D97-AF65-F5344CB8AC3E}">
        <p14:creationId xmlns:p14="http://schemas.microsoft.com/office/powerpoint/2010/main" val="166630213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pcd.vic.gov.au/indigenous/indigenous-representativearrangements/local-indigenous-networks-lins" TargetMode="Externa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hudson.lena.m@edumail.vic.gov.a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 Id="rId3" Type="http://schemas.openxmlformats.org/officeDocument/2006/relationships/image" Target="../media/image3.jp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w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www.ourgeneration.org.a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cia.gov/library/publications/the-world-factbook/" TargetMode="Externa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2425120"/>
            <a:ext cx="6345754" cy="1646302"/>
          </a:xfrm>
        </p:spPr>
        <p:txBody>
          <a:bodyPr/>
          <a:lstStyle/>
          <a:p>
            <a:r>
              <a:rPr lang="en-AU" dirty="0" smtClean="0"/>
              <a:t>SOCIOLOGY UNIT 3:</a:t>
            </a:r>
            <a:endParaRPr lang="en-AU" dirty="0"/>
          </a:p>
        </p:txBody>
      </p:sp>
      <p:sp>
        <p:nvSpPr>
          <p:cNvPr id="3" name="Subtitle 2"/>
          <p:cNvSpPr>
            <a:spLocks noGrp="1"/>
          </p:cNvSpPr>
          <p:nvPr>
            <p:ph type="subTitle" idx="1"/>
          </p:nvPr>
        </p:nvSpPr>
        <p:spPr/>
        <p:txBody>
          <a:bodyPr>
            <a:normAutofit/>
          </a:bodyPr>
          <a:lstStyle/>
          <a:p>
            <a:r>
              <a:rPr lang="en-AU" sz="2700" dirty="0" smtClean="0">
                <a:solidFill>
                  <a:schemeClr val="tx1"/>
                </a:solidFill>
              </a:rPr>
              <a:t>CULTURE AND ETHNICITY</a:t>
            </a:r>
            <a:endParaRPr lang="en-AU" sz="2700" dirty="0">
              <a:solidFill>
                <a:schemeClr val="tx1"/>
              </a:solidFill>
            </a:endParaRPr>
          </a:p>
          <a:p>
            <a:r>
              <a:rPr lang="en-AU" sz="2700" dirty="0">
                <a:solidFill>
                  <a:schemeClr val="tx1"/>
                </a:solidFill>
              </a:rPr>
              <a:t>LENA HUDSON</a:t>
            </a:r>
          </a:p>
        </p:txBody>
      </p:sp>
    </p:spTree>
    <p:extLst>
      <p:ext uri="{BB962C8B-B14F-4D97-AF65-F5344CB8AC3E}">
        <p14:creationId xmlns:p14="http://schemas.microsoft.com/office/powerpoint/2010/main" val="28040841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Study design definitions:</a:t>
            </a:r>
            <a:endParaRPr lang="en-AU" dirty="0"/>
          </a:p>
        </p:txBody>
      </p:sp>
      <p:sp>
        <p:nvSpPr>
          <p:cNvPr id="3" name="Content Placeholder 2"/>
          <p:cNvSpPr>
            <a:spLocks noGrp="1"/>
          </p:cNvSpPr>
          <p:nvPr>
            <p:ph idx="1"/>
          </p:nvPr>
        </p:nvSpPr>
        <p:spPr>
          <a:xfrm>
            <a:off x="609599" y="1484784"/>
            <a:ext cx="6347714" cy="4556579"/>
          </a:xfrm>
        </p:spPr>
        <p:txBody>
          <a:bodyPr>
            <a:normAutofit lnSpcReduction="10000"/>
          </a:bodyPr>
          <a:lstStyle/>
          <a:p>
            <a:pPr>
              <a:lnSpc>
                <a:spcPct val="120000"/>
              </a:lnSpc>
            </a:pPr>
            <a:r>
              <a:rPr lang="en-AU" b="1" dirty="0" smtClean="0">
                <a:solidFill>
                  <a:schemeClr val="tx1"/>
                </a:solidFill>
              </a:rPr>
              <a:t>Culture: </a:t>
            </a:r>
            <a:r>
              <a:rPr lang="en-AU" dirty="0" smtClean="0">
                <a:solidFill>
                  <a:schemeClr val="tx1"/>
                </a:solidFill>
              </a:rPr>
              <a:t>“</a:t>
            </a:r>
            <a:r>
              <a:rPr lang="en-US" dirty="0">
                <a:solidFill>
                  <a:schemeClr val="tx1"/>
                </a:solidFill>
              </a:rPr>
              <a:t>groups connected by shared customs, culture or heritage”.</a:t>
            </a:r>
          </a:p>
          <a:p>
            <a:pPr>
              <a:lnSpc>
                <a:spcPct val="120000"/>
              </a:lnSpc>
            </a:pPr>
            <a:r>
              <a:rPr lang="en-US" dirty="0">
                <a:solidFill>
                  <a:schemeClr val="tx1"/>
                </a:solidFill>
              </a:rPr>
              <a:t>“the non-biological symbolic and learned patterns of thinking, feeling and acting including material culture (physical artefacts and objects) and non-material culture (abstract creations) that combine to form a people’s way of life</a:t>
            </a:r>
            <a:r>
              <a:rPr lang="en-US" dirty="0" smtClean="0">
                <a:solidFill>
                  <a:schemeClr val="tx1"/>
                </a:solidFill>
              </a:rPr>
              <a:t>.”</a:t>
            </a:r>
          </a:p>
          <a:p>
            <a:pPr>
              <a:lnSpc>
                <a:spcPct val="120000"/>
              </a:lnSpc>
            </a:pPr>
            <a:r>
              <a:rPr lang="en-US" dirty="0" smtClean="0">
                <a:solidFill>
                  <a:schemeClr val="tx1"/>
                </a:solidFill>
              </a:rPr>
              <a:t>Material Culture: a component of culture focusing on material aspects such as physical artefacts and objects e.g. technology, clothing, art and building forms.</a:t>
            </a:r>
          </a:p>
          <a:p>
            <a:pPr>
              <a:lnSpc>
                <a:spcPct val="120000"/>
              </a:lnSpc>
            </a:pPr>
            <a:r>
              <a:rPr lang="en-US" dirty="0" smtClean="0">
                <a:solidFill>
                  <a:schemeClr val="tx1"/>
                </a:solidFill>
              </a:rPr>
              <a:t>Non-Material Culture: a component of culture focusing on non-material aspects such as values, beliefs, norms, customs, symbols and institutional arrangements.</a:t>
            </a:r>
            <a:endParaRPr lang="en-AU" dirty="0">
              <a:solidFill>
                <a:schemeClr val="tx1"/>
              </a:solidFill>
            </a:endParaRPr>
          </a:p>
          <a:p>
            <a:endParaRPr lang="en-AU" dirty="0"/>
          </a:p>
        </p:txBody>
      </p:sp>
    </p:spTree>
    <p:extLst>
      <p:ext uri="{BB962C8B-B14F-4D97-AF65-F5344CB8AC3E}">
        <p14:creationId xmlns:p14="http://schemas.microsoft.com/office/powerpoint/2010/main" val="427086382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MULTICULTURALISM (as opposed to the “Multiculturalism Policy”)</a:t>
            </a:r>
            <a:endParaRPr lang="en-AU" dirty="0"/>
          </a:p>
        </p:txBody>
      </p:sp>
      <p:sp>
        <p:nvSpPr>
          <p:cNvPr id="3" name="Content Placeholder 2"/>
          <p:cNvSpPr>
            <a:spLocks noGrp="1"/>
          </p:cNvSpPr>
          <p:nvPr>
            <p:ph idx="1"/>
          </p:nvPr>
        </p:nvSpPr>
        <p:spPr>
          <a:xfrm>
            <a:off x="609598" y="1700808"/>
            <a:ext cx="7058745" cy="4824536"/>
          </a:xfrm>
        </p:spPr>
        <p:txBody>
          <a:bodyPr>
            <a:normAutofit/>
          </a:bodyPr>
          <a:lstStyle/>
          <a:p>
            <a:pPr>
              <a:spcBef>
                <a:spcPts val="0"/>
              </a:spcBef>
            </a:pPr>
            <a:r>
              <a:rPr lang="en-US" dirty="0" smtClean="0">
                <a:solidFill>
                  <a:schemeClr val="tx1"/>
                </a:solidFill>
              </a:rPr>
              <a:t>There </a:t>
            </a:r>
            <a:r>
              <a:rPr lang="en-US" dirty="0">
                <a:solidFill>
                  <a:schemeClr val="tx1"/>
                </a:solidFill>
              </a:rPr>
              <a:t>is no universally agreed definition of multiculturalism. The </a:t>
            </a:r>
            <a:r>
              <a:rPr lang="en-US" dirty="0" smtClean="0">
                <a:solidFill>
                  <a:schemeClr val="tx1"/>
                </a:solidFill>
              </a:rPr>
              <a:t>Victorian Government’s </a:t>
            </a:r>
            <a:r>
              <a:rPr lang="en-US" dirty="0">
                <a:solidFill>
                  <a:schemeClr val="tx1"/>
                </a:solidFill>
              </a:rPr>
              <a:t>multicultural policy ‘All of Us’ draws on common elements of most definitions</a:t>
            </a:r>
            <a:r>
              <a:rPr lang="en-US" dirty="0" smtClean="0">
                <a:solidFill>
                  <a:schemeClr val="tx1"/>
                </a:solidFill>
              </a:rPr>
              <a:t>.</a:t>
            </a:r>
          </a:p>
          <a:p>
            <a:pPr marL="0" indent="0">
              <a:spcBef>
                <a:spcPts val="0"/>
              </a:spcBef>
              <a:buNone/>
            </a:pPr>
            <a:endParaRPr lang="en-US" dirty="0">
              <a:solidFill>
                <a:schemeClr val="tx1"/>
              </a:solidFill>
            </a:endParaRPr>
          </a:p>
          <a:p>
            <a:pPr>
              <a:spcBef>
                <a:spcPts val="0"/>
              </a:spcBef>
            </a:pPr>
            <a:r>
              <a:rPr lang="en-US" dirty="0">
                <a:solidFill>
                  <a:schemeClr val="tx1"/>
                </a:solidFill>
              </a:rPr>
              <a:t>It states, ‘… multiculturalism is an approach that respects and values the diversity of ethnicities</a:t>
            </a:r>
            <a:r>
              <a:rPr lang="en-US" dirty="0" smtClean="0">
                <a:solidFill>
                  <a:schemeClr val="tx1"/>
                </a:solidFill>
              </a:rPr>
              <a:t>, cultures </a:t>
            </a:r>
            <a:r>
              <a:rPr lang="en-US" dirty="0">
                <a:solidFill>
                  <a:schemeClr val="tx1"/>
                </a:solidFill>
              </a:rPr>
              <a:t>and faiths within a society and encourages and enables their ongoing contribution </a:t>
            </a:r>
            <a:r>
              <a:rPr lang="en-US" dirty="0" smtClean="0">
                <a:solidFill>
                  <a:schemeClr val="tx1"/>
                </a:solidFill>
              </a:rPr>
              <a:t>within an </a:t>
            </a:r>
            <a:r>
              <a:rPr lang="en-US" dirty="0">
                <a:solidFill>
                  <a:schemeClr val="tx1"/>
                </a:solidFill>
              </a:rPr>
              <a:t>inclusive content that empowers all members of </a:t>
            </a:r>
            <a:r>
              <a:rPr lang="en-US" dirty="0" smtClean="0">
                <a:solidFill>
                  <a:schemeClr val="tx1"/>
                </a:solidFill>
              </a:rPr>
              <a:t>society. </a:t>
            </a:r>
          </a:p>
          <a:p>
            <a:pPr marL="0" indent="0">
              <a:spcBef>
                <a:spcPts val="0"/>
              </a:spcBef>
              <a:buNone/>
            </a:pPr>
            <a:endParaRPr lang="en-US" dirty="0" smtClean="0">
              <a:solidFill>
                <a:schemeClr val="tx1"/>
              </a:solidFill>
            </a:endParaRPr>
          </a:p>
          <a:p>
            <a:pPr>
              <a:spcBef>
                <a:spcPts val="0"/>
              </a:spcBef>
            </a:pPr>
            <a:r>
              <a:rPr lang="en-US" dirty="0" smtClean="0">
                <a:solidFill>
                  <a:schemeClr val="tx1"/>
                </a:solidFill>
              </a:rPr>
              <a:t>The </a:t>
            </a:r>
            <a:r>
              <a:rPr lang="en-US" dirty="0">
                <a:solidFill>
                  <a:schemeClr val="tx1"/>
                </a:solidFill>
              </a:rPr>
              <a:t>policy emphasises four themes: </a:t>
            </a:r>
            <a:endParaRPr lang="en-US" dirty="0" smtClean="0">
              <a:solidFill>
                <a:schemeClr val="tx1"/>
              </a:solidFill>
            </a:endParaRPr>
          </a:p>
          <a:p>
            <a:pPr>
              <a:spcBef>
                <a:spcPts val="0"/>
              </a:spcBef>
              <a:buFont typeface="+mj-lt"/>
              <a:buAutoNum type="arabicPeriod"/>
            </a:pPr>
            <a:r>
              <a:rPr lang="en-US" dirty="0" smtClean="0">
                <a:solidFill>
                  <a:schemeClr val="tx1"/>
                </a:solidFill>
              </a:rPr>
              <a:t>advancing equality </a:t>
            </a:r>
            <a:r>
              <a:rPr lang="en-US" dirty="0">
                <a:solidFill>
                  <a:schemeClr val="tx1"/>
                </a:solidFill>
              </a:rPr>
              <a:t>and human rights; </a:t>
            </a:r>
            <a:endParaRPr lang="en-US" dirty="0" smtClean="0">
              <a:solidFill>
                <a:schemeClr val="tx1"/>
              </a:solidFill>
            </a:endParaRPr>
          </a:p>
          <a:p>
            <a:pPr>
              <a:spcBef>
                <a:spcPts val="0"/>
              </a:spcBef>
              <a:buFont typeface="+mj-lt"/>
              <a:buAutoNum type="arabicPeriod"/>
            </a:pPr>
            <a:r>
              <a:rPr lang="en-US" dirty="0" smtClean="0">
                <a:solidFill>
                  <a:schemeClr val="tx1"/>
                </a:solidFill>
              </a:rPr>
              <a:t>supporting </a:t>
            </a:r>
            <a:r>
              <a:rPr lang="en-US" dirty="0">
                <a:solidFill>
                  <a:schemeClr val="tx1"/>
                </a:solidFill>
              </a:rPr>
              <a:t>cultural diversity, including linguistic and religious; </a:t>
            </a:r>
            <a:endParaRPr lang="en-US" dirty="0" smtClean="0">
              <a:solidFill>
                <a:schemeClr val="tx1"/>
              </a:solidFill>
            </a:endParaRPr>
          </a:p>
          <a:p>
            <a:pPr>
              <a:spcBef>
                <a:spcPts val="0"/>
              </a:spcBef>
              <a:buFont typeface="+mj-lt"/>
              <a:buAutoNum type="arabicPeriod"/>
            </a:pPr>
            <a:r>
              <a:rPr lang="en-US" dirty="0" smtClean="0">
                <a:solidFill>
                  <a:schemeClr val="tx1"/>
                </a:solidFill>
              </a:rPr>
              <a:t>fostering unity </a:t>
            </a:r>
            <a:r>
              <a:rPr lang="en-US" dirty="0">
                <a:solidFill>
                  <a:schemeClr val="tx1"/>
                </a:solidFill>
              </a:rPr>
              <a:t>and promoting harmony; and </a:t>
            </a:r>
            <a:endParaRPr lang="en-US" dirty="0" smtClean="0">
              <a:solidFill>
                <a:schemeClr val="tx1"/>
              </a:solidFill>
            </a:endParaRPr>
          </a:p>
          <a:p>
            <a:pPr>
              <a:spcBef>
                <a:spcPts val="0"/>
              </a:spcBef>
              <a:buFont typeface="+mj-lt"/>
              <a:buAutoNum type="arabicPeriod"/>
            </a:pPr>
            <a:r>
              <a:rPr lang="en-US" dirty="0" smtClean="0">
                <a:solidFill>
                  <a:schemeClr val="tx1"/>
                </a:solidFill>
              </a:rPr>
              <a:t>boosting </a:t>
            </a:r>
            <a:r>
              <a:rPr lang="en-US" dirty="0">
                <a:solidFill>
                  <a:schemeClr val="tx1"/>
                </a:solidFill>
              </a:rPr>
              <a:t>economic advantage.</a:t>
            </a:r>
            <a:endParaRPr lang="en-AU" dirty="0">
              <a:solidFill>
                <a:schemeClr val="tx1"/>
              </a:solidFill>
            </a:endParaRPr>
          </a:p>
        </p:txBody>
      </p:sp>
    </p:spTree>
    <p:extLst>
      <p:ext uri="{BB962C8B-B14F-4D97-AF65-F5344CB8AC3E}">
        <p14:creationId xmlns:p14="http://schemas.microsoft.com/office/powerpoint/2010/main" val="154604238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Australian Government Multiculturalism policy</a:t>
            </a:r>
            <a:br>
              <a:rPr lang="en-US" dirty="0"/>
            </a:br>
            <a:endParaRPr lang="en-AU" dirty="0"/>
          </a:p>
        </p:txBody>
      </p:sp>
      <p:sp>
        <p:nvSpPr>
          <p:cNvPr id="3" name="Content Placeholder 2"/>
          <p:cNvSpPr>
            <a:spLocks noGrp="1"/>
          </p:cNvSpPr>
          <p:nvPr>
            <p:ph idx="1"/>
          </p:nvPr>
        </p:nvSpPr>
        <p:spPr>
          <a:xfrm>
            <a:off x="609598" y="2160590"/>
            <a:ext cx="6698705" cy="3880773"/>
          </a:xfrm>
        </p:spPr>
        <p:txBody>
          <a:bodyPr/>
          <a:lstStyle/>
          <a:p>
            <a:pPr marL="349250" lvl="1" indent="0">
              <a:buNone/>
            </a:pPr>
            <a:r>
              <a:rPr lang="en-US" sz="2000" dirty="0" smtClean="0">
                <a:solidFill>
                  <a:schemeClr val="tx1"/>
                </a:solidFill>
              </a:rPr>
              <a:t>The </a:t>
            </a:r>
            <a:r>
              <a:rPr lang="en-US" sz="2000" i="1" dirty="0">
                <a:solidFill>
                  <a:schemeClr val="tx1"/>
                </a:solidFill>
              </a:rPr>
              <a:t>People of Australia </a:t>
            </a:r>
            <a:r>
              <a:rPr lang="en-US" sz="2000" dirty="0">
                <a:solidFill>
                  <a:schemeClr val="tx1"/>
                </a:solidFill>
              </a:rPr>
              <a:t>policy is based on four guiding principles:</a:t>
            </a:r>
            <a:br>
              <a:rPr lang="en-US" sz="2000" dirty="0">
                <a:solidFill>
                  <a:schemeClr val="tx1"/>
                </a:solidFill>
              </a:rPr>
            </a:br>
            <a:endParaRPr lang="en-US" sz="2000" dirty="0">
              <a:solidFill>
                <a:schemeClr val="tx1"/>
              </a:solidFill>
            </a:endParaRPr>
          </a:p>
          <a:p>
            <a:pPr lvl="2"/>
            <a:r>
              <a:rPr lang="en-US" sz="1800" dirty="0">
                <a:solidFill>
                  <a:schemeClr val="tx1"/>
                </a:solidFill>
              </a:rPr>
              <a:t>Celebrating and valuing diversity</a:t>
            </a:r>
          </a:p>
          <a:p>
            <a:pPr lvl="2"/>
            <a:r>
              <a:rPr lang="en-US" sz="1800" dirty="0">
                <a:solidFill>
                  <a:schemeClr val="tx1"/>
                </a:solidFill>
              </a:rPr>
              <a:t>Maintaining social cohesion</a:t>
            </a:r>
          </a:p>
          <a:p>
            <a:pPr lvl="2"/>
            <a:r>
              <a:rPr lang="en-US" sz="1800" dirty="0">
                <a:solidFill>
                  <a:schemeClr val="tx1"/>
                </a:solidFill>
              </a:rPr>
              <a:t>Communicating the benefits of Australia’s diversity</a:t>
            </a:r>
          </a:p>
          <a:p>
            <a:pPr lvl="2"/>
            <a:r>
              <a:rPr lang="en-US" sz="1800" dirty="0">
                <a:solidFill>
                  <a:schemeClr val="tx1"/>
                </a:solidFill>
              </a:rPr>
              <a:t>Responding to intolerance and discrimination </a:t>
            </a:r>
          </a:p>
          <a:p>
            <a:endParaRPr lang="en-AU" dirty="0"/>
          </a:p>
        </p:txBody>
      </p:sp>
    </p:spTree>
    <p:extLst>
      <p:ext uri="{BB962C8B-B14F-4D97-AF65-F5344CB8AC3E}">
        <p14:creationId xmlns:p14="http://schemas.microsoft.com/office/powerpoint/2010/main" val="84186415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2700" dirty="0" smtClean="0"/>
              <a:t>KK</a:t>
            </a:r>
            <a:r>
              <a:rPr lang="en-US" sz="2700" dirty="0"/>
              <a:t>6. how </a:t>
            </a:r>
            <a:r>
              <a:rPr lang="en-US" sz="2700" b="1" dirty="0"/>
              <a:t>social institutions </a:t>
            </a:r>
            <a:r>
              <a:rPr lang="en-US" sz="2700" dirty="0"/>
              <a:t>at the local, state and national level engage with and respond to the needs of ethnic groups </a:t>
            </a:r>
            <a:r>
              <a:rPr lang="en-US" dirty="0">
                <a:solidFill>
                  <a:schemeClr val="tx1"/>
                </a:solidFill>
              </a:rPr>
              <a:t/>
            </a:r>
            <a:br>
              <a:rPr lang="en-US" dirty="0">
                <a:solidFill>
                  <a:schemeClr val="tx1"/>
                </a:solidFill>
              </a:rPr>
            </a:br>
            <a:endParaRPr lang="en-AU" dirty="0"/>
          </a:p>
        </p:txBody>
      </p:sp>
      <p:sp>
        <p:nvSpPr>
          <p:cNvPr id="3" name="Content Placeholder 2"/>
          <p:cNvSpPr>
            <a:spLocks noGrp="1"/>
          </p:cNvSpPr>
          <p:nvPr>
            <p:ph idx="1"/>
          </p:nvPr>
        </p:nvSpPr>
        <p:spPr>
          <a:xfrm>
            <a:off x="609599" y="1930400"/>
            <a:ext cx="6347714" cy="4110963"/>
          </a:xfrm>
        </p:spPr>
        <p:txBody>
          <a:bodyPr>
            <a:normAutofit lnSpcReduction="10000"/>
          </a:bodyPr>
          <a:lstStyle/>
          <a:p>
            <a:pPr marL="0" indent="0">
              <a:buNone/>
            </a:pPr>
            <a:r>
              <a:rPr lang="en-US" dirty="0" smtClean="0">
                <a:solidFill>
                  <a:schemeClr val="tx1"/>
                </a:solidFill>
              </a:rPr>
              <a:t>There </a:t>
            </a:r>
            <a:r>
              <a:rPr lang="en-US" dirty="0">
                <a:solidFill>
                  <a:schemeClr val="tx1"/>
                </a:solidFill>
              </a:rPr>
              <a:t>are literally hundreds of formal and informal examples of individuals, groups, non-government and government bodies </a:t>
            </a:r>
            <a:r>
              <a:rPr lang="en-US" b="1" dirty="0">
                <a:solidFill>
                  <a:schemeClr val="tx1"/>
                </a:solidFill>
              </a:rPr>
              <a:t>connecting, embracing and learning from </a:t>
            </a:r>
            <a:r>
              <a:rPr lang="en-US" dirty="0">
                <a:solidFill>
                  <a:schemeClr val="tx1"/>
                </a:solidFill>
              </a:rPr>
              <a:t>Australia’s many ethnic groups. </a:t>
            </a:r>
          </a:p>
          <a:p>
            <a:r>
              <a:rPr lang="en-US" dirty="0">
                <a:solidFill>
                  <a:schemeClr val="tx1"/>
                </a:solidFill>
              </a:rPr>
              <a:t>• </a:t>
            </a:r>
            <a:r>
              <a:rPr lang="en-US" b="1" dirty="0">
                <a:solidFill>
                  <a:schemeClr val="tx1"/>
                </a:solidFill>
              </a:rPr>
              <a:t>LOCAL </a:t>
            </a:r>
            <a:r>
              <a:rPr lang="en-US" dirty="0">
                <a:solidFill>
                  <a:schemeClr val="tx1"/>
                </a:solidFill>
              </a:rPr>
              <a:t>= e.g. City of Monash, Brimbank City Council </a:t>
            </a:r>
          </a:p>
          <a:p>
            <a:r>
              <a:rPr lang="en-AU" dirty="0">
                <a:solidFill>
                  <a:schemeClr val="tx1"/>
                </a:solidFill>
              </a:rPr>
              <a:t>• </a:t>
            </a:r>
            <a:r>
              <a:rPr lang="en-AU" b="1" dirty="0">
                <a:solidFill>
                  <a:schemeClr val="tx1"/>
                </a:solidFill>
              </a:rPr>
              <a:t>STATE </a:t>
            </a:r>
            <a:r>
              <a:rPr lang="en-AU" dirty="0">
                <a:solidFill>
                  <a:schemeClr val="tx1"/>
                </a:solidFill>
              </a:rPr>
              <a:t>= e.g. </a:t>
            </a:r>
            <a:r>
              <a:rPr lang="en-AU" dirty="0" smtClean="0">
                <a:solidFill>
                  <a:schemeClr val="tx1"/>
                </a:solidFill>
              </a:rPr>
              <a:t>Victorian </a:t>
            </a:r>
            <a:r>
              <a:rPr lang="en-AU" dirty="0">
                <a:solidFill>
                  <a:schemeClr val="tx1"/>
                </a:solidFill>
              </a:rPr>
              <a:t>State </a:t>
            </a:r>
            <a:r>
              <a:rPr lang="en-AU" dirty="0" smtClean="0">
                <a:solidFill>
                  <a:schemeClr val="tx1"/>
                </a:solidFill>
              </a:rPr>
              <a:t>Government, Victorian </a:t>
            </a:r>
            <a:r>
              <a:rPr lang="en-AU" dirty="0">
                <a:solidFill>
                  <a:schemeClr val="tx1"/>
                </a:solidFill>
              </a:rPr>
              <a:t>Multiculturalism Commission (VMC), including Victorian Refugee Recognition Record (VRRR) &amp; Community Accord </a:t>
            </a:r>
          </a:p>
          <a:p>
            <a:r>
              <a:rPr lang="en-US" dirty="0">
                <a:solidFill>
                  <a:schemeClr val="tx1"/>
                </a:solidFill>
              </a:rPr>
              <a:t>• </a:t>
            </a:r>
            <a:r>
              <a:rPr lang="en-US" b="1" dirty="0">
                <a:solidFill>
                  <a:schemeClr val="tx1"/>
                </a:solidFill>
              </a:rPr>
              <a:t>NATIONAL </a:t>
            </a:r>
            <a:r>
              <a:rPr lang="en-US" dirty="0">
                <a:solidFill>
                  <a:schemeClr val="tx1"/>
                </a:solidFill>
              </a:rPr>
              <a:t>= e.g. Federal </a:t>
            </a:r>
            <a:r>
              <a:rPr lang="en-US" dirty="0" smtClean="0">
                <a:solidFill>
                  <a:schemeClr val="tx1"/>
                </a:solidFill>
              </a:rPr>
              <a:t>Government </a:t>
            </a:r>
            <a:r>
              <a:rPr lang="en-US" dirty="0">
                <a:solidFill>
                  <a:schemeClr val="tx1"/>
                </a:solidFill>
              </a:rPr>
              <a:t>– Australian Multicultural Council (AMC), National Anti-Racism Partnership Strategy &amp; Multicultural Youth Sports Partnership </a:t>
            </a:r>
            <a:r>
              <a:rPr lang="en-US" dirty="0" smtClean="0">
                <a:solidFill>
                  <a:schemeClr val="tx1"/>
                </a:solidFill>
              </a:rPr>
              <a:t>Program, Human Rights Commission, Anti-Racism Organisations (Racism No Way)</a:t>
            </a:r>
            <a:endParaRPr lang="en-US" dirty="0">
              <a:solidFill>
                <a:schemeClr val="tx1"/>
              </a:solidFill>
            </a:endParaRPr>
          </a:p>
          <a:p>
            <a:endParaRPr lang="en-AU" dirty="0"/>
          </a:p>
        </p:txBody>
      </p:sp>
    </p:spTree>
    <p:extLst>
      <p:ext uri="{BB962C8B-B14F-4D97-AF65-F5344CB8AC3E}">
        <p14:creationId xmlns:p14="http://schemas.microsoft.com/office/powerpoint/2010/main" val="95492951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YOU NEED TO KNOW ABOUT THESE INSTITUTIONS?</a:t>
            </a:r>
            <a:endParaRPr lang="en-AU" dirty="0"/>
          </a:p>
        </p:txBody>
      </p:sp>
      <p:sp>
        <p:nvSpPr>
          <p:cNvPr id="3" name="Content Placeholder 2"/>
          <p:cNvSpPr>
            <a:spLocks noGrp="1"/>
          </p:cNvSpPr>
          <p:nvPr>
            <p:ph idx="1"/>
          </p:nvPr>
        </p:nvSpPr>
        <p:spPr/>
        <p:txBody>
          <a:bodyPr/>
          <a:lstStyle/>
          <a:p>
            <a:pPr marL="0" indent="0">
              <a:buNone/>
            </a:pPr>
            <a:r>
              <a:rPr lang="en-AU" dirty="0" smtClean="0">
                <a:solidFill>
                  <a:schemeClr val="tx1"/>
                </a:solidFill>
              </a:rPr>
              <a:t>EXAMPLES OF:</a:t>
            </a:r>
          </a:p>
          <a:p>
            <a:r>
              <a:rPr lang="en-AU" dirty="0" smtClean="0">
                <a:solidFill>
                  <a:schemeClr val="tx1"/>
                </a:solidFill>
              </a:rPr>
              <a:t>How they respond to ethnic diversity</a:t>
            </a:r>
          </a:p>
          <a:p>
            <a:r>
              <a:rPr lang="en-AU" dirty="0" smtClean="0">
                <a:solidFill>
                  <a:schemeClr val="tx1"/>
                </a:solidFill>
              </a:rPr>
              <a:t>How they engage with specific ethnic groups</a:t>
            </a:r>
          </a:p>
          <a:p>
            <a:r>
              <a:rPr lang="en-AU" dirty="0" smtClean="0">
                <a:solidFill>
                  <a:schemeClr val="tx1"/>
                </a:solidFill>
              </a:rPr>
              <a:t>How they respond to the needs of specific ethnic groups</a:t>
            </a:r>
          </a:p>
          <a:p>
            <a:r>
              <a:rPr lang="en-AU" dirty="0" smtClean="0">
                <a:solidFill>
                  <a:schemeClr val="tx1"/>
                </a:solidFill>
              </a:rPr>
              <a:t>The methods they use to address the various challenges faced by specific ethnic groups.</a:t>
            </a:r>
          </a:p>
          <a:p>
            <a:r>
              <a:rPr lang="en-AU" dirty="0" smtClean="0">
                <a:solidFill>
                  <a:schemeClr val="tx1"/>
                </a:solidFill>
              </a:rPr>
              <a:t>The outcome of the Institution’s involvement with the ethnic group (did it help them, did it resolve their issues, assist them with their challenges?)</a:t>
            </a:r>
            <a:endParaRPr lang="en-AU" dirty="0">
              <a:solidFill>
                <a:schemeClr val="tx1"/>
              </a:solidFill>
            </a:endParaRPr>
          </a:p>
        </p:txBody>
      </p:sp>
    </p:spTree>
    <p:extLst>
      <p:ext uri="{BB962C8B-B14F-4D97-AF65-F5344CB8AC3E}">
        <p14:creationId xmlns:p14="http://schemas.microsoft.com/office/powerpoint/2010/main" val="239926236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SOCIAL INSTITUTIONS THAT MIGHT ENGAGE WITH &amp; RESPOND TO THE NEEDS OF AN ETHNIC GROUP: </a:t>
            </a:r>
            <a:endParaRPr lang="en-US" sz="2800" dirty="0"/>
          </a:p>
        </p:txBody>
      </p:sp>
      <p:sp>
        <p:nvSpPr>
          <p:cNvPr id="3" name="Content Placeholder 2"/>
          <p:cNvSpPr>
            <a:spLocks noGrp="1"/>
          </p:cNvSpPr>
          <p:nvPr>
            <p:ph idx="1"/>
          </p:nvPr>
        </p:nvSpPr>
        <p:spPr>
          <a:xfrm>
            <a:off x="609599" y="1988840"/>
            <a:ext cx="6347714" cy="4248472"/>
          </a:xfrm>
        </p:spPr>
        <p:txBody>
          <a:bodyPr>
            <a:normAutofit fontScale="85000" lnSpcReduction="20000"/>
          </a:bodyPr>
          <a:lstStyle/>
          <a:p>
            <a:r>
              <a:rPr lang="en-US" dirty="0" smtClean="0">
                <a:solidFill>
                  <a:schemeClr val="tx1"/>
                </a:solidFill>
              </a:rPr>
              <a:t>Community </a:t>
            </a:r>
            <a:r>
              <a:rPr lang="en-US" dirty="0">
                <a:solidFill>
                  <a:schemeClr val="tx1"/>
                </a:solidFill>
              </a:rPr>
              <a:t>groups e.g. scouts, guides, sporting clubs </a:t>
            </a:r>
          </a:p>
          <a:p>
            <a:r>
              <a:rPr lang="en-US" dirty="0">
                <a:solidFill>
                  <a:schemeClr val="tx1"/>
                </a:solidFill>
              </a:rPr>
              <a:t>Government &amp; Legal Institutions e.g. army, coast guard, state legislatures, justice system (courts &amp; lawyers), local council, state &amp; federal government </a:t>
            </a:r>
          </a:p>
          <a:p>
            <a:r>
              <a:rPr lang="en-US" dirty="0">
                <a:solidFill>
                  <a:schemeClr val="tx1"/>
                </a:solidFill>
              </a:rPr>
              <a:t>Health care institutions e.g. daycare, doctors, hospices, clinics </a:t>
            </a:r>
          </a:p>
          <a:p>
            <a:r>
              <a:rPr lang="en-US" dirty="0">
                <a:solidFill>
                  <a:schemeClr val="tx1"/>
                </a:solidFill>
              </a:rPr>
              <a:t>Economic institutions e.g. banks, credit unions, businesses </a:t>
            </a:r>
          </a:p>
          <a:p>
            <a:r>
              <a:rPr lang="en-AU" dirty="0">
                <a:solidFill>
                  <a:schemeClr val="tx1"/>
                </a:solidFill>
              </a:rPr>
              <a:t>Mass Media institutions e.g. radio, television, internet, newspapers, magazines </a:t>
            </a:r>
          </a:p>
          <a:p>
            <a:r>
              <a:rPr lang="en-US" dirty="0">
                <a:solidFill>
                  <a:schemeClr val="tx1"/>
                </a:solidFill>
              </a:rPr>
              <a:t>Political Institutions e.g. local council, state government (</a:t>
            </a:r>
            <a:r>
              <a:rPr lang="en-US" dirty="0" err="1">
                <a:solidFill>
                  <a:schemeClr val="tx1"/>
                </a:solidFill>
              </a:rPr>
              <a:t>Labour</a:t>
            </a:r>
            <a:r>
              <a:rPr lang="en-US" dirty="0">
                <a:solidFill>
                  <a:schemeClr val="tx1"/>
                </a:solidFill>
              </a:rPr>
              <a:t> Party) &amp; federal government (Liberal party) &amp; anti-immigration parties e.g. One Nation Party </a:t>
            </a:r>
          </a:p>
          <a:p>
            <a:r>
              <a:rPr lang="en-AU" dirty="0">
                <a:solidFill>
                  <a:schemeClr val="tx1"/>
                </a:solidFill>
              </a:rPr>
              <a:t>Religious Institutions e.g. churches, bible societies, temples, mosques </a:t>
            </a:r>
          </a:p>
          <a:p>
            <a:r>
              <a:rPr lang="en-AU" dirty="0">
                <a:solidFill>
                  <a:schemeClr val="tx1"/>
                </a:solidFill>
              </a:rPr>
              <a:t>Social Welfare Institutions e.g. Salvation Army, Good Shepherd, Migrant Resource Centre, Jesuit Social Services, YMCA </a:t>
            </a:r>
          </a:p>
          <a:p>
            <a:r>
              <a:rPr lang="en-US" dirty="0">
                <a:solidFill>
                  <a:schemeClr val="tx1"/>
                </a:solidFill>
              </a:rPr>
              <a:t>Educational Institutions e.g. high school, language </a:t>
            </a:r>
            <a:r>
              <a:rPr lang="en-US" dirty="0" err="1">
                <a:solidFill>
                  <a:schemeClr val="tx1"/>
                </a:solidFill>
              </a:rPr>
              <a:t>centres</a:t>
            </a:r>
            <a:r>
              <a:rPr lang="en-US" dirty="0">
                <a:solidFill>
                  <a:schemeClr val="tx1"/>
                </a:solidFill>
              </a:rPr>
              <a:t> (WELS), </a:t>
            </a:r>
            <a:r>
              <a:rPr lang="en-US" dirty="0" smtClean="0">
                <a:solidFill>
                  <a:schemeClr val="tx1"/>
                </a:solidFill>
              </a:rPr>
              <a:t>AMES, VSL. </a:t>
            </a:r>
            <a:endParaRPr lang="en-AU" dirty="0">
              <a:solidFill>
                <a:schemeClr val="tx1"/>
              </a:solidFill>
            </a:endParaRPr>
          </a:p>
        </p:txBody>
      </p:sp>
    </p:spTree>
    <p:extLst>
      <p:ext uri="{BB962C8B-B14F-4D97-AF65-F5344CB8AC3E}">
        <p14:creationId xmlns:p14="http://schemas.microsoft.com/office/powerpoint/2010/main" val="177397589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SPECIFIC EXAMPLES:</a:t>
            </a:r>
            <a:endParaRPr lang="en-AU" dirty="0"/>
          </a:p>
        </p:txBody>
      </p:sp>
      <p:sp>
        <p:nvSpPr>
          <p:cNvPr id="3" name="Content Placeholder 2"/>
          <p:cNvSpPr>
            <a:spLocks noGrp="1"/>
          </p:cNvSpPr>
          <p:nvPr>
            <p:ph idx="1"/>
          </p:nvPr>
        </p:nvSpPr>
        <p:spPr>
          <a:xfrm>
            <a:off x="609599" y="1268760"/>
            <a:ext cx="6347714" cy="5184576"/>
          </a:xfrm>
        </p:spPr>
        <p:txBody>
          <a:bodyPr>
            <a:normAutofit fontScale="92500" lnSpcReduction="20000"/>
          </a:bodyPr>
          <a:lstStyle/>
          <a:p>
            <a:r>
              <a:rPr lang="en-AU" u="sng" dirty="0" smtClean="0">
                <a:solidFill>
                  <a:schemeClr val="tx1"/>
                </a:solidFill>
              </a:rPr>
              <a:t>LOCAL LEVEL:</a:t>
            </a:r>
          </a:p>
          <a:p>
            <a:pPr>
              <a:buFont typeface="Wingdings" panose="05000000000000000000" pitchFamily="2" charset="2"/>
              <a:buChar char="q"/>
            </a:pPr>
            <a:r>
              <a:rPr lang="en-US" dirty="0">
                <a:solidFill>
                  <a:schemeClr val="tx1"/>
                </a:solidFill>
              </a:rPr>
              <a:t>Brimbank City Council (</a:t>
            </a:r>
            <a:r>
              <a:rPr lang="en-US" dirty="0" smtClean="0">
                <a:solidFill>
                  <a:schemeClr val="tx1"/>
                </a:solidFill>
              </a:rPr>
              <a:t>BCC): The </a:t>
            </a:r>
            <a:r>
              <a:rPr lang="en-US" dirty="0">
                <a:solidFill>
                  <a:schemeClr val="tx1"/>
                </a:solidFill>
              </a:rPr>
              <a:t>council provides many services to the Vietnamese community including ‘IT classes’ held in Vietnamese at the local library, ‘Vietnamese play groups’ run by the local community </a:t>
            </a:r>
            <a:r>
              <a:rPr lang="en-US" dirty="0" err="1">
                <a:solidFill>
                  <a:schemeClr val="tx1"/>
                </a:solidFill>
              </a:rPr>
              <a:t>centres</a:t>
            </a:r>
            <a:r>
              <a:rPr lang="en-US" dirty="0">
                <a:solidFill>
                  <a:schemeClr val="tx1"/>
                </a:solidFill>
              </a:rPr>
              <a:t>, ‘say </a:t>
            </a:r>
            <a:r>
              <a:rPr lang="en-US" dirty="0" err="1">
                <a:solidFill>
                  <a:schemeClr val="tx1"/>
                </a:solidFill>
              </a:rPr>
              <a:t>G’Day</a:t>
            </a:r>
            <a:r>
              <a:rPr lang="en-US" dirty="0">
                <a:solidFill>
                  <a:schemeClr val="tx1"/>
                </a:solidFill>
              </a:rPr>
              <a:t>’ classes run once a week at the local library where Vietnamese people can practice their English skills, ‘Vietnamese Talent’ performances at the Brimbank Festival, ‘Fastest Pho in the West’ showcased at the Brimbank dance and music festival, ‘</a:t>
            </a:r>
            <a:r>
              <a:rPr lang="en-US" dirty="0" err="1">
                <a:solidFill>
                  <a:schemeClr val="tx1"/>
                </a:solidFill>
              </a:rPr>
              <a:t>Flavours</a:t>
            </a:r>
            <a:r>
              <a:rPr lang="en-US" dirty="0">
                <a:solidFill>
                  <a:schemeClr val="tx1"/>
                </a:solidFill>
              </a:rPr>
              <a:t> of the West’ cooking classes promoting Vietnamese cuisine and a ‘Vietnamese parenting support group’ at the community </a:t>
            </a:r>
            <a:r>
              <a:rPr lang="en-US" dirty="0" err="1">
                <a:solidFill>
                  <a:schemeClr val="tx1"/>
                </a:solidFill>
              </a:rPr>
              <a:t>centre</a:t>
            </a:r>
            <a:r>
              <a:rPr lang="en-US" dirty="0">
                <a:solidFill>
                  <a:schemeClr val="tx1"/>
                </a:solidFill>
              </a:rPr>
              <a:t>. </a:t>
            </a:r>
            <a:endParaRPr lang="en-AU" dirty="0" smtClean="0">
              <a:solidFill>
                <a:schemeClr val="tx1"/>
              </a:solidFill>
            </a:endParaRPr>
          </a:p>
          <a:p>
            <a:r>
              <a:rPr lang="en-AU" u="sng" dirty="0" smtClean="0">
                <a:solidFill>
                  <a:schemeClr val="tx1"/>
                </a:solidFill>
              </a:rPr>
              <a:t>STATE LEVEL</a:t>
            </a:r>
            <a:r>
              <a:rPr lang="en-AU" dirty="0" smtClean="0">
                <a:solidFill>
                  <a:schemeClr val="tx1"/>
                </a:solidFill>
              </a:rPr>
              <a:t>:</a:t>
            </a:r>
          </a:p>
          <a:p>
            <a:pPr>
              <a:buFont typeface="Wingdings" panose="05000000000000000000" pitchFamily="2" charset="2"/>
              <a:buChar char="q"/>
            </a:pPr>
            <a:r>
              <a:rPr lang="en-US" dirty="0" smtClean="0">
                <a:solidFill>
                  <a:schemeClr val="tx1"/>
                </a:solidFill>
              </a:rPr>
              <a:t>“Senior </a:t>
            </a:r>
            <a:r>
              <a:rPr lang="en-US" dirty="0">
                <a:solidFill>
                  <a:schemeClr val="tx1"/>
                </a:solidFill>
              </a:rPr>
              <a:t>Constable </a:t>
            </a:r>
            <a:r>
              <a:rPr lang="en-US" dirty="0" err="1">
                <a:solidFill>
                  <a:schemeClr val="tx1"/>
                </a:solidFill>
              </a:rPr>
              <a:t>Maha</a:t>
            </a:r>
            <a:r>
              <a:rPr lang="en-US" dirty="0">
                <a:solidFill>
                  <a:schemeClr val="tx1"/>
                </a:solidFill>
              </a:rPr>
              <a:t> </a:t>
            </a:r>
            <a:r>
              <a:rPr lang="en-US" dirty="0" err="1">
                <a:solidFill>
                  <a:schemeClr val="tx1"/>
                </a:solidFill>
              </a:rPr>
              <a:t>Sukkar</a:t>
            </a:r>
            <a:r>
              <a:rPr lang="en-US" dirty="0">
                <a:solidFill>
                  <a:schemeClr val="tx1"/>
                </a:solidFill>
              </a:rPr>
              <a:t>, the first Victoria Police officer to wear a hijab</a:t>
            </a:r>
            <a:r>
              <a:rPr lang="en-US" dirty="0" smtClean="0">
                <a:solidFill>
                  <a:schemeClr val="tx1"/>
                </a:solidFill>
              </a:rPr>
              <a:t>.”</a:t>
            </a:r>
          </a:p>
          <a:p>
            <a:pPr>
              <a:buFont typeface="Wingdings" panose="05000000000000000000" pitchFamily="2" charset="2"/>
              <a:buChar char="q"/>
            </a:pPr>
            <a:r>
              <a:rPr lang="en-US" dirty="0" smtClean="0">
                <a:solidFill>
                  <a:schemeClr val="tx1"/>
                </a:solidFill>
              </a:rPr>
              <a:t>“</a:t>
            </a:r>
            <a:r>
              <a:rPr lang="en-AU" dirty="0">
                <a:solidFill>
                  <a:schemeClr val="tx1"/>
                </a:solidFill>
              </a:rPr>
              <a:t>zero-tolerance policy by Victoria Police to racial </a:t>
            </a:r>
            <a:r>
              <a:rPr lang="en-AU" dirty="0" smtClean="0">
                <a:solidFill>
                  <a:schemeClr val="tx1"/>
                </a:solidFill>
              </a:rPr>
              <a:t>profiling” </a:t>
            </a:r>
            <a:r>
              <a:rPr lang="en-US" dirty="0" smtClean="0">
                <a:solidFill>
                  <a:schemeClr val="tx1"/>
                </a:solidFill>
              </a:rPr>
              <a:t> </a:t>
            </a:r>
            <a:endParaRPr lang="en-AU" dirty="0" smtClean="0">
              <a:solidFill>
                <a:schemeClr val="tx1"/>
              </a:solidFill>
            </a:endParaRPr>
          </a:p>
          <a:p>
            <a:r>
              <a:rPr lang="en-AU" u="sng" dirty="0" smtClean="0">
                <a:solidFill>
                  <a:schemeClr val="tx1"/>
                </a:solidFill>
              </a:rPr>
              <a:t>NATIONAL LEVEL</a:t>
            </a:r>
            <a:r>
              <a:rPr lang="en-AU" dirty="0" smtClean="0">
                <a:solidFill>
                  <a:schemeClr val="tx1"/>
                </a:solidFill>
              </a:rPr>
              <a:t>:</a:t>
            </a:r>
          </a:p>
          <a:p>
            <a:pPr>
              <a:buFont typeface="Wingdings" panose="05000000000000000000" pitchFamily="2" charset="2"/>
              <a:buChar char="q"/>
            </a:pPr>
            <a:r>
              <a:rPr lang="en-AU" dirty="0" smtClean="0">
                <a:solidFill>
                  <a:schemeClr val="tx1"/>
                </a:solidFill>
              </a:rPr>
              <a:t>“Harmony Day”</a:t>
            </a:r>
          </a:p>
          <a:p>
            <a:pPr>
              <a:buFont typeface="Wingdings" panose="05000000000000000000" pitchFamily="2" charset="2"/>
              <a:buChar char="q"/>
            </a:pPr>
            <a:r>
              <a:rPr lang="en-AU" dirty="0" smtClean="0">
                <a:solidFill>
                  <a:schemeClr val="tx1"/>
                </a:solidFill>
              </a:rPr>
              <a:t>“Unity Cup”, “Multicultural Round” - AFL</a:t>
            </a:r>
            <a:endParaRPr lang="en-AU" dirty="0">
              <a:solidFill>
                <a:schemeClr val="tx1"/>
              </a:solidFill>
            </a:endParaRPr>
          </a:p>
        </p:txBody>
      </p:sp>
    </p:spTree>
    <p:extLst>
      <p:ext uri="{BB962C8B-B14F-4D97-AF65-F5344CB8AC3E}">
        <p14:creationId xmlns:p14="http://schemas.microsoft.com/office/powerpoint/2010/main" val="43436785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2700" dirty="0" smtClean="0"/>
              <a:t>KK</a:t>
            </a:r>
            <a:r>
              <a:rPr lang="en-US" sz="2700" dirty="0"/>
              <a:t>7. the </a:t>
            </a:r>
            <a:r>
              <a:rPr lang="en-US" sz="2700" b="1" dirty="0"/>
              <a:t>experience </a:t>
            </a:r>
            <a:r>
              <a:rPr lang="en-US" sz="2700" dirty="0"/>
              <a:t>of a specific ethnic group within Australian society, with reference to relevant sociological concepts and theory</a:t>
            </a:r>
            <a:r>
              <a:rPr lang="en-US" sz="2700" dirty="0" smtClean="0"/>
              <a:t>:</a:t>
            </a:r>
            <a:br>
              <a:rPr lang="en-US" sz="2700" dirty="0" smtClean="0"/>
            </a:br>
            <a:r>
              <a:rPr lang="en-US" sz="2700" dirty="0" smtClean="0"/>
              <a:t> </a:t>
            </a:r>
            <a:r>
              <a:rPr lang="en-US" sz="2700" dirty="0"/>
              <a:t/>
            </a:r>
            <a:br>
              <a:rPr lang="en-US" sz="2700" dirty="0"/>
            </a:br>
            <a:r>
              <a:rPr lang="en-US" sz="2000" dirty="0" smtClean="0">
                <a:solidFill>
                  <a:schemeClr val="tx1"/>
                </a:solidFill>
              </a:rPr>
              <a:t>1. </a:t>
            </a:r>
            <a:r>
              <a:rPr lang="en-US" sz="2200" dirty="0" smtClean="0">
                <a:solidFill>
                  <a:schemeClr val="tx1"/>
                </a:solidFill>
              </a:rPr>
              <a:t>how </a:t>
            </a:r>
            <a:r>
              <a:rPr lang="en-US" sz="2200" dirty="0">
                <a:solidFill>
                  <a:schemeClr val="tx1"/>
                </a:solidFill>
              </a:rPr>
              <a:t>the ethnic group identifies itself </a:t>
            </a:r>
            <a:br>
              <a:rPr lang="en-US" sz="2200" dirty="0">
                <a:solidFill>
                  <a:schemeClr val="tx1"/>
                </a:solidFill>
              </a:rPr>
            </a:br>
            <a:r>
              <a:rPr lang="en-US" sz="2200" dirty="0" smtClean="0">
                <a:solidFill>
                  <a:schemeClr val="tx1"/>
                </a:solidFill>
              </a:rPr>
              <a:t>2. an </a:t>
            </a:r>
            <a:r>
              <a:rPr lang="en-US" sz="2200" dirty="0">
                <a:solidFill>
                  <a:schemeClr val="tx1"/>
                </a:solidFill>
              </a:rPr>
              <a:t>overview of the non-material and material culture unique to the group </a:t>
            </a:r>
            <a:br>
              <a:rPr lang="en-US" sz="2200" dirty="0">
                <a:solidFill>
                  <a:schemeClr val="tx1"/>
                </a:solidFill>
              </a:rPr>
            </a:br>
            <a:r>
              <a:rPr lang="en-US" sz="2200" dirty="0" smtClean="0">
                <a:solidFill>
                  <a:schemeClr val="tx1"/>
                </a:solidFill>
              </a:rPr>
              <a:t>3. cultural </a:t>
            </a:r>
            <a:r>
              <a:rPr lang="en-US" sz="2200" dirty="0">
                <a:solidFill>
                  <a:schemeClr val="tx1"/>
                </a:solidFill>
              </a:rPr>
              <a:t>activities unique to the group </a:t>
            </a:r>
            <a:br>
              <a:rPr lang="en-US" sz="2200" dirty="0">
                <a:solidFill>
                  <a:schemeClr val="tx1"/>
                </a:solidFill>
              </a:rPr>
            </a:br>
            <a:r>
              <a:rPr lang="en-US" sz="2200" dirty="0" smtClean="0">
                <a:solidFill>
                  <a:schemeClr val="tx1"/>
                </a:solidFill>
              </a:rPr>
              <a:t>4. challenges </a:t>
            </a:r>
            <a:r>
              <a:rPr lang="en-US" sz="2200" dirty="0">
                <a:solidFill>
                  <a:schemeClr val="tx1"/>
                </a:solidFill>
              </a:rPr>
              <a:t>experienced by the group, methods used to address them and the outcome of this intervention </a:t>
            </a:r>
            <a:br>
              <a:rPr lang="en-US" sz="2200" dirty="0">
                <a:solidFill>
                  <a:schemeClr val="tx1"/>
                </a:solidFill>
              </a:rPr>
            </a:br>
            <a:endParaRPr lang="en-AU" dirty="0"/>
          </a:p>
        </p:txBody>
      </p:sp>
      <p:sp>
        <p:nvSpPr>
          <p:cNvPr id="4" name="Oval 3"/>
          <p:cNvSpPr/>
          <p:nvPr/>
        </p:nvSpPr>
        <p:spPr>
          <a:xfrm>
            <a:off x="5580112" y="4149080"/>
            <a:ext cx="3384376" cy="2088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EVIDENCE? PRIMARY &amp; SECONDARY – TIE IN WITH ETHICAL CONSIDERATIONS</a:t>
            </a:r>
            <a:endParaRPr lang="en-AU" dirty="0">
              <a:solidFill>
                <a:schemeClr val="tx1"/>
              </a:solidFill>
            </a:endParaRPr>
          </a:p>
        </p:txBody>
      </p:sp>
    </p:spTree>
    <p:extLst>
      <p:ext uri="{BB962C8B-B14F-4D97-AF65-F5344CB8AC3E}">
        <p14:creationId xmlns:p14="http://schemas.microsoft.com/office/powerpoint/2010/main" val="385133867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smtClean="0"/>
              <a:t>KK8: the </a:t>
            </a:r>
            <a:r>
              <a:rPr lang="en-US" sz="2200" dirty="0"/>
              <a:t>nature of ethical methodology when researching an ethnic group, with reference to voluntary participation, informed consent, privacy and the confidentiality of data. </a:t>
            </a:r>
            <a:r>
              <a:rPr lang="en-US" dirty="0">
                <a:solidFill>
                  <a:schemeClr val="tx1"/>
                </a:solidFill>
              </a:rPr>
              <a:t/>
            </a:r>
            <a:br>
              <a:rPr lang="en-US" dirty="0">
                <a:solidFill>
                  <a:schemeClr val="tx1"/>
                </a:solidFill>
              </a:rPr>
            </a:br>
            <a:endParaRPr lang="en-AU" dirty="0"/>
          </a:p>
        </p:txBody>
      </p:sp>
      <p:sp>
        <p:nvSpPr>
          <p:cNvPr id="3" name="Content Placeholder 2"/>
          <p:cNvSpPr>
            <a:spLocks noGrp="1"/>
          </p:cNvSpPr>
          <p:nvPr>
            <p:ph idx="1"/>
          </p:nvPr>
        </p:nvSpPr>
        <p:spPr>
          <a:xfrm>
            <a:off x="609599" y="1930400"/>
            <a:ext cx="6347714" cy="4450928"/>
          </a:xfrm>
        </p:spPr>
        <p:txBody>
          <a:bodyPr>
            <a:normAutofit fontScale="92500" lnSpcReduction="10000"/>
          </a:bodyPr>
          <a:lstStyle/>
          <a:p>
            <a:r>
              <a:rPr lang="en-AU" dirty="0" err="1" smtClean="0">
                <a:solidFill>
                  <a:schemeClr val="tx1"/>
                </a:solidFill>
              </a:rPr>
              <a:t>Pg</a:t>
            </a:r>
            <a:r>
              <a:rPr lang="en-AU" dirty="0" smtClean="0">
                <a:solidFill>
                  <a:schemeClr val="tx1"/>
                </a:solidFill>
              </a:rPr>
              <a:t> 9 of Study Design: The </a:t>
            </a:r>
            <a:r>
              <a:rPr lang="en-US" dirty="0" smtClean="0">
                <a:solidFill>
                  <a:schemeClr val="tx1"/>
                </a:solidFill>
              </a:rPr>
              <a:t>Australian </a:t>
            </a:r>
            <a:r>
              <a:rPr lang="en-US" dirty="0">
                <a:solidFill>
                  <a:schemeClr val="tx1"/>
                </a:solidFill>
              </a:rPr>
              <a:t>Sociological Association (TASA) has established a formal set of ethical guidelines </a:t>
            </a:r>
            <a:r>
              <a:rPr lang="en-US" dirty="0" smtClean="0">
                <a:solidFill>
                  <a:schemeClr val="tx1"/>
                </a:solidFill>
              </a:rPr>
              <a:t>for </a:t>
            </a:r>
            <a:r>
              <a:rPr lang="en-AU" dirty="0" smtClean="0">
                <a:solidFill>
                  <a:schemeClr val="tx1"/>
                </a:solidFill>
              </a:rPr>
              <a:t>conducting research. The following </a:t>
            </a:r>
            <a:r>
              <a:rPr lang="en-US" dirty="0" smtClean="0">
                <a:solidFill>
                  <a:schemeClr val="tx1"/>
                </a:solidFill>
              </a:rPr>
              <a:t>recommendations </a:t>
            </a:r>
            <a:r>
              <a:rPr lang="en-US" dirty="0">
                <a:solidFill>
                  <a:schemeClr val="tx1"/>
                </a:solidFill>
              </a:rPr>
              <a:t>are particularly important for the study of VCE Sociology:</a:t>
            </a:r>
          </a:p>
          <a:p>
            <a:pPr marL="0" indent="0">
              <a:buNone/>
            </a:pPr>
            <a:r>
              <a:rPr lang="en-AU" dirty="0">
                <a:solidFill>
                  <a:schemeClr val="tx1"/>
                </a:solidFill>
              </a:rPr>
              <a:t>• Treating participants with respect</a:t>
            </a:r>
          </a:p>
          <a:p>
            <a:pPr marL="0" indent="0">
              <a:buNone/>
            </a:pPr>
            <a:r>
              <a:rPr lang="en-US" dirty="0">
                <a:solidFill>
                  <a:schemeClr val="tx1"/>
                </a:solidFill>
              </a:rPr>
              <a:t>• Putting methods in place to prevent harm to participants</a:t>
            </a:r>
          </a:p>
          <a:p>
            <a:pPr marL="0" indent="0">
              <a:buNone/>
            </a:pPr>
            <a:r>
              <a:rPr lang="en-US" dirty="0">
                <a:solidFill>
                  <a:schemeClr val="tx1"/>
                </a:solidFill>
              </a:rPr>
              <a:t>• Establishing informed consent procedures, including making explicit the purpose, nature </a:t>
            </a:r>
            <a:r>
              <a:rPr lang="en-US" dirty="0" smtClean="0">
                <a:solidFill>
                  <a:schemeClr val="tx1"/>
                </a:solidFill>
              </a:rPr>
              <a:t>and </a:t>
            </a:r>
            <a:r>
              <a:rPr lang="en-AU" dirty="0" smtClean="0">
                <a:solidFill>
                  <a:schemeClr val="tx1"/>
                </a:solidFill>
              </a:rPr>
              <a:t>implications </a:t>
            </a:r>
            <a:r>
              <a:rPr lang="en-AU" dirty="0">
                <a:solidFill>
                  <a:schemeClr val="tx1"/>
                </a:solidFill>
              </a:rPr>
              <a:t>of the study</a:t>
            </a:r>
          </a:p>
          <a:p>
            <a:pPr marL="0" indent="0">
              <a:buNone/>
            </a:pPr>
            <a:r>
              <a:rPr lang="en-US" dirty="0">
                <a:solidFill>
                  <a:schemeClr val="tx1"/>
                </a:solidFill>
              </a:rPr>
              <a:t>• Ensuring participants are aware of their rights, including voluntary participation and </a:t>
            </a:r>
            <a:r>
              <a:rPr lang="en-US" dirty="0" smtClean="0">
                <a:solidFill>
                  <a:schemeClr val="tx1"/>
                </a:solidFill>
              </a:rPr>
              <a:t>withdrawal </a:t>
            </a:r>
            <a:r>
              <a:rPr lang="en-AU" dirty="0" smtClean="0">
                <a:solidFill>
                  <a:schemeClr val="tx1"/>
                </a:solidFill>
              </a:rPr>
              <a:t>rights</a:t>
            </a:r>
            <a:endParaRPr lang="en-AU" dirty="0">
              <a:solidFill>
                <a:schemeClr val="tx1"/>
              </a:solidFill>
            </a:endParaRPr>
          </a:p>
          <a:p>
            <a:pPr marL="0" indent="0">
              <a:buNone/>
            </a:pPr>
            <a:r>
              <a:rPr lang="en-US" dirty="0">
                <a:solidFill>
                  <a:schemeClr val="tx1"/>
                </a:solidFill>
              </a:rPr>
              <a:t>• Ensuring the confidentiality and/or anonymity of participants</a:t>
            </a:r>
          </a:p>
          <a:p>
            <a:pPr marL="0" indent="0">
              <a:buNone/>
            </a:pPr>
            <a:r>
              <a:rPr lang="en-AU" dirty="0">
                <a:solidFill>
                  <a:schemeClr val="tx1"/>
                </a:solidFill>
              </a:rPr>
              <a:t>• Reporting results honestly</a:t>
            </a:r>
          </a:p>
          <a:p>
            <a:pPr marL="0" indent="0">
              <a:buNone/>
            </a:pPr>
            <a:r>
              <a:rPr lang="en-US" dirty="0">
                <a:solidFill>
                  <a:schemeClr val="tx1"/>
                </a:solidFill>
              </a:rPr>
              <a:t>• Debriefing participants and making the results available to the participants.</a:t>
            </a:r>
            <a:endParaRPr lang="en-AU" dirty="0">
              <a:solidFill>
                <a:schemeClr val="tx1"/>
              </a:solidFill>
            </a:endParaRPr>
          </a:p>
        </p:txBody>
      </p:sp>
    </p:spTree>
    <p:extLst>
      <p:ext uri="{BB962C8B-B14F-4D97-AF65-F5344CB8AC3E}">
        <p14:creationId xmlns:p14="http://schemas.microsoft.com/office/powerpoint/2010/main" val="87407918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KK8: Key </a:t>
            </a:r>
            <a:r>
              <a:rPr lang="en-US" sz="2400" b="1" dirty="0"/>
              <a:t>ethical guidelines </a:t>
            </a:r>
            <a:r>
              <a:rPr lang="en-US" sz="2400" dirty="0"/>
              <a:t>include voluntary participation, informed consent, privacy and the confidentiality of data. </a:t>
            </a:r>
            <a:br>
              <a:rPr lang="en-US" sz="2400" dirty="0"/>
            </a:br>
            <a:endParaRPr lang="en-AU" sz="2400" dirty="0"/>
          </a:p>
        </p:txBody>
      </p:sp>
      <p:sp>
        <p:nvSpPr>
          <p:cNvPr id="3" name="Content Placeholder 2"/>
          <p:cNvSpPr>
            <a:spLocks noGrp="1"/>
          </p:cNvSpPr>
          <p:nvPr>
            <p:ph idx="1"/>
          </p:nvPr>
        </p:nvSpPr>
        <p:spPr>
          <a:xfrm>
            <a:off x="609599" y="2160590"/>
            <a:ext cx="6347714" cy="4364754"/>
          </a:xfrm>
        </p:spPr>
        <p:txBody>
          <a:bodyPr>
            <a:normAutofit fontScale="92500" lnSpcReduction="20000"/>
          </a:bodyPr>
          <a:lstStyle/>
          <a:p>
            <a:r>
              <a:rPr lang="en-US" sz="1900" b="1" dirty="0" smtClean="0"/>
              <a:t>Voluntary </a:t>
            </a:r>
            <a:r>
              <a:rPr lang="en-US" sz="1900" b="1" dirty="0"/>
              <a:t>participation </a:t>
            </a:r>
            <a:r>
              <a:rPr lang="en-US" sz="1900" dirty="0"/>
              <a:t>refers to the willingness of participants to be involved in research and the awareness of their right to withdraw at any time without justification. </a:t>
            </a:r>
          </a:p>
          <a:p>
            <a:r>
              <a:rPr lang="en-US" sz="1900" b="1" dirty="0" smtClean="0"/>
              <a:t>Informed </a:t>
            </a:r>
            <a:r>
              <a:rPr lang="en-US" sz="1900" b="1" dirty="0"/>
              <a:t>consent </a:t>
            </a:r>
            <a:r>
              <a:rPr lang="en-US" sz="1900" dirty="0"/>
              <a:t>is the formal agreement of an individual to participate in a research study. This occurs after the person has been informed of what participation involves and how the research will be conducted. Each person should sign a consent form which outlines their key rights. </a:t>
            </a:r>
          </a:p>
          <a:p>
            <a:r>
              <a:rPr lang="en-US" sz="1900" b="1" dirty="0" smtClean="0"/>
              <a:t>Confidentiality </a:t>
            </a:r>
            <a:r>
              <a:rPr lang="en-US" sz="1900" dirty="0"/>
              <a:t>refers to a participant’s rights to privacy and anonymity where test results or personal data cannot be revealed without their written consent and must be carefully and securely stored. </a:t>
            </a:r>
          </a:p>
          <a:p>
            <a:r>
              <a:rPr lang="en-US" sz="1900" b="1" dirty="0" smtClean="0"/>
              <a:t>Privacy </a:t>
            </a:r>
            <a:r>
              <a:rPr lang="en-US" sz="1900" dirty="0"/>
              <a:t>refers to the use of methods in order to protect the identity of the participant, such as not disclosing the name of the person involved. </a:t>
            </a:r>
          </a:p>
          <a:p>
            <a:endParaRPr lang="en-AU" dirty="0"/>
          </a:p>
        </p:txBody>
      </p:sp>
    </p:spTree>
    <p:extLst>
      <p:ext uri="{BB962C8B-B14F-4D97-AF65-F5344CB8AC3E}">
        <p14:creationId xmlns:p14="http://schemas.microsoft.com/office/powerpoint/2010/main" val="16544517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 OF ETHICAL METHODOLOGY IN USE:</a:t>
            </a:r>
            <a:endParaRPr lang="en-AU" dirty="0"/>
          </a:p>
        </p:txBody>
      </p:sp>
      <p:sp>
        <p:nvSpPr>
          <p:cNvPr id="3" name="Content Placeholder 2"/>
          <p:cNvSpPr>
            <a:spLocks noGrp="1"/>
          </p:cNvSpPr>
          <p:nvPr>
            <p:ph idx="1"/>
          </p:nvPr>
        </p:nvSpPr>
        <p:spPr/>
        <p:txBody>
          <a:bodyPr>
            <a:normAutofit lnSpcReduction="10000"/>
          </a:bodyPr>
          <a:lstStyle/>
          <a:p>
            <a:pPr marL="274320" indent="-274320">
              <a:buFont typeface="Wingdings 2"/>
              <a:buChar char=""/>
              <a:defRPr/>
            </a:pPr>
            <a:r>
              <a:rPr lang="en-AU" b="1" dirty="0"/>
              <a:t>Voluntary participation </a:t>
            </a:r>
            <a:r>
              <a:rPr lang="en-AU" i="1" dirty="0" smtClean="0"/>
              <a:t>“</a:t>
            </a:r>
            <a:r>
              <a:rPr lang="en-AU" i="1" dirty="0"/>
              <a:t>You are under no obligation to </a:t>
            </a:r>
            <a:r>
              <a:rPr lang="en-AU" i="1" dirty="0" smtClean="0"/>
              <a:t>answer any questions </a:t>
            </a:r>
            <a:r>
              <a:rPr lang="en-AU" i="1" dirty="0"/>
              <a:t>and you may </a:t>
            </a:r>
            <a:r>
              <a:rPr lang="en-AU" i="1" dirty="0" smtClean="0"/>
              <a:t>choose to end the Interview at </a:t>
            </a:r>
            <a:r>
              <a:rPr lang="en-AU" i="1" dirty="0"/>
              <a:t>any time.”</a:t>
            </a:r>
            <a:r>
              <a:rPr lang="en-AU" dirty="0"/>
              <a:t> </a:t>
            </a:r>
          </a:p>
          <a:p>
            <a:pPr marL="274320" indent="-274320">
              <a:buFont typeface="Wingdings 2"/>
              <a:buChar char=""/>
              <a:defRPr/>
            </a:pPr>
            <a:r>
              <a:rPr lang="en-AU" b="1" dirty="0"/>
              <a:t>Informed consent </a:t>
            </a:r>
            <a:r>
              <a:rPr lang="en-AU" i="1" dirty="0" smtClean="0"/>
              <a:t>“</a:t>
            </a:r>
            <a:r>
              <a:rPr lang="en-AU" i="1" dirty="0"/>
              <a:t>If you agree to participate, it </a:t>
            </a:r>
            <a:r>
              <a:rPr lang="en-AU" i="1" dirty="0" smtClean="0"/>
              <a:t>will require your signature on this consent form and your participation in an </a:t>
            </a:r>
            <a:r>
              <a:rPr lang="en-AU" i="1" dirty="0"/>
              <a:t>interview that </a:t>
            </a:r>
            <a:r>
              <a:rPr lang="en-AU" i="1" dirty="0" smtClean="0"/>
              <a:t>will take approximately 1 hour.” </a:t>
            </a:r>
            <a:endParaRPr lang="en-AU" dirty="0"/>
          </a:p>
          <a:p>
            <a:pPr marL="274320" indent="-274320">
              <a:buFont typeface="Wingdings 2"/>
              <a:buChar char=""/>
              <a:defRPr/>
            </a:pPr>
            <a:r>
              <a:rPr lang="en-AU" b="1" dirty="0"/>
              <a:t>Privacy</a:t>
            </a:r>
            <a:r>
              <a:rPr lang="en-AU" dirty="0"/>
              <a:t> </a:t>
            </a:r>
            <a:r>
              <a:rPr lang="en-AU" i="1" dirty="0" smtClean="0"/>
              <a:t>“Your name and personal details will not be revealed to anyone. I will use “Participant X” when I record your responses.” </a:t>
            </a:r>
            <a:endParaRPr lang="en-AU" dirty="0"/>
          </a:p>
          <a:p>
            <a:pPr marL="274320" indent="-274320">
              <a:buFont typeface="Wingdings 2"/>
              <a:buChar char=""/>
              <a:defRPr/>
            </a:pPr>
            <a:r>
              <a:rPr lang="en-AU" b="1" dirty="0"/>
              <a:t>Confidentiality of data </a:t>
            </a:r>
            <a:r>
              <a:rPr lang="en-AU" i="1" dirty="0" smtClean="0"/>
              <a:t>“</a:t>
            </a:r>
            <a:r>
              <a:rPr lang="en-AU" i="1" dirty="0"/>
              <a:t>Any information gathered (e.g. interview </a:t>
            </a:r>
            <a:r>
              <a:rPr lang="en-AU" i="1" dirty="0" smtClean="0"/>
              <a:t>responses) </a:t>
            </a:r>
            <a:r>
              <a:rPr lang="en-AU" i="1" dirty="0"/>
              <a:t>will be kept securely and will be shredded </a:t>
            </a:r>
            <a:r>
              <a:rPr lang="en-AU" i="1" dirty="0" smtClean="0"/>
              <a:t>at the end of the year.”</a:t>
            </a:r>
            <a:endParaRPr lang="en-AU" dirty="0"/>
          </a:p>
          <a:p>
            <a:endParaRPr lang="en-AU" dirty="0"/>
          </a:p>
        </p:txBody>
      </p:sp>
    </p:spTree>
    <p:extLst>
      <p:ext uri="{BB962C8B-B14F-4D97-AF65-F5344CB8AC3E}">
        <p14:creationId xmlns:p14="http://schemas.microsoft.com/office/powerpoint/2010/main" val="2415994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2800" dirty="0" smtClean="0"/>
              <a:t>KK1: </a:t>
            </a:r>
            <a:r>
              <a:rPr lang="en-AU" sz="2700" b="1" dirty="0" smtClean="0"/>
              <a:t>the meaning of culture and its major components: non-material culture and material culture</a:t>
            </a:r>
            <a:endParaRPr lang="en-AU" sz="2700" b="1" dirty="0"/>
          </a:p>
        </p:txBody>
      </p:sp>
      <p:sp>
        <p:nvSpPr>
          <p:cNvPr id="3" name="Content Placeholder 2"/>
          <p:cNvSpPr>
            <a:spLocks noGrp="1"/>
          </p:cNvSpPr>
          <p:nvPr>
            <p:ph idx="1"/>
          </p:nvPr>
        </p:nvSpPr>
        <p:spPr>
          <a:xfrm>
            <a:off x="609599" y="1930400"/>
            <a:ext cx="6347714" cy="4450928"/>
          </a:xfrm>
        </p:spPr>
        <p:txBody>
          <a:bodyPr>
            <a:noAutofit/>
          </a:bodyPr>
          <a:lstStyle/>
          <a:p>
            <a:pPr>
              <a:lnSpc>
                <a:spcPct val="120000"/>
              </a:lnSpc>
            </a:pPr>
            <a:r>
              <a:rPr lang="en-AU" sz="2000" b="1" dirty="0">
                <a:solidFill>
                  <a:schemeClr val="tx1"/>
                </a:solidFill>
              </a:rPr>
              <a:t>Culture</a:t>
            </a:r>
            <a:r>
              <a:rPr lang="en-AU" sz="2000" dirty="0">
                <a:solidFill>
                  <a:schemeClr val="tx1"/>
                </a:solidFill>
              </a:rPr>
              <a:t>: the learned ideas, values, knowledge, rules and customs shared by members of a </a:t>
            </a:r>
            <a:r>
              <a:rPr lang="en-AU" sz="2000" dirty="0" smtClean="0">
                <a:solidFill>
                  <a:schemeClr val="tx1"/>
                </a:solidFill>
              </a:rPr>
              <a:t>collective</a:t>
            </a:r>
          </a:p>
          <a:p>
            <a:r>
              <a:rPr lang="en-AU" sz="2000" b="1" dirty="0" smtClean="0">
                <a:solidFill>
                  <a:schemeClr val="tx1"/>
                </a:solidFill>
              </a:rPr>
              <a:t>Australian Indigenous culture (AIC)</a:t>
            </a:r>
            <a:r>
              <a:rPr lang="en-AU" sz="2000" dirty="0" smtClean="0">
                <a:solidFill>
                  <a:schemeClr val="tx1"/>
                </a:solidFill>
              </a:rPr>
              <a:t>: </a:t>
            </a:r>
            <a:r>
              <a:rPr lang="en-AU" sz="2000" dirty="0" err="1" smtClean="0">
                <a:solidFill>
                  <a:schemeClr val="tx1"/>
                </a:solidFill>
              </a:rPr>
              <a:t>i</a:t>
            </a:r>
            <a:r>
              <a:rPr lang="en-US" sz="2000" dirty="0" smtClean="0">
                <a:solidFill>
                  <a:schemeClr val="tx1"/>
                </a:solidFill>
              </a:rPr>
              <a:t>t </a:t>
            </a:r>
            <a:r>
              <a:rPr lang="en-US" sz="2000" dirty="0">
                <a:solidFill>
                  <a:schemeClr val="tx1"/>
                </a:solidFill>
              </a:rPr>
              <a:t>is </a:t>
            </a:r>
            <a:r>
              <a:rPr lang="en-US" sz="2000" b="1" dirty="0">
                <a:solidFill>
                  <a:schemeClr val="tx1"/>
                </a:solidFill>
              </a:rPr>
              <a:t>difficult </a:t>
            </a:r>
            <a:r>
              <a:rPr lang="en-US" sz="2000" dirty="0">
                <a:solidFill>
                  <a:schemeClr val="tx1"/>
                </a:solidFill>
              </a:rPr>
              <a:t>to define </a:t>
            </a:r>
            <a:r>
              <a:rPr lang="en-US" sz="2000" b="1" dirty="0" smtClean="0">
                <a:solidFill>
                  <a:schemeClr val="tx1"/>
                </a:solidFill>
              </a:rPr>
              <a:t>AIC </a:t>
            </a:r>
            <a:r>
              <a:rPr lang="en-US" sz="2000" dirty="0" smtClean="0">
                <a:solidFill>
                  <a:schemeClr val="tx1"/>
                </a:solidFill>
              </a:rPr>
              <a:t>as </a:t>
            </a:r>
            <a:r>
              <a:rPr lang="en-US" sz="2000" dirty="0">
                <a:solidFill>
                  <a:schemeClr val="tx1"/>
                </a:solidFill>
              </a:rPr>
              <a:t>this definition assumes that Indigenous Australian Culture is </a:t>
            </a:r>
            <a:r>
              <a:rPr lang="en-US" sz="2000" b="1" dirty="0" smtClean="0">
                <a:solidFill>
                  <a:schemeClr val="tx1"/>
                </a:solidFill>
              </a:rPr>
              <a:t>monocultural</a:t>
            </a:r>
            <a:r>
              <a:rPr lang="en-US" sz="2000" dirty="0">
                <a:solidFill>
                  <a:schemeClr val="tx1"/>
                </a:solidFill>
              </a:rPr>
              <a:t>. </a:t>
            </a:r>
            <a:endParaRPr lang="en-US" sz="2000" dirty="0" smtClean="0">
              <a:solidFill>
                <a:schemeClr val="tx1"/>
              </a:solidFill>
            </a:endParaRPr>
          </a:p>
          <a:p>
            <a:r>
              <a:rPr lang="en-US" sz="2000" dirty="0" smtClean="0">
                <a:solidFill>
                  <a:schemeClr val="tx1"/>
                </a:solidFill>
              </a:rPr>
              <a:t>In </a:t>
            </a:r>
            <a:r>
              <a:rPr lang="en-US" sz="2000" dirty="0">
                <a:solidFill>
                  <a:schemeClr val="tx1"/>
                </a:solidFill>
              </a:rPr>
              <a:t>fact, Australian Indigenous Culture is made up of many ‘countries’ and diverse languages, with up to 40 language groups existing within Victoria alone, making it quite </a:t>
            </a:r>
            <a:r>
              <a:rPr lang="en-US" sz="2000" b="1" dirty="0">
                <a:solidFill>
                  <a:schemeClr val="tx1"/>
                </a:solidFill>
              </a:rPr>
              <a:t>multicultural</a:t>
            </a:r>
            <a:r>
              <a:rPr lang="en-US" sz="2000" dirty="0">
                <a:solidFill>
                  <a:schemeClr val="tx1"/>
                </a:solidFill>
              </a:rPr>
              <a:t>. </a:t>
            </a:r>
          </a:p>
        </p:txBody>
      </p:sp>
    </p:spTree>
    <p:extLst>
      <p:ext uri="{BB962C8B-B14F-4D97-AF65-F5344CB8AC3E}">
        <p14:creationId xmlns:p14="http://schemas.microsoft.com/office/powerpoint/2010/main" val="226037015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2 ASSESSMENT:</a:t>
            </a:r>
            <a:endParaRPr lang="en-AU" dirty="0"/>
          </a:p>
        </p:txBody>
      </p:sp>
      <p:sp>
        <p:nvSpPr>
          <p:cNvPr id="3" name="Content Placeholder 2"/>
          <p:cNvSpPr>
            <a:spLocks noGrp="1"/>
          </p:cNvSpPr>
          <p:nvPr>
            <p:ph idx="1"/>
          </p:nvPr>
        </p:nvSpPr>
        <p:spPr/>
        <p:txBody>
          <a:bodyPr/>
          <a:lstStyle/>
          <a:p>
            <a:pPr marL="0" indent="0">
              <a:buNone/>
            </a:pPr>
            <a:r>
              <a:rPr lang="en-US" dirty="0"/>
              <a:t>One or more of the following:</a:t>
            </a:r>
          </a:p>
          <a:p>
            <a:r>
              <a:rPr lang="en-US" dirty="0"/>
              <a:t>• an analysis of text-based or visual representation/s</a:t>
            </a:r>
          </a:p>
          <a:p>
            <a:r>
              <a:rPr lang="en-AU" dirty="0"/>
              <a:t>• a multimedia presentation</a:t>
            </a:r>
          </a:p>
          <a:p>
            <a:r>
              <a:rPr lang="en-AU" dirty="0"/>
              <a:t>• a research report</a:t>
            </a:r>
          </a:p>
          <a:p>
            <a:r>
              <a:rPr lang="en-AU" dirty="0"/>
              <a:t>• a test</a:t>
            </a:r>
          </a:p>
          <a:p>
            <a:r>
              <a:rPr lang="en-AU" dirty="0"/>
              <a:t>• an extended response.</a:t>
            </a:r>
          </a:p>
        </p:txBody>
      </p:sp>
    </p:spTree>
    <p:extLst>
      <p:ext uri="{BB962C8B-B14F-4D97-AF65-F5344CB8AC3E}">
        <p14:creationId xmlns:p14="http://schemas.microsoft.com/office/powerpoint/2010/main" val="128994947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2: SAMPLE ASSESSMENT </a:t>
            </a:r>
            <a:endParaRPr lang="en-AU" dirty="0"/>
          </a:p>
        </p:txBody>
      </p:sp>
      <p:sp>
        <p:nvSpPr>
          <p:cNvPr id="3" name="Content Placeholder 2"/>
          <p:cNvSpPr>
            <a:spLocks noGrp="1"/>
          </p:cNvSpPr>
          <p:nvPr>
            <p:ph idx="1"/>
          </p:nvPr>
        </p:nvSpPr>
        <p:spPr/>
        <p:txBody>
          <a:bodyPr/>
          <a:lstStyle/>
          <a:p>
            <a:pPr>
              <a:buFont typeface="+mj-lt"/>
              <a:buAutoNum type="arabicPeriod"/>
            </a:pPr>
            <a:r>
              <a:rPr lang="en-AU" sz="2400" dirty="0" smtClean="0">
                <a:solidFill>
                  <a:srgbClr val="FF0000"/>
                </a:solidFill>
              </a:rPr>
              <a:t>TEST</a:t>
            </a:r>
            <a:r>
              <a:rPr lang="en-AU" sz="2400" dirty="0" smtClean="0">
                <a:solidFill>
                  <a:schemeClr val="tx1"/>
                </a:solidFill>
              </a:rPr>
              <a:t>  – 40% (KK FOCUS: 4, 5, 6)</a:t>
            </a:r>
          </a:p>
          <a:p>
            <a:pPr>
              <a:buFont typeface="+mj-lt"/>
              <a:buAutoNum type="arabicPeriod"/>
            </a:pPr>
            <a:r>
              <a:rPr lang="en-AU" sz="2400" dirty="0" smtClean="0">
                <a:solidFill>
                  <a:srgbClr val="FF0000"/>
                </a:solidFill>
              </a:rPr>
              <a:t>ANALYSIS OF VISUAL REPRESENTATION</a:t>
            </a:r>
            <a:r>
              <a:rPr lang="en-AU" sz="2400" dirty="0" smtClean="0">
                <a:solidFill>
                  <a:schemeClr val="tx1"/>
                </a:solidFill>
              </a:rPr>
              <a:t>: “RACE FOR THE BEACH”– 30% (KK FOCUS: 1, 2, 3)</a:t>
            </a:r>
          </a:p>
          <a:p>
            <a:pPr>
              <a:buFont typeface="+mj-lt"/>
              <a:buAutoNum type="arabicPeriod"/>
            </a:pPr>
            <a:r>
              <a:rPr lang="en-AU" sz="2400" dirty="0" smtClean="0">
                <a:solidFill>
                  <a:srgbClr val="FF0000"/>
                </a:solidFill>
              </a:rPr>
              <a:t>RESEARCH REPORT </a:t>
            </a:r>
            <a:r>
              <a:rPr lang="en-AU" sz="2400" dirty="0" smtClean="0">
                <a:solidFill>
                  <a:schemeClr val="tx1"/>
                </a:solidFill>
              </a:rPr>
              <a:t>ON AN ETHNIC GROUP – 30% (KK FOCUS: 6, 7 &amp; 8)</a:t>
            </a:r>
          </a:p>
          <a:p>
            <a:pPr>
              <a:buAutoNum type="arabicPeriod"/>
            </a:pPr>
            <a:endParaRPr lang="en-AU" dirty="0"/>
          </a:p>
        </p:txBody>
      </p:sp>
    </p:spTree>
    <p:extLst>
      <p:ext uri="{BB962C8B-B14F-4D97-AF65-F5344CB8AC3E}">
        <p14:creationId xmlns:p14="http://schemas.microsoft.com/office/powerpoint/2010/main" val="68587165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6339" y="939180"/>
            <a:ext cx="7488832" cy="4278094"/>
          </a:xfrm>
          <a:prstGeom prst="rect">
            <a:avLst/>
          </a:prstGeom>
        </p:spPr>
        <p:txBody>
          <a:bodyPr wrap="square">
            <a:spAutoFit/>
          </a:bodyPr>
          <a:lstStyle/>
          <a:p>
            <a:endParaRPr lang="en-AU" sz="2000" dirty="0">
              <a:solidFill>
                <a:srgbClr val="000000"/>
              </a:solidFill>
              <a:latin typeface="Calibri" panose="020F0502020204030204" pitchFamily="34" charset="0"/>
            </a:endParaRPr>
          </a:p>
          <a:p>
            <a:r>
              <a:rPr lang="en-US" dirty="0"/>
              <a:t>1. Compare and contrast the terms ‘ethnocentrism’ and ‘cultural relativism’, ensuring that you provide specific examples of each. </a:t>
            </a:r>
          </a:p>
          <a:p>
            <a:r>
              <a:rPr lang="en-US" dirty="0"/>
              <a:t>2. Why do sociologists prefer the term ‘ethnicity’ over ‘race’? </a:t>
            </a:r>
          </a:p>
          <a:p>
            <a:r>
              <a:rPr lang="en-US" dirty="0"/>
              <a:t>3. Explain how ‘otherness’ applies to a specific ethnic group in Australia. </a:t>
            </a:r>
          </a:p>
          <a:p>
            <a:r>
              <a:rPr lang="en-US" dirty="0"/>
              <a:t>4. Describe two examples of ethnic hybridity in Australia today. </a:t>
            </a:r>
          </a:p>
          <a:p>
            <a:r>
              <a:rPr lang="en-US" dirty="0"/>
              <a:t>5. Outline Australia’s ethnic diversity. Compare and contrast Australia’s ethnic diversity with that from another developed country. Use specific evidence to support your response. </a:t>
            </a:r>
          </a:p>
          <a:p>
            <a:r>
              <a:rPr lang="en-US" dirty="0"/>
              <a:t>6. Describe </a:t>
            </a:r>
            <a:r>
              <a:rPr lang="en-US" b="1" dirty="0"/>
              <a:t>two </a:t>
            </a:r>
            <a:r>
              <a:rPr lang="en-US" dirty="0"/>
              <a:t>positive impacts and </a:t>
            </a:r>
            <a:r>
              <a:rPr lang="en-US" b="1" dirty="0"/>
              <a:t>two </a:t>
            </a:r>
            <a:r>
              <a:rPr lang="en-US" dirty="0"/>
              <a:t>negative impacts of immigration (post 1973). In your response, you should mention at least 1 social impact, 1 political impact and 1 economic impact. </a:t>
            </a:r>
          </a:p>
          <a:p>
            <a:r>
              <a:rPr lang="en-US" dirty="0"/>
              <a:t>7. Describe the differences between the assimilation policy and the multiculturalism policy. </a:t>
            </a:r>
          </a:p>
        </p:txBody>
      </p:sp>
      <p:sp>
        <p:nvSpPr>
          <p:cNvPr id="2" name="Title 1"/>
          <p:cNvSpPr>
            <a:spLocks noGrp="1"/>
          </p:cNvSpPr>
          <p:nvPr>
            <p:ph type="title"/>
          </p:nvPr>
        </p:nvSpPr>
        <p:spPr>
          <a:xfrm>
            <a:off x="609599" y="609600"/>
            <a:ext cx="6842721" cy="659160"/>
          </a:xfrm>
        </p:spPr>
        <p:txBody>
          <a:bodyPr/>
          <a:lstStyle/>
          <a:p>
            <a:r>
              <a:rPr lang="en-AU" dirty="0" smtClean="0"/>
              <a:t>PRACTICE SAC QUESTIONS:</a:t>
            </a:r>
            <a:endParaRPr lang="en-AU" dirty="0"/>
          </a:p>
        </p:txBody>
      </p:sp>
    </p:spTree>
    <p:extLst>
      <p:ext uri="{BB962C8B-B14F-4D97-AF65-F5344CB8AC3E}">
        <p14:creationId xmlns:p14="http://schemas.microsoft.com/office/powerpoint/2010/main" val="74874702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620688"/>
            <a:ext cx="7848872" cy="4832092"/>
          </a:xfrm>
          <a:prstGeom prst="rect">
            <a:avLst/>
          </a:prstGeom>
        </p:spPr>
        <p:txBody>
          <a:bodyPr wrap="square">
            <a:spAutoFit/>
          </a:bodyPr>
          <a:lstStyle/>
          <a:p>
            <a:endParaRPr lang="en-AU" sz="2000" dirty="0">
              <a:solidFill>
                <a:srgbClr val="000000"/>
              </a:solidFill>
              <a:latin typeface="Calibri" panose="020F0502020204030204" pitchFamily="34" charset="0"/>
            </a:endParaRPr>
          </a:p>
          <a:p>
            <a:r>
              <a:rPr lang="en-US" dirty="0"/>
              <a:t>8. a. Identify a specific ethnic group in Australia and discuss the challenges this group has experienced in assimilating and adapting to Australian society. </a:t>
            </a:r>
          </a:p>
          <a:p>
            <a:r>
              <a:rPr lang="en-US" dirty="0"/>
              <a:t>8b. Identify a social institution at a local, state or national level and explain how this institution has responded to the needs of the ethnic group discussed in 8a. </a:t>
            </a:r>
          </a:p>
          <a:p>
            <a:r>
              <a:rPr lang="en-US" dirty="0"/>
              <a:t>9. Define ethical methodology and explain why it is important in sociological research. </a:t>
            </a:r>
          </a:p>
          <a:p>
            <a:r>
              <a:rPr lang="en-US" dirty="0"/>
              <a:t>10. Outline an ethnic group in Australia that you have investigated. </a:t>
            </a:r>
          </a:p>
          <a:p>
            <a:r>
              <a:rPr lang="en-US" dirty="0"/>
              <a:t>a. provide some examples of material culture &amp; non-material culture unique to that group; </a:t>
            </a:r>
          </a:p>
          <a:p>
            <a:r>
              <a:rPr lang="en-US" dirty="0"/>
              <a:t>b. outline some cultural activities unique to that group; </a:t>
            </a:r>
          </a:p>
          <a:p>
            <a:r>
              <a:rPr lang="en-US" dirty="0"/>
              <a:t>c. outline one social institution that has engaged with this ethnic group to help them celebrate their diversity. </a:t>
            </a:r>
          </a:p>
          <a:p>
            <a:r>
              <a:rPr lang="en-US" dirty="0"/>
              <a:t>d. outline the ethical methodology that you used when researching this ethnic group. </a:t>
            </a:r>
            <a:endParaRPr lang="en-US" dirty="0">
              <a:solidFill>
                <a:srgbClr val="000000"/>
              </a:solidFill>
              <a:latin typeface="Calibri" panose="020F0502020204030204" pitchFamily="34" charset="0"/>
            </a:endParaRPr>
          </a:p>
        </p:txBody>
      </p:sp>
    </p:spTree>
    <p:extLst>
      <p:ext uri="{BB962C8B-B14F-4D97-AF65-F5344CB8AC3E}">
        <p14:creationId xmlns:p14="http://schemas.microsoft.com/office/powerpoint/2010/main" val="45512322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EXAM:</a:t>
            </a:r>
            <a:endParaRPr lang="en-AU" dirty="0"/>
          </a:p>
        </p:txBody>
      </p:sp>
      <p:sp>
        <p:nvSpPr>
          <p:cNvPr id="3" name="Content Placeholder 2"/>
          <p:cNvSpPr>
            <a:spLocks noGrp="1"/>
          </p:cNvSpPr>
          <p:nvPr>
            <p:ph idx="1"/>
          </p:nvPr>
        </p:nvSpPr>
        <p:spPr/>
        <p:txBody>
          <a:bodyPr/>
          <a:lstStyle/>
          <a:p>
            <a:r>
              <a:rPr lang="en-AU" sz="2800" dirty="0" smtClean="0">
                <a:solidFill>
                  <a:schemeClr val="tx1"/>
                </a:solidFill>
              </a:rPr>
              <a:t>SECTION B = 20/80 </a:t>
            </a:r>
            <a:r>
              <a:rPr lang="en-AU" sz="2800" dirty="0">
                <a:solidFill>
                  <a:schemeClr val="tx1"/>
                </a:solidFill>
              </a:rPr>
              <a:t>marks</a:t>
            </a:r>
          </a:p>
          <a:p>
            <a:r>
              <a:rPr lang="en-AU" sz="2800" dirty="0" smtClean="0">
                <a:solidFill>
                  <a:schemeClr val="tx1"/>
                </a:solidFill>
              </a:rPr>
              <a:t>ALL SHORT ANSWER RESPONSES – RANGING FROM 1 MARK TO 10 MARKS</a:t>
            </a:r>
          </a:p>
          <a:p>
            <a:r>
              <a:rPr lang="en-AU" sz="2800" dirty="0" smtClean="0">
                <a:solidFill>
                  <a:schemeClr val="tx1"/>
                </a:solidFill>
              </a:rPr>
              <a:t>USUALLY CONTAINS A REPRESENTATION ANALYSIS (CARTOON, ARTICLE, SPEECH ETC)</a:t>
            </a:r>
          </a:p>
          <a:p>
            <a:pPr marL="0" indent="0">
              <a:buNone/>
            </a:pPr>
            <a:endParaRPr lang="en-AU" dirty="0"/>
          </a:p>
        </p:txBody>
      </p:sp>
    </p:spTree>
    <p:extLst>
      <p:ext uri="{BB962C8B-B14F-4D97-AF65-F5344CB8AC3E}">
        <p14:creationId xmlns:p14="http://schemas.microsoft.com/office/powerpoint/2010/main" val="37257919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VALUABLE RESOURCES: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solidFill>
                  <a:schemeClr val="tx1"/>
                </a:solidFill>
              </a:rPr>
              <a:t>SEV CONFERENCE</a:t>
            </a:r>
          </a:p>
          <a:p>
            <a:r>
              <a:rPr lang="en-AU" dirty="0" smtClean="0">
                <a:solidFill>
                  <a:schemeClr val="tx1"/>
                </a:solidFill>
              </a:rPr>
              <a:t>SEV DISCUSSION GROUP &amp; FORUM</a:t>
            </a:r>
          </a:p>
          <a:p>
            <a:r>
              <a:rPr lang="en-AU" dirty="0" smtClean="0">
                <a:solidFill>
                  <a:schemeClr val="tx1"/>
                </a:solidFill>
              </a:rPr>
              <a:t>VCE SOCIOLOGY UNITS 3 &amp; 4 TEXTBOOK – GONTIER</a:t>
            </a:r>
          </a:p>
          <a:p>
            <a:r>
              <a:rPr lang="en-AU" dirty="0" smtClean="0">
                <a:solidFill>
                  <a:schemeClr val="tx1"/>
                </a:solidFill>
              </a:rPr>
              <a:t>SOCIOLOGY STUDY DESIGN</a:t>
            </a:r>
          </a:p>
          <a:p>
            <a:r>
              <a:rPr lang="en-AU" dirty="0" smtClean="0">
                <a:solidFill>
                  <a:schemeClr val="tx1"/>
                </a:solidFill>
              </a:rPr>
              <a:t>THE AUSTRALIAN SOCIOLOGICAL ASSOCIATION (TASA)</a:t>
            </a:r>
          </a:p>
          <a:p>
            <a:r>
              <a:rPr lang="en-AU" dirty="0" smtClean="0">
                <a:solidFill>
                  <a:schemeClr val="tx1"/>
                </a:solidFill>
              </a:rPr>
              <a:t>VAEAI – Victorian Aboriginal Education Association Inc.</a:t>
            </a:r>
          </a:p>
          <a:p>
            <a:r>
              <a:rPr lang="en-US" dirty="0">
                <a:solidFill>
                  <a:schemeClr val="tx1"/>
                </a:solidFill>
              </a:rPr>
              <a:t>Local Indigenous Network (LIN) or Local Aboriginal Education </a:t>
            </a:r>
            <a:r>
              <a:rPr lang="en-US" dirty="0" smtClean="0">
                <a:solidFill>
                  <a:schemeClr val="tx1"/>
                </a:solidFill>
              </a:rPr>
              <a:t>Consultative Groups</a:t>
            </a:r>
            <a:r>
              <a:rPr lang="en-US" dirty="0">
                <a:solidFill>
                  <a:schemeClr val="tx1"/>
                </a:solidFill>
              </a:rPr>
              <a:t>. For more information visit: </a:t>
            </a:r>
            <a:r>
              <a:rPr lang="en-US" dirty="0" smtClean="0">
                <a:solidFill>
                  <a:schemeClr val="tx1"/>
                </a:solidFill>
                <a:hlinkClick r:id="rId2"/>
              </a:rPr>
              <a:t>www.dpcd.vic.gov.au/indigenous/indigenous-representativearrangements/</a:t>
            </a:r>
            <a:r>
              <a:rPr lang="en-AU" dirty="0" smtClean="0">
                <a:solidFill>
                  <a:schemeClr val="tx1"/>
                </a:solidFill>
                <a:hlinkClick r:id="rId2"/>
              </a:rPr>
              <a:t>local-indigenous-networks-</a:t>
            </a:r>
            <a:r>
              <a:rPr lang="en-AU" dirty="0" err="1" smtClean="0">
                <a:solidFill>
                  <a:schemeClr val="tx1"/>
                </a:solidFill>
                <a:hlinkClick r:id="rId2"/>
              </a:rPr>
              <a:t>lins</a:t>
            </a:r>
            <a:endParaRPr lang="en-AU" dirty="0" smtClean="0">
              <a:solidFill>
                <a:schemeClr val="tx1"/>
              </a:solidFill>
            </a:endParaRPr>
          </a:p>
          <a:p>
            <a:r>
              <a:rPr lang="en-US" dirty="0">
                <a:solidFill>
                  <a:schemeClr val="tx1"/>
                </a:solidFill>
              </a:rPr>
              <a:t>Charter of Human Rights and Responsibilities Act 2006, </a:t>
            </a:r>
            <a:r>
              <a:rPr lang="en-US" dirty="0" smtClean="0">
                <a:solidFill>
                  <a:schemeClr val="tx1"/>
                </a:solidFill>
              </a:rPr>
              <a:t>Multicultural Victoria </a:t>
            </a:r>
            <a:r>
              <a:rPr lang="en-US" dirty="0">
                <a:solidFill>
                  <a:schemeClr val="tx1"/>
                </a:solidFill>
              </a:rPr>
              <a:t>Act 2004, and Racial and Religious Tolerance Act 2001.</a:t>
            </a:r>
            <a:endParaRPr lang="en-AU" dirty="0">
              <a:solidFill>
                <a:schemeClr val="tx1"/>
              </a:solidFill>
            </a:endParaRPr>
          </a:p>
        </p:txBody>
      </p:sp>
    </p:spTree>
    <p:extLst>
      <p:ext uri="{BB962C8B-B14F-4D97-AF65-F5344CB8AC3E}">
        <p14:creationId xmlns:p14="http://schemas.microsoft.com/office/powerpoint/2010/main" val="299567818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AU" dirty="0" smtClean="0"/>
              <a:t>GOOD LUCK!</a:t>
            </a:r>
            <a:endParaRPr lang="en-AU" dirty="0"/>
          </a:p>
        </p:txBody>
      </p:sp>
      <p:sp>
        <p:nvSpPr>
          <p:cNvPr id="9" name="Subtitle 8"/>
          <p:cNvSpPr>
            <a:spLocks noGrp="1"/>
          </p:cNvSpPr>
          <p:nvPr>
            <p:ph type="subTitle" idx="1"/>
          </p:nvPr>
        </p:nvSpPr>
        <p:spPr/>
        <p:txBody>
          <a:bodyPr/>
          <a:lstStyle/>
          <a:p>
            <a:r>
              <a:rPr lang="en-AU" dirty="0" smtClean="0">
                <a:hlinkClick r:id="rId2"/>
              </a:rPr>
              <a:t>hudson.lena.m@edumail.vic.gov.au</a:t>
            </a:r>
            <a:endParaRPr lang="en-AU" dirty="0" smtClean="0"/>
          </a:p>
          <a:p>
            <a:endParaRPr lang="en-AU" dirty="0"/>
          </a:p>
        </p:txBody>
      </p:sp>
    </p:spTree>
    <p:extLst>
      <p:ext uri="{BB962C8B-B14F-4D97-AF65-F5344CB8AC3E}">
        <p14:creationId xmlns:p14="http://schemas.microsoft.com/office/powerpoint/2010/main" val="3528196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AIC – what does the study design tell us?</a:t>
            </a:r>
            <a:endParaRPr lang="en-AU" dirty="0"/>
          </a:p>
        </p:txBody>
      </p:sp>
      <p:sp>
        <p:nvSpPr>
          <p:cNvPr id="3" name="Content Placeholder 2"/>
          <p:cNvSpPr>
            <a:spLocks noGrp="1"/>
          </p:cNvSpPr>
          <p:nvPr>
            <p:ph idx="1"/>
          </p:nvPr>
        </p:nvSpPr>
        <p:spPr>
          <a:xfrm>
            <a:off x="609599" y="1772816"/>
            <a:ext cx="6842721" cy="4508770"/>
          </a:xfrm>
        </p:spPr>
        <p:txBody>
          <a:bodyPr>
            <a:noAutofit/>
          </a:bodyPr>
          <a:lstStyle/>
          <a:p>
            <a:r>
              <a:rPr lang="en-US" sz="2000" dirty="0" smtClean="0">
                <a:solidFill>
                  <a:schemeClr val="tx1"/>
                </a:solidFill>
              </a:rPr>
              <a:t>As </a:t>
            </a:r>
            <a:r>
              <a:rPr lang="en-US" sz="2000" dirty="0">
                <a:solidFill>
                  <a:schemeClr val="tx1"/>
                </a:solidFill>
              </a:rPr>
              <a:t>students explore the meaning of culture and non-material and material culture, </a:t>
            </a:r>
            <a:r>
              <a:rPr lang="en-US" sz="2000" dirty="0">
                <a:solidFill>
                  <a:srgbClr val="FF0000"/>
                </a:solidFill>
              </a:rPr>
              <a:t>they </a:t>
            </a:r>
            <a:r>
              <a:rPr lang="en-US" sz="2000" dirty="0" smtClean="0">
                <a:solidFill>
                  <a:srgbClr val="FF0000"/>
                </a:solidFill>
              </a:rPr>
              <a:t>consider </a:t>
            </a:r>
            <a:r>
              <a:rPr lang="en-AU" sz="2000" dirty="0" smtClean="0">
                <a:solidFill>
                  <a:srgbClr val="FF0000"/>
                </a:solidFill>
              </a:rPr>
              <a:t>examples </a:t>
            </a:r>
            <a:r>
              <a:rPr lang="en-AU" sz="2000" dirty="0">
                <a:solidFill>
                  <a:srgbClr val="FF0000"/>
                </a:solidFill>
              </a:rPr>
              <a:t>from Victorian </a:t>
            </a:r>
            <a:r>
              <a:rPr lang="en-AU" sz="2000" dirty="0" err="1" smtClean="0">
                <a:solidFill>
                  <a:srgbClr val="FF0000"/>
                </a:solidFill>
              </a:rPr>
              <a:t>Koorie</a:t>
            </a:r>
            <a:r>
              <a:rPr lang="en-AU" sz="2000" dirty="0" smtClean="0">
                <a:solidFill>
                  <a:srgbClr val="FF0000"/>
                </a:solidFill>
              </a:rPr>
              <a:t> </a:t>
            </a:r>
            <a:r>
              <a:rPr lang="en-AU" sz="2000" dirty="0">
                <a:solidFill>
                  <a:srgbClr val="FF0000"/>
                </a:solidFill>
              </a:rPr>
              <a:t>culture and wider Australian Indigenous culture</a:t>
            </a:r>
            <a:r>
              <a:rPr lang="en-AU" sz="2000" dirty="0" smtClean="0">
                <a:solidFill>
                  <a:schemeClr val="tx1"/>
                </a:solidFill>
              </a:rPr>
              <a:t>.”</a:t>
            </a:r>
          </a:p>
          <a:p>
            <a:r>
              <a:rPr lang="en-AU" sz="2000" dirty="0" smtClean="0">
                <a:solidFill>
                  <a:schemeClr val="tx1"/>
                </a:solidFill>
              </a:rPr>
              <a:t>“exploration of </a:t>
            </a:r>
            <a:r>
              <a:rPr lang="en-AU" sz="2000" dirty="0" smtClean="0">
                <a:solidFill>
                  <a:srgbClr val="FF0000"/>
                </a:solidFill>
              </a:rPr>
              <a:t>at least two AICs </a:t>
            </a:r>
            <a:r>
              <a:rPr lang="en-AU" sz="2000" dirty="0" smtClean="0">
                <a:solidFill>
                  <a:schemeClr val="tx1"/>
                </a:solidFill>
              </a:rPr>
              <a:t>is undertaken to demonstrate diversity of cultural practices and at least one of these should be a Victorian </a:t>
            </a:r>
            <a:r>
              <a:rPr lang="en-AU" sz="2000" dirty="0" err="1" smtClean="0">
                <a:solidFill>
                  <a:schemeClr val="tx1"/>
                </a:solidFill>
              </a:rPr>
              <a:t>Koorie</a:t>
            </a:r>
            <a:r>
              <a:rPr lang="en-AU" sz="2000" dirty="0" smtClean="0">
                <a:solidFill>
                  <a:schemeClr val="tx1"/>
                </a:solidFill>
              </a:rPr>
              <a:t> culture”.</a:t>
            </a:r>
          </a:p>
          <a:p>
            <a:r>
              <a:rPr lang="en-AU" sz="2000" dirty="0" smtClean="0">
                <a:solidFill>
                  <a:schemeClr val="tx1"/>
                </a:solidFill>
              </a:rPr>
              <a:t>E.g. </a:t>
            </a:r>
            <a:r>
              <a:rPr lang="en-US" sz="2000" dirty="0" err="1">
                <a:solidFill>
                  <a:srgbClr val="FF0000"/>
                </a:solidFill>
              </a:rPr>
              <a:t>Gunaikurnai</a:t>
            </a:r>
            <a:r>
              <a:rPr lang="en-US" sz="2000" dirty="0">
                <a:solidFill>
                  <a:schemeClr val="tx1"/>
                </a:solidFill>
              </a:rPr>
              <a:t> (gun-eye-cur-</a:t>
            </a:r>
            <a:r>
              <a:rPr lang="en-US" sz="2000" dirty="0" err="1">
                <a:solidFill>
                  <a:schemeClr val="tx1"/>
                </a:solidFill>
              </a:rPr>
              <a:t>nye</a:t>
            </a:r>
            <a:r>
              <a:rPr lang="en-US" sz="2000" dirty="0">
                <a:solidFill>
                  <a:schemeClr val="tx1"/>
                </a:solidFill>
              </a:rPr>
              <a:t>), is an Indigenous Australian nation of south-east Australia whose territory occupies most of present-day </a:t>
            </a:r>
            <a:r>
              <a:rPr lang="en-US" sz="2000" dirty="0" err="1" smtClean="0">
                <a:solidFill>
                  <a:schemeClr val="tx1"/>
                </a:solidFill>
              </a:rPr>
              <a:t>Gippsland</a:t>
            </a:r>
            <a:endParaRPr lang="en-US" sz="2000" dirty="0" smtClean="0">
              <a:solidFill>
                <a:schemeClr val="tx1"/>
              </a:solidFill>
            </a:endParaRPr>
          </a:p>
          <a:p>
            <a:r>
              <a:rPr lang="en-US" sz="2000" dirty="0" smtClean="0">
                <a:solidFill>
                  <a:schemeClr val="tx1"/>
                </a:solidFill>
              </a:rPr>
              <a:t>E.g. The </a:t>
            </a:r>
            <a:r>
              <a:rPr lang="en-US" sz="2000" dirty="0" err="1">
                <a:solidFill>
                  <a:srgbClr val="FF0000"/>
                </a:solidFill>
              </a:rPr>
              <a:t>Wurundjeri</a:t>
            </a:r>
            <a:r>
              <a:rPr lang="en-US" sz="2000" dirty="0">
                <a:solidFill>
                  <a:schemeClr val="tx1"/>
                </a:solidFill>
              </a:rPr>
              <a:t> are a people of the Indigenous Australian nation of the </a:t>
            </a:r>
            <a:r>
              <a:rPr lang="en-US" sz="2000" dirty="0" err="1">
                <a:solidFill>
                  <a:schemeClr val="tx1"/>
                </a:solidFill>
              </a:rPr>
              <a:t>Woiwurrung</a:t>
            </a:r>
            <a:r>
              <a:rPr lang="en-US" sz="2000" dirty="0">
                <a:solidFill>
                  <a:schemeClr val="tx1"/>
                </a:solidFill>
              </a:rPr>
              <a:t> language group, in the </a:t>
            </a:r>
            <a:r>
              <a:rPr lang="en-US" sz="2000" dirty="0" err="1">
                <a:solidFill>
                  <a:schemeClr val="tx1"/>
                </a:solidFill>
              </a:rPr>
              <a:t>Kulin</a:t>
            </a:r>
            <a:r>
              <a:rPr lang="en-US" sz="2000" dirty="0">
                <a:solidFill>
                  <a:schemeClr val="tx1"/>
                </a:solidFill>
              </a:rPr>
              <a:t> alliance, who occupy the </a:t>
            </a:r>
            <a:r>
              <a:rPr lang="en-US" sz="2000" dirty="0" err="1">
                <a:solidFill>
                  <a:schemeClr val="tx1"/>
                </a:solidFill>
              </a:rPr>
              <a:t>Birrarung</a:t>
            </a:r>
            <a:r>
              <a:rPr lang="en-US" sz="2000" dirty="0">
                <a:solidFill>
                  <a:schemeClr val="tx1"/>
                </a:solidFill>
              </a:rPr>
              <a:t> (</a:t>
            </a:r>
            <a:r>
              <a:rPr lang="en-US" sz="2000" dirty="0" err="1">
                <a:solidFill>
                  <a:schemeClr val="tx1"/>
                </a:solidFill>
              </a:rPr>
              <a:t>Yarra</a:t>
            </a:r>
            <a:r>
              <a:rPr lang="en-US" sz="2000" dirty="0">
                <a:solidFill>
                  <a:schemeClr val="tx1"/>
                </a:solidFill>
              </a:rPr>
              <a:t> River) Valley</a:t>
            </a:r>
            <a:endParaRPr lang="en-AU" sz="2000" dirty="0">
              <a:solidFill>
                <a:schemeClr val="tx1"/>
              </a:solidFill>
            </a:endParaRPr>
          </a:p>
        </p:txBody>
      </p:sp>
    </p:spTree>
    <p:extLst>
      <p:ext uri="{BB962C8B-B14F-4D97-AF65-F5344CB8AC3E}">
        <p14:creationId xmlns:p14="http://schemas.microsoft.com/office/powerpoint/2010/main" val="2422041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640"/>
            <a:ext cx="7024744" cy="1143000"/>
          </a:xfrm>
        </p:spPr>
        <p:txBody>
          <a:bodyPr>
            <a:normAutofit/>
          </a:bodyPr>
          <a:lstStyle/>
          <a:p>
            <a:r>
              <a:rPr lang="en-AU" sz="3200" b="1" dirty="0" smtClean="0">
                <a:cs typeface="Arial" pitchFamily="34" charset="0"/>
              </a:rPr>
              <a:t>Indigenous Material </a:t>
            </a:r>
            <a:r>
              <a:rPr lang="en-AU" sz="3200" b="1" dirty="0">
                <a:cs typeface="Arial" pitchFamily="34" charset="0"/>
              </a:rPr>
              <a:t>C</a:t>
            </a:r>
            <a:r>
              <a:rPr lang="en-AU" sz="3200" b="1" dirty="0" smtClean="0">
                <a:cs typeface="Arial" pitchFamily="34" charset="0"/>
              </a:rPr>
              <a:t>ulture</a:t>
            </a:r>
            <a:endParaRPr lang="en-AU" sz="3200" dirty="0"/>
          </a:p>
        </p:txBody>
      </p:sp>
      <p:sp>
        <p:nvSpPr>
          <p:cNvPr id="3" name="Content Placeholder 2"/>
          <p:cNvSpPr>
            <a:spLocks noGrp="1"/>
          </p:cNvSpPr>
          <p:nvPr>
            <p:ph idx="1"/>
          </p:nvPr>
        </p:nvSpPr>
        <p:spPr>
          <a:xfrm>
            <a:off x="611560" y="1196752"/>
            <a:ext cx="7848872" cy="5112568"/>
          </a:xfrm>
        </p:spPr>
        <p:txBody>
          <a:bodyPr>
            <a:normAutofit/>
          </a:bodyPr>
          <a:lstStyle/>
          <a:p>
            <a:pPr marL="365125" indent="-365125">
              <a:lnSpc>
                <a:spcPct val="120000"/>
              </a:lnSpc>
              <a:spcBef>
                <a:spcPct val="50000"/>
              </a:spcBef>
              <a:defRPr/>
            </a:pPr>
            <a:r>
              <a:rPr lang="en-AU" sz="2400" dirty="0" smtClean="0">
                <a:solidFill>
                  <a:schemeClr val="tx1"/>
                </a:solidFill>
                <a:cs typeface="Arial" pitchFamily="34" charset="0"/>
              </a:rPr>
              <a:t>Be sure to have examples from Koori culture &amp; wider Australian Indigenous culture:</a:t>
            </a:r>
          </a:p>
          <a:p>
            <a:pPr marL="365125" indent="-365125">
              <a:lnSpc>
                <a:spcPct val="120000"/>
              </a:lnSpc>
              <a:spcBef>
                <a:spcPct val="50000"/>
              </a:spcBef>
              <a:defRPr/>
            </a:pPr>
            <a:r>
              <a:rPr lang="en-AU" sz="2400" dirty="0" smtClean="0">
                <a:solidFill>
                  <a:schemeClr val="tx1"/>
                </a:solidFill>
                <a:cs typeface="Arial" pitchFamily="34" charset="0"/>
              </a:rPr>
              <a:t>Koori examples: </a:t>
            </a:r>
          </a:p>
          <a:p>
            <a:pPr marL="365125" indent="-365125">
              <a:lnSpc>
                <a:spcPct val="120000"/>
              </a:lnSpc>
              <a:spcBef>
                <a:spcPct val="50000"/>
              </a:spcBef>
              <a:defRPr/>
            </a:pPr>
            <a:r>
              <a:rPr lang="en-AU" sz="2400" dirty="0" smtClean="0">
                <a:solidFill>
                  <a:schemeClr val="tx1"/>
                </a:solidFill>
                <a:cs typeface="Arial" pitchFamily="34" charset="0"/>
              </a:rPr>
              <a:t>cave painting of </a:t>
            </a:r>
            <a:r>
              <a:rPr lang="en-AU" sz="2400" dirty="0" err="1" smtClean="0">
                <a:solidFill>
                  <a:schemeClr val="tx1"/>
                </a:solidFill>
                <a:cs typeface="Arial" pitchFamily="34" charset="0"/>
              </a:rPr>
              <a:t>Bunjil</a:t>
            </a:r>
            <a:r>
              <a:rPr lang="en-AU" sz="2400" dirty="0" smtClean="0">
                <a:solidFill>
                  <a:schemeClr val="tx1"/>
                </a:solidFill>
                <a:cs typeface="Arial" pitchFamily="34" charset="0"/>
              </a:rPr>
              <a:t> the Eagle at the Grampians National Park; Victorian Possum Skin Cloak; </a:t>
            </a:r>
          </a:p>
          <a:p>
            <a:pPr marL="365125" indent="-365125">
              <a:lnSpc>
                <a:spcPct val="120000"/>
              </a:lnSpc>
              <a:spcBef>
                <a:spcPct val="50000"/>
              </a:spcBef>
              <a:defRPr/>
            </a:pPr>
            <a:r>
              <a:rPr lang="en-AU" sz="2400" dirty="0" smtClean="0">
                <a:solidFill>
                  <a:schemeClr val="tx1"/>
                </a:solidFill>
                <a:cs typeface="Arial" pitchFamily="34" charset="0"/>
              </a:rPr>
              <a:t>Artworks at the NGV;</a:t>
            </a:r>
          </a:p>
          <a:p>
            <a:pPr marL="365125" indent="-365125">
              <a:lnSpc>
                <a:spcPct val="120000"/>
              </a:lnSpc>
              <a:spcBef>
                <a:spcPct val="50000"/>
              </a:spcBef>
              <a:defRPr/>
            </a:pPr>
            <a:r>
              <a:rPr lang="en-AU" sz="2400" dirty="0" smtClean="0">
                <a:solidFill>
                  <a:schemeClr val="tx1"/>
                </a:solidFill>
                <a:cs typeface="Arial" pitchFamily="34" charset="0"/>
              </a:rPr>
              <a:t>Melbourne Museum – </a:t>
            </a:r>
            <a:r>
              <a:rPr lang="en-AU" sz="2400" dirty="0" err="1" smtClean="0">
                <a:solidFill>
                  <a:schemeClr val="tx1"/>
                </a:solidFill>
                <a:cs typeface="Arial" pitchFamily="34" charset="0"/>
              </a:rPr>
              <a:t>Bunjilaka</a:t>
            </a:r>
            <a:r>
              <a:rPr lang="en-AU" sz="2400" dirty="0" smtClean="0">
                <a:solidFill>
                  <a:schemeClr val="tx1"/>
                </a:solidFill>
                <a:cs typeface="Arial" pitchFamily="34" charset="0"/>
              </a:rPr>
              <a:t> Aboriginal Cultural Centre – Melbourne Museum (good excursion);</a:t>
            </a:r>
          </a:p>
          <a:p>
            <a:pPr marL="365125" indent="-365125">
              <a:lnSpc>
                <a:spcPct val="120000"/>
              </a:lnSpc>
              <a:spcBef>
                <a:spcPct val="50000"/>
              </a:spcBef>
              <a:defRPr/>
            </a:pPr>
            <a:r>
              <a:rPr lang="en-AU" sz="2400" dirty="0" smtClean="0">
                <a:solidFill>
                  <a:schemeClr val="tx1"/>
                </a:solidFill>
                <a:cs typeface="Arial" pitchFamily="34" charset="0"/>
              </a:rPr>
              <a:t>Art Gallery at </a:t>
            </a:r>
            <a:r>
              <a:rPr lang="en-AU" sz="2400" dirty="0" err="1" smtClean="0">
                <a:solidFill>
                  <a:schemeClr val="tx1"/>
                </a:solidFill>
                <a:cs typeface="Arial" pitchFamily="34" charset="0"/>
              </a:rPr>
              <a:t>Narana</a:t>
            </a:r>
            <a:r>
              <a:rPr lang="en-AU" sz="2400" dirty="0" smtClean="0">
                <a:solidFill>
                  <a:schemeClr val="tx1"/>
                </a:solidFill>
                <a:cs typeface="Arial" pitchFamily="34" charset="0"/>
              </a:rPr>
              <a:t> Cultural Centre Geelong;</a:t>
            </a:r>
          </a:p>
          <a:p>
            <a:pPr marL="365125" indent="-365125">
              <a:lnSpc>
                <a:spcPct val="120000"/>
              </a:lnSpc>
              <a:spcBef>
                <a:spcPct val="50000"/>
              </a:spcBef>
              <a:buNone/>
              <a:defRPr/>
            </a:pPr>
            <a:endParaRPr lang="en-AU" dirty="0" smtClean="0">
              <a:cs typeface="Arial" pitchFamily="34" charset="0"/>
            </a:endParaRPr>
          </a:p>
          <a:p>
            <a:pPr>
              <a:lnSpc>
                <a:spcPct val="120000"/>
              </a:lnSpc>
              <a:buNone/>
              <a:defRPr/>
            </a:pPr>
            <a:endParaRPr lang="en-AU" b="1" dirty="0">
              <a:cs typeface="Arial" pitchFamily="34" charset="0"/>
            </a:endParaRPr>
          </a:p>
          <a:p>
            <a:endParaRPr lang="en-AU" dirty="0"/>
          </a:p>
        </p:txBody>
      </p:sp>
    </p:spTree>
    <p:extLst>
      <p:ext uri="{BB962C8B-B14F-4D97-AF65-F5344CB8AC3E}">
        <p14:creationId xmlns:p14="http://schemas.microsoft.com/office/powerpoint/2010/main" val="38039022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a:cs typeface="Arial" pitchFamily="34" charset="0"/>
              </a:rPr>
              <a:t>Koori Heritage </a:t>
            </a:r>
            <a:r>
              <a:rPr lang="en-AU" sz="3600" dirty="0" smtClean="0">
                <a:cs typeface="Arial" pitchFamily="34" charset="0"/>
              </a:rPr>
              <a:t>Trust – Fed Square (</a:t>
            </a:r>
            <a:r>
              <a:rPr lang="en-AU" sz="3600" dirty="0">
                <a:cs typeface="Arial" pitchFamily="34" charset="0"/>
              </a:rPr>
              <a:t>good excursion</a:t>
            </a:r>
            <a:r>
              <a:rPr lang="en-AU" sz="3600" dirty="0" smtClean="0">
                <a:cs typeface="Arial" pitchFamily="34" charset="0"/>
              </a:rPr>
              <a:t>)</a:t>
            </a:r>
            <a:endParaRPr lang="en-AU" sz="3600" dirty="0"/>
          </a:p>
        </p:txBody>
      </p:sp>
      <p:sp>
        <p:nvSpPr>
          <p:cNvPr id="3" name="Content Placeholder 2"/>
          <p:cNvSpPr>
            <a:spLocks noGrp="1"/>
          </p:cNvSpPr>
          <p:nvPr>
            <p:ph idx="1"/>
          </p:nvPr>
        </p:nvSpPr>
        <p:spPr/>
        <p:txBody>
          <a:bodyPr>
            <a:normAutofit fontScale="92500" lnSpcReduction="20000"/>
          </a:bodyPr>
          <a:lstStyle/>
          <a:p>
            <a:r>
              <a:rPr lang="en-AU" sz="2400" dirty="0">
                <a:solidFill>
                  <a:schemeClr val="tx1"/>
                </a:solidFill>
                <a:cs typeface="Arial" pitchFamily="34" charset="0"/>
              </a:rPr>
              <a:t>H</a:t>
            </a:r>
            <a:r>
              <a:rPr lang="en-AU" sz="2400" dirty="0" smtClean="0">
                <a:solidFill>
                  <a:schemeClr val="tx1"/>
                </a:solidFill>
                <a:cs typeface="Arial" pitchFamily="34" charset="0"/>
              </a:rPr>
              <a:t>as </a:t>
            </a:r>
            <a:r>
              <a:rPr lang="en-AU" sz="2400" dirty="0">
                <a:solidFill>
                  <a:schemeClr val="tx1"/>
                </a:solidFill>
                <a:cs typeface="Arial" pitchFamily="34" charset="0"/>
              </a:rPr>
              <a:t>a collection of material culture specific to Victoria: </a:t>
            </a:r>
            <a:endParaRPr lang="en-AU" sz="2400" dirty="0" smtClean="0">
              <a:solidFill>
                <a:schemeClr val="tx1"/>
              </a:solidFill>
              <a:cs typeface="Arial" pitchFamily="34" charset="0"/>
            </a:endParaRPr>
          </a:p>
          <a:p>
            <a:pPr marL="365125" indent="-365125">
              <a:lnSpc>
                <a:spcPct val="120000"/>
              </a:lnSpc>
              <a:spcBef>
                <a:spcPct val="50000"/>
              </a:spcBef>
              <a:buFont typeface="Wingdings" panose="05000000000000000000" pitchFamily="2" charset="2"/>
              <a:buChar char="Ø"/>
              <a:defRPr/>
            </a:pPr>
            <a:r>
              <a:rPr lang="en-US" sz="2400" dirty="0">
                <a:solidFill>
                  <a:schemeClr val="tx1"/>
                </a:solidFill>
              </a:rPr>
              <a:t>paintings by Lin Onus, Les Griggs and Ray Thomas, </a:t>
            </a:r>
          </a:p>
          <a:p>
            <a:pPr marL="365125" indent="-365125">
              <a:lnSpc>
                <a:spcPct val="120000"/>
              </a:lnSpc>
              <a:spcBef>
                <a:spcPct val="50000"/>
              </a:spcBef>
              <a:buFont typeface="Wingdings" panose="05000000000000000000" pitchFamily="2" charset="2"/>
              <a:buChar char="Ø"/>
              <a:defRPr/>
            </a:pPr>
            <a:r>
              <a:rPr lang="en-US" sz="2400" dirty="0">
                <a:solidFill>
                  <a:schemeClr val="tx1"/>
                </a:solidFill>
              </a:rPr>
              <a:t>wooden artefacts by Peter and Alex Mongta, </a:t>
            </a:r>
          </a:p>
          <a:p>
            <a:pPr marL="365125" indent="-365125">
              <a:lnSpc>
                <a:spcPct val="120000"/>
              </a:lnSpc>
              <a:spcBef>
                <a:spcPct val="50000"/>
              </a:spcBef>
              <a:buFont typeface="Wingdings" panose="05000000000000000000" pitchFamily="2" charset="2"/>
              <a:buChar char="Ø"/>
              <a:defRPr/>
            </a:pPr>
            <a:r>
              <a:rPr lang="en-US" sz="2400" dirty="0">
                <a:solidFill>
                  <a:schemeClr val="tx1"/>
                </a:solidFill>
              </a:rPr>
              <a:t>basketry by Connie Hart and Emma Karpany, and </a:t>
            </a:r>
          </a:p>
          <a:p>
            <a:pPr marL="365125" indent="-365125">
              <a:lnSpc>
                <a:spcPct val="120000"/>
              </a:lnSpc>
              <a:spcBef>
                <a:spcPct val="50000"/>
              </a:spcBef>
              <a:buFont typeface="Wingdings" panose="05000000000000000000" pitchFamily="2" charset="2"/>
              <a:buChar char="Ø"/>
              <a:defRPr/>
            </a:pPr>
            <a:r>
              <a:rPr lang="en-US" sz="2400" dirty="0">
                <a:solidFill>
                  <a:schemeClr val="tx1"/>
                </a:solidFill>
              </a:rPr>
              <a:t>jewellery by Maree Clarke and Sonja Hodge. </a:t>
            </a:r>
            <a:endParaRPr lang="en-AU" sz="2400" dirty="0">
              <a:solidFill>
                <a:schemeClr val="tx1"/>
              </a:solidFill>
              <a:cs typeface="Arial" pitchFamily="34" charset="0"/>
            </a:endParaRPr>
          </a:p>
          <a:p>
            <a:pPr marL="68580" indent="0">
              <a:buNone/>
            </a:pPr>
            <a:r>
              <a:rPr lang="en-AU" dirty="0">
                <a:cs typeface="Arial" pitchFamily="34" charset="0"/>
              </a:rPr>
              <a:t/>
            </a:r>
            <a:br>
              <a:rPr lang="en-AU" dirty="0">
                <a:cs typeface="Arial" pitchFamily="34" charset="0"/>
              </a:rPr>
            </a:br>
            <a:endParaRPr lang="en-AU" dirty="0"/>
          </a:p>
        </p:txBody>
      </p:sp>
    </p:spTree>
    <p:extLst>
      <p:ext uri="{BB962C8B-B14F-4D97-AF65-F5344CB8AC3E}">
        <p14:creationId xmlns:p14="http://schemas.microsoft.com/office/powerpoint/2010/main" val="11550363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cs typeface="Arial" pitchFamily="34" charset="0"/>
              </a:rPr>
              <a:t>Indigenous Material culture</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2174657"/>
            <a:ext cx="5056187" cy="350837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3789040"/>
            <a:ext cx="4038724" cy="2535943"/>
          </a:xfrm>
          <a:prstGeom prst="rect">
            <a:avLst/>
          </a:prstGeom>
        </p:spPr>
      </p:pic>
      <p:sp>
        <p:nvSpPr>
          <p:cNvPr id="6" name="TextBox 5"/>
          <p:cNvSpPr txBox="1"/>
          <p:nvPr/>
        </p:nvSpPr>
        <p:spPr>
          <a:xfrm>
            <a:off x="5796136" y="2636912"/>
            <a:ext cx="2272098" cy="646331"/>
          </a:xfrm>
          <a:prstGeom prst="rect">
            <a:avLst/>
          </a:prstGeom>
          <a:noFill/>
        </p:spPr>
        <p:txBody>
          <a:bodyPr wrap="square" rtlCol="0">
            <a:spAutoFit/>
          </a:bodyPr>
          <a:lstStyle/>
          <a:p>
            <a:r>
              <a:rPr lang="en-AU" dirty="0" err="1" smtClean="0"/>
              <a:t>Bangerang</a:t>
            </a:r>
            <a:r>
              <a:rPr lang="en-AU" dirty="0" smtClean="0"/>
              <a:t> possum skin cloak</a:t>
            </a:r>
            <a:endParaRPr lang="en-AU" dirty="0"/>
          </a:p>
        </p:txBody>
      </p:sp>
      <p:sp>
        <p:nvSpPr>
          <p:cNvPr id="7" name="TextBox 6"/>
          <p:cNvSpPr txBox="1"/>
          <p:nvPr/>
        </p:nvSpPr>
        <p:spPr>
          <a:xfrm>
            <a:off x="891448" y="5680842"/>
            <a:ext cx="3968584" cy="369332"/>
          </a:xfrm>
          <a:prstGeom prst="rect">
            <a:avLst/>
          </a:prstGeom>
          <a:noFill/>
        </p:spPr>
        <p:txBody>
          <a:bodyPr wrap="square" rtlCol="0">
            <a:spAutoFit/>
          </a:bodyPr>
          <a:lstStyle/>
          <a:p>
            <a:r>
              <a:rPr lang="en-AU" dirty="0" smtClean="0"/>
              <a:t>Cave painting of </a:t>
            </a:r>
            <a:r>
              <a:rPr lang="en-AU" dirty="0" err="1" smtClean="0"/>
              <a:t>Bunjil</a:t>
            </a:r>
            <a:r>
              <a:rPr lang="en-AU" dirty="0" smtClean="0"/>
              <a:t> the Eagle</a:t>
            </a:r>
            <a:endParaRPr lang="en-AU" dirty="0"/>
          </a:p>
        </p:txBody>
      </p:sp>
    </p:spTree>
    <p:extLst>
      <p:ext uri="{BB962C8B-B14F-4D97-AF65-F5344CB8AC3E}">
        <p14:creationId xmlns:p14="http://schemas.microsoft.com/office/powerpoint/2010/main" val="42567826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7024744" cy="745152"/>
          </a:xfrm>
        </p:spPr>
        <p:txBody>
          <a:bodyPr>
            <a:normAutofit fontScale="90000"/>
          </a:bodyPr>
          <a:lstStyle/>
          <a:p>
            <a:r>
              <a:rPr lang="en-AU" dirty="0"/>
              <a:t>Koori Culture </a:t>
            </a:r>
            <a:r>
              <a:rPr lang="en-AU" sz="1600" dirty="0"/>
              <a:t>Source: http://www.koorieheritagetrust.com/collections/artefacts</a:t>
            </a:r>
          </a:p>
        </p:txBody>
      </p:sp>
      <p:sp>
        <p:nvSpPr>
          <p:cNvPr id="3" name="Content Placeholder 2"/>
          <p:cNvSpPr>
            <a:spLocks noGrp="1"/>
          </p:cNvSpPr>
          <p:nvPr>
            <p:ph idx="1"/>
          </p:nvPr>
        </p:nvSpPr>
        <p:spPr>
          <a:xfrm>
            <a:off x="539552" y="1196752"/>
            <a:ext cx="8064896" cy="5256584"/>
          </a:xfrm>
        </p:spPr>
        <p:txBody>
          <a:bodyPr/>
          <a:lstStyle/>
          <a:p>
            <a:pPr marL="68580" indent="0">
              <a:buNone/>
            </a:pPr>
            <a:r>
              <a:rPr lang="en-AU" dirty="0"/>
              <a:t>	</a:t>
            </a:r>
            <a:r>
              <a:rPr lang="en-AU" dirty="0" smtClean="0"/>
              <a:t>Grinding stone			eel </a:t>
            </a:r>
            <a:r>
              <a:rPr lang="en-AU" dirty="0"/>
              <a:t>trap </a:t>
            </a:r>
            <a:endParaRPr lang="en-AU" dirty="0" smtClean="0"/>
          </a:p>
          <a:p>
            <a:pPr marL="68580" indent="0">
              <a:buNone/>
            </a:pPr>
            <a:endParaRPr lang="en-AU" dirty="0"/>
          </a:p>
          <a:p>
            <a:pPr marL="68580" indent="0">
              <a:buNone/>
            </a:pPr>
            <a:endParaRPr lang="en-AU" dirty="0" smtClean="0"/>
          </a:p>
          <a:p>
            <a:pPr marL="68580" indent="0">
              <a:buNone/>
            </a:pPr>
            <a:endParaRPr lang="en-AU" dirty="0"/>
          </a:p>
          <a:p>
            <a:pPr marL="68580" indent="0">
              <a:buNone/>
            </a:pPr>
            <a:endParaRPr lang="en-AU" dirty="0" smtClean="0"/>
          </a:p>
          <a:p>
            <a:pPr marL="68580" indent="0">
              <a:buNone/>
            </a:pPr>
            <a:endParaRPr lang="en-AU" dirty="0"/>
          </a:p>
          <a:p>
            <a:pPr marL="68580" indent="0" algn="ctr">
              <a:buNone/>
            </a:pPr>
            <a:r>
              <a:rPr lang="en-AU" dirty="0"/>
              <a:t>possum-skin cloak </a:t>
            </a:r>
            <a:endParaRPr lang="en-AU" dirty="0" smtClean="0"/>
          </a:p>
        </p:txBody>
      </p:sp>
      <p:pic>
        <p:nvPicPr>
          <p:cNvPr id="1025" name="Picture 1" descr="http://www.koorieheritagetrust.com/var/koorieheritagetrust/storage/images/media/images/ah_2913__1/7667-1-eng-AU/ah_2913_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1780810"/>
            <a:ext cx="2736304" cy="183332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koorieheritagetrust.com/var/koorieheritagetrust/storage/images/media/images/ah_272/7673-1-eng-AU/ah_272_medi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1780810"/>
            <a:ext cx="2736304" cy="183332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ttp://www.koorieheritagetrust.com/var/koorieheritagetrust/storage/images/media/images/ah_2628/7676-1-eng-AU/ah_2628_medium.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31840" y="4293096"/>
            <a:ext cx="2901815"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6671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8064896" cy="1143000"/>
          </a:xfrm>
        </p:spPr>
        <p:txBody>
          <a:bodyPr>
            <a:normAutofit/>
          </a:bodyPr>
          <a:lstStyle/>
          <a:p>
            <a:r>
              <a:rPr lang="en-AU" sz="3600" b="1" dirty="0" smtClean="0">
                <a:cs typeface="Arial" pitchFamily="34" charset="0"/>
              </a:rPr>
              <a:t>Indigenous </a:t>
            </a:r>
            <a:r>
              <a:rPr lang="en-AU" b="1" dirty="0">
                <a:cs typeface="Arial" pitchFamily="34" charset="0"/>
              </a:rPr>
              <a:t>N</a:t>
            </a:r>
            <a:r>
              <a:rPr lang="en-AU" sz="3600" b="1" dirty="0" smtClean="0">
                <a:cs typeface="Arial" pitchFamily="34" charset="0"/>
              </a:rPr>
              <a:t>on-material Culture</a:t>
            </a:r>
            <a:endParaRPr lang="en-AU" sz="3600" dirty="0"/>
          </a:p>
        </p:txBody>
      </p:sp>
      <p:sp>
        <p:nvSpPr>
          <p:cNvPr id="3" name="Content Placeholder 2"/>
          <p:cNvSpPr>
            <a:spLocks noGrp="1"/>
          </p:cNvSpPr>
          <p:nvPr>
            <p:ph idx="1"/>
          </p:nvPr>
        </p:nvSpPr>
        <p:spPr>
          <a:xfrm>
            <a:off x="611560" y="1700808"/>
            <a:ext cx="7992888" cy="4752528"/>
          </a:xfrm>
        </p:spPr>
        <p:txBody>
          <a:bodyPr>
            <a:normAutofit/>
          </a:bodyPr>
          <a:lstStyle/>
          <a:p>
            <a:pPr marL="68580" indent="0">
              <a:lnSpc>
                <a:spcPct val="120000"/>
              </a:lnSpc>
              <a:buClr>
                <a:schemeClr val="tx1"/>
              </a:buClr>
              <a:buNone/>
              <a:defRPr/>
            </a:pPr>
            <a:r>
              <a:rPr lang="en-AU" sz="2000" dirty="0">
                <a:solidFill>
                  <a:schemeClr val="tx1"/>
                </a:solidFill>
                <a:cs typeface="Arial" pitchFamily="34" charset="0"/>
              </a:rPr>
              <a:t>Koori </a:t>
            </a:r>
            <a:r>
              <a:rPr lang="en-AU" sz="2000" dirty="0" smtClean="0">
                <a:solidFill>
                  <a:schemeClr val="tx1"/>
                </a:solidFill>
                <a:cs typeface="Arial" pitchFamily="34" charset="0"/>
              </a:rPr>
              <a:t>examples:</a:t>
            </a:r>
            <a:endParaRPr lang="en-US" sz="2000" dirty="0" smtClean="0">
              <a:solidFill>
                <a:schemeClr val="tx1"/>
              </a:solidFill>
            </a:endParaRPr>
          </a:p>
          <a:p>
            <a:r>
              <a:rPr lang="en-US" sz="2000" dirty="0" smtClean="0">
                <a:solidFill>
                  <a:schemeClr val="tx1"/>
                </a:solidFill>
              </a:rPr>
              <a:t>The story of </a:t>
            </a:r>
            <a:r>
              <a:rPr lang="en-US" sz="2000" dirty="0" err="1" smtClean="0">
                <a:solidFill>
                  <a:schemeClr val="tx1"/>
                </a:solidFill>
              </a:rPr>
              <a:t>Bunjil</a:t>
            </a:r>
            <a:r>
              <a:rPr lang="en-US" sz="2000" dirty="0" smtClean="0">
                <a:solidFill>
                  <a:schemeClr val="tx1"/>
                </a:solidFill>
              </a:rPr>
              <a:t> (Victorian Koori Dreamtime Story): </a:t>
            </a:r>
          </a:p>
          <a:p>
            <a:r>
              <a:rPr lang="en-US" sz="2000" dirty="0" smtClean="0">
                <a:solidFill>
                  <a:schemeClr val="tx1"/>
                </a:solidFill>
              </a:rPr>
              <a:t>A</a:t>
            </a:r>
            <a:r>
              <a:rPr lang="en-US" sz="2000" dirty="0">
                <a:solidFill>
                  <a:schemeClr val="tx1"/>
                </a:solidFill>
              </a:rPr>
              <a:t>. Symbols – </a:t>
            </a:r>
            <a:r>
              <a:rPr lang="en-US" sz="2000" dirty="0" err="1">
                <a:solidFill>
                  <a:schemeClr val="tx1"/>
                </a:solidFill>
              </a:rPr>
              <a:t>Werpil</a:t>
            </a:r>
            <a:r>
              <a:rPr lang="en-US" sz="2000" dirty="0">
                <a:solidFill>
                  <a:schemeClr val="tx1"/>
                </a:solidFill>
              </a:rPr>
              <a:t> the Eagle represents the creator and spiritual leader </a:t>
            </a:r>
          </a:p>
          <a:p>
            <a:r>
              <a:rPr lang="en-US" sz="2000" dirty="0">
                <a:solidFill>
                  <a:schemeClr val="tx1"/>
                </a:solidFill>
              </a:rPr>
              <a:t>B. Values – Koori values derived from the Eagle who brought order to the world (teaches respect for land and laws) </a:t>
            </a:r>
          </a:p>
          <a:p>
            <a:r>
              <a:rPr lang="en-US" sz="2000" dirty="0">
                <a:solidFill>
                  <a:schemeClr val="tx1"/>
                </a:solidFill>
              </a:rPr>
              <a:t>C. Language – </a:t>
            </a:r>
            <a:r>
              <a:rPr lang="en-US" sz="2000" dirty="0" err="1">
                <a:solidFill>
                  <a:schemeClr val="tx1"/>
                </a:solidFill>
              </a:rPr>
              <a:t>Bunjil’s</a:t>
            </a:r>
            <a:r>
              <a:rPr lang="en-US" sz="2000" dirty="0">
                <a:solidFill>
                  <a:schemeClr val="tx1"/>
                </a:solidFill>
              </a:rPr>
              <a:t> ‘brothers’ created the languages and gave laws </a:t>
            </a:r>
          </a:p>
          <a:p>
            <a:r>
              <a:rPr lang="en-US" sz="2000" dirty="0">
                <a:solidFill>
                  <a:schemeClr val="tx1"/>
                </a:solidFill>
              </a:rPr>
              <a:t>D. Symbols – the Southern Cross is considered to be the 3 stars of </a:t>
            </a:r>
            <a:r>
              <a:rPr lang="en-US" sz="2000" dirty="0" err="1">
                <a:solidFill>
                  <a:schemeClr val="tx1"/>
                </a:solidFill>
              </a:rPr>
              <a:t>Bunjil</a:t>
            </a:r>
            <a:r>
              <a:rPr lang="en-US" sz="2000" dirty="0">
                <a:solidFill>
                  <a:schemeClr val="tx1"/>
                </a:solidFill>
              </a:rPr>
              <a:t> and his 2 wives; 	</a:t>
            </a:r>
          </a:p>
          <a:p>
            <a:pPr>
              <a:lnSpc>
                <a:spcPct val="120000"/>
              </a:lnSpc>
              <a:buClr>
                <a:schemeClr val="tx1"/>
              </a:buClr>
              <a:defRPr/>
            </a:pPr>
            <a:r>
              <a:rPr lang="en-US" sz="2000" dirty="0" smtClean="0">
                <a:solidFill>
                  <a:schemeClr val="tx1"/>
                </a:solidFill>
              </a:rPr>
              <a:t>or one </a:t>
            </a:r>
            <a:r>
              <a:rPr lang="en-US" sz="2000" dirty="0">
                <a:solidFill>
                  <a:schemeClr val="tx1"/>
                </a:solidFill>
              </a:rPr>
              <a:t>of the language groups in Victoria such as </a:t>
            </a:r>
            <a:r>
              <a:rPr lang="en-US" sz="2000" dirty="0" err="1">
                <a:solidFill>
                  <a:schemeClr val="tx1"/>
                </a:solidFill>
              </a:rPr>
              <a:t>Wurundjeri</a:t>
            </a:r>
            <a:r>
              <a:rPr lang="en-US" sz="2000" dirty="0">
                <a:solidFill>
                  <a:schemeClr val="tx1"/>
                </a:solidFill>
              </a:rPr>
              <a:t> or Yorta </a:t>
            </a:r>
            <a:r>
              <a:rPr lang="en-US" sz="2000" dirty="0" err="1">
                <a:solidFill>
                  <a:schemeClr val="tx1"/>
                </a:solidFill>
              </a:rPr>
              <a:t>Yorta</a:t>
            </a:r>
            <a:r>
              <a:rPr lang="en-US" sz="2000" dirty="0">
                <a:solidFill>
                  <a:schemeClr val="tx1"/>
                </a:solidFill>
              </a:rPr>
              <a:t>. </a:t>
            </a:r>
            <a:endParaRPr lang="en-AU" sz="2000" dirty="0">
              <a:solidFill>
                <a:schemeClr val="tx1"/>
              </a:solidFill>
            </a:endParaRPr>
          </a:p>
        </p:txBody>
      </p:sp>
    </p:spTree>
    <p:extLst>
      <p:ext uri="{BB962C8B-B14F-4D97-AF65-F5344CB8AC3E}">
        <p14:creationId xmlns:p14="http://schemas.microsoft.com/office/powerpoint/2010/main" val="33951415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778" y="332656"/>
            <a:ext cx="7024744" cy="1143000"/>
          </a:xfrm>
        </p:spPr>
        <p:txBody>
          <a:bodyPr>
            <a:normAutofit/>
          </a:bodyPr>
          <a:lstStyle/>
          <a:p>
            <a:r>
              <a:rPr lang="en-AU" sz="3200" b="1" dirty="0">
                <a:cs typeface="Arial" pitchFamily="34" charset="0"/>
              </a:rPr>
              <a:t>Indigenous </a:t>
            </a:r>
            <a:r>
              <a:rPr lang="en-AU" sz="3200" b="1" dirty="0" smtClean="0">
                <a:cs typeface="Arial" pitchFamily="34" charset="0"/>
              </a:rPr>
              <a:t>Non-material Culture</a:t>
            </a:r>
            <a:endParaRPr lang="en-AU" sz="3200" dirty="0"/>
          </a:p>
        </p:txBody>
      </p:sp>
      <p:sp>
        <p:nvSpPr>
          <p:cNvPr id="3" name="Content Placeholder 2"/>
          <p:cNvSpPr>
            <a:spLocks noGrp="1"/>
          </p:cNvSpPr>
          <p:nvPr>
            <p:ph idx="1"/>
          </p:nvPr>
        </p:nvSpPr>
        <p:spPr>
          <a:xfrm>
            <a:off x="1043492" y="1628800"/>
            <a:ext cx="6777317" cy="4203829"/>
          </a:xfrm>
        </p:spPr>
        <p:txBody>
          <a:bodyPr>
            <a:normAutofit/>
          </a:bodyPr>
          <a:lstStyle/>
          <a:p>
            <a:r>
              <a:rPr lang="en-AU" sz="2400" dirty="0" smtClean="0">
                <a:solidFill>
                  <a:schemeClr val="tx1"/>
                </a:solidFill>
              </a:rPr>
              <a:t>The symbols of the Aboriginal flag;</a:t>
            </a:r>
          </a:p>
          <a:p>
            <a:r>
              <a:rPr lang="en-AU" sz="2400" dirty="0" smtClean="0">
                <a:solidFill>
                  <a:schemeClr val="tx1"/>
                </a:solidFill>
              </a:rPr>
              <a:t>The meaning behind a dance, smoking ceremony, painting, story etc.</a:t>
            </a:r>
          </a:p>
          <a:p>
            <a:r>
              <a:rPr lang="en-AU" sz="2400" dirty="0" smtClean="0">
                <a:solidFill>
                  <a:schemeClr val="tx1"/>
                </a:solidFill>
              </a:rPr>
              <a:t>Aboriginal norms, values, folkways, mores &amp; laws;</a:t>
            </a:r>
          </a:p>
          <a:p>
            <a:r>
              <a:rPr lang="en-US" sz="2400" dirty="0">
                <a:solidFill>
                  <a:schemeClr val="tx1"/>
                </a:solidFill>
              </a:rPr>
              <a:t>Tribes or "</a:t>
            </a:r>
            <a:r>
              <a:rPr lang="en-US" sz="2400" dirty="0" smtClean="0">
                <a:solidFill>
                  <a:schemeClr val="tx1"/>
                </a:solidFill>
              </a:rPr>
              <a:t>nations“ (‘language groups’), are </a:t>
            </a:r>
            <a:r>
              <a:rPr lang="en-US" sz="2400" dirty="0">
                <a:solidFill>
                  <a:schemeClr val="tx1"/>
                </a:solidFill>
              </a:rPr>
              <a:t>made up of people sharing the same language, customs, and general laws. The people of a tribe share a common bond and in their own </a:t>
            </a:r>
            <a:r>
              <a:rPr lang="en-US" sz="2400" dirty="0" smtClean="0">
                <a:solidFill>
                  <a:schemeClr val="tx1"/>
                </a:solidFill>
              </a:rPr>
              <a:t>language.</a:t>
            </a:r>
            <a:endParaRPr lang="en-AU" sz="2400" dirty="0">
              <a:solidFill>
                <a:schemeClr val="tx1"/>
              </a:solidFill>
            </a:endParaRPr>
          </a:p>
        </p:txBody>
      </p:sp>
    </p:spTree>
    <p:extLst>
      <p:ext uri="{BB962C8B-B14F-4D97-AF65-F5344CB8AC3E}">
        <p14:creationId xmlns:p14="http://schemas.microsoft.com/office/powerpoint/2010/main" val="38581210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Smoking Ceremony:</a:t>
            </a:r>
            <a:endParaRPr lang="en-AU" dirty="0"/>
          </a:p>
        </p:txBody>
      </p:sp>
      <p:sp>
        <p:nvSpPr>
          <p:cNvPr id="3" name="Content Placeholder 2"/>
          <p:cNvSpPr>
            <a:spLocks noGrp="1"/>
          </p:cNvSpPr>
          <p:nvPr>
            <p:ph idx="1"/>
          </p:nvPr>
        </p:nvSpPr>
        <p:spPr>
          <a:xfrm>
            <a:off x="609599" y="1412776"/>
            <a:ext cx="6347714" cy="4628587"/>
          </a:xfrm>
        </p:spPr>
        <p:txBody>
          <a:bodyPr>
            <a:noAutofit/>
          </a:bodyPr>
          <a:lstStyle/>
          <a:p>
            <a:r>
              <a:rPr lang="en-US" sz="2400" dirty="0" smtClean="0">
                <a:solidFill>
                  <a:schemeClr val="tx1"/>
                </a:solidFill>
              </a:rPr>
              <a:t>“Green </a:t>
            </a:r>
            <a:r>
              <a:rPr lang="en-US" sz="2400" dirty="0">
                <a:solidFill>
                  <a:schemeClr val="tx1"/>
                </a:solidFill>
              </a:rPr>
              <a:t>leaves from plants used by the group that conducts it are placed on a small fire. The smoke is used to cover the participants’ bodies, ridding them of what is not needed. It also cleanses the area. The group feels that it is leaving behind troubles and beginning something new. Reasons for holding the rite are then discussed. The ceremony ends with entertainment, such as dancing and singing</a:t>
            </a:r>
            <a:r>
              <a:rPr lang="en-US" sz="2400" dirty="0" smtClean="0">
                <a:solidFill>
                  <a:schemeClr val="tx1"/>
                </a:solidFill>
              </a:rPr>
              <a:t>.”</a:t>
            </a:r>
            <a:endParaRPr lang="en-AU" sz="2400" dirty="0">
              <a:solidFill>
                <a:schemeClr val="tx1"/>
              </a:solidFill>
            </a:endParaRPr>
          </a:p>
        </p:txBody>
      </p:sp>
    </p:spTree>
    <p:extLst>
      <p:ext uri="{BB962C8B-B14F-4D97-AF65-F5344CB8AC3E}">
        <p14:creationId xmlns:p14="http://schemas.microsoft.com/office/powerpoint/2010/main" val="3213827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WEIGHTING OF EACH UNIT:</a:t>
            </a:r>
            <a:endParaRPr lang="en-AU" dirty="0"/>
          </a:p>
        </p:txBody>
      </p:sp>
      <p:sp>
        <p:nvSpPr>
          <p:cNvPr id="3" name="Content Placeholder 2"/>
          <p:cNvSpPr>
            <a:spLocks noGrp="1"/>
          </p:cNvSpPr>
          <p:nvPr>
            <p:ph idx="1"/>
          </p:nvPr>
        </p:nvSpPr>
        <p:spPr/>
        <p:txBody>
          <a:bodyPr/>
          <a:lstStyle/>
          <a:p>
            <a:r>
              <a:rPr lang="en-AU" dirty="0" smtClean="0"/>
              <a:t>UNIT 3:</a:t>
            </a:r>
          </a:p>
          <a:p>
            <a:r>
              <a:rPr lang="en-AU" dirty="0" smtClean="0"/>
              <a:t>AREA OF STUDY 1 – AIC – 12.5%</a:t>
            </a:r>
          </a:p>
          <a:p>
            <a:r>
              <a:rPr lang="en-AU" dirty="0" smtClean="0"/>
              <a:t>AREA OF STUDY 2 – ETHNICITY – 12.5%</a:t>
            </a:r>
          </a:p>
          <a:p>
            <a:r>
              <a:rPr lang="en-AU" dirty="0" smtClean="0"/>
              <a:t>UNIT 4:</a:t>
            </a:r>
          </a:p>
          <a:p>
            <a:r>
              <a:rPr lang="en-AU" dirty="0" smtClean="0"/>
              <a:t>AREA OF STUDY 1 – COMMUNITY – 12.5%</a:t>
            </a:r>
          </a:p>
          <a:p>
            <a:r>
              <a:rPr lang="en-AU" dirty="0" smtClean="0"/>
              <a:t>AREA OF STUDY 2 – SOCIAL MOVEMENTS – 12.5%</a:t>
            </a:r>
          </a:p>
          <a:p>
            <a:r>
              <a:rPr lang="en-AU" dirty="0" smtClean="0"/>
              <a:t>EXAM: 50%</a:t>
            </a:r>
          </a:p>
          <a:p>
            <a:endParaRPr lang="en-AU" dirty="0"/>
          </a:p>
          <a:p>
            <a:r>
              <a:rPr lang="en-AU" dirty="0" smtClean="0"/>
              <a:t>TOTAL 100%</a:t>
            </a:r>
            <a:endParaRPr lang="en-AU" dirty="0"/>
          </a:p>
        </p:txBody>
      </p:sp>
    </p:spTree>
    <p:extLst>
      <p:ext uri="{BB962C8B-B14F-4D97-AF65-F5344CB8AC3E}">
        <p14:creationId xmlns:p14="http://schemas.microsoft.com/office/powerpoint/2010/main" val="40363244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45" y="332656"/>
            <a:ext cx="6698705" cy="1320800"/>
          </a:xfrm>
        </p:spPr>
        <p:txBody>
          <a:bodyPr>
            <a:noAutofit/>
          </a:bodyPr>
          <a:lstStyle/>
          <a:p>
            <a:r>
              <a:rPr lang="en-AU" sz="2400" dirty="0" smtClean="0"/>
              <a:t>KK2: the sociological imagination and its connection to the study of culture:</a:t>
            </a:r>
            <a:br>
              <a:rPr lang="en-AU" sz="2400" dirty="0" smtClean="0"/>
            </a:br>
            <a:r>
              <a:rPr lang="en-AU" sz="2400" dirty="0" smtClean="0"/>
              <a:t>a. the meaning of sociological imagination</a:t>
            </a:r>
            <a:endParaRPr lang="en-AU" sz="2400" dirty="0"/>
          </a:p>
        </p:txBody>
      </p:sp>
      <p:sp>
        <p:nvSpPr>
          <p:cNvPr id="3" name="Content Placeholder 2"/>
          <p:cNvSpPr>
            <a:spLocks noGrp="1"/>
          </p:cNvSpPr>
          <p:nvPr>
            <p:ph idx="1"/>
          </p:nvPr>
        </p:nvSpPr>
        <p:spPr>
          <a:xfrm>
            <a:off x="323528" y="1960562"/>
            <a:ext cx="7706817" cy="4680520"/>
          </a:xfrm>
        </p:spPr>
        <p:txBody>
          <a:bodyPr>
            <a:normAutofit/>
          </a:bodyPr>
          <a:lstStyle/>
          <a:p>
            <a:r>
              <a:rPr lang="en-US" dirty="0" smtClean="0">
                <a:solidFill>
                  <a:schemeClr val="tx1"/>
                </a:solidFill>
              </a:rPr>
              <a:t>The </a:t>
            </a:r>
            <a:r>
              <a:rPr lang="en-US" dirty="0">
                <a:solidFill>
                  <a:schemeClr val="tx1"/>
                </a:solidFill>
              </a:rPr>
              <a:t>term Sociological Imagination was first introduced by </a:t>
            </a:r>
            <a:r>
              <a:rPr lang="en-US" b="1" dirty="0">
                <a:solidFill>
                  <a:schemeClr val="tx1"/>
                </a:solidFill>
              </a:rPr>
              <a:t>Charles Wright Mills in 1959 </a:t>
            </a:r>
            <a:r>
              <a:rPr lang="en-US" dirty="0">
                <a:solidFill>
                  <a:schemeClr val="tx1"/>
                </a:solidFill>
              </a:rPr>
              <a:t>to describe the sociological approach to analysing issues in society. </a:t>
            </a:r>
          </a:p>
          <a:p>
            <a:r>
              <a:rPr lang="en-US" dirty="0" smtClean="0">
                <a:solidFill>
                  <a:schemeClr val="tx1"/>
                </a:solidFill>
              </a:rPr>
              <a:t>“Sociological </a:t>
            </a:r>
            <a:r>
              <a:rPr lang="en-US" dirty="0">
                <a:solidFill>
                  <a:schemeClr val="tx1"/>
                </a:solidFill>
              </a:rPr>
              <a:t>Imagination is a form of critical thinking that examines the social world from multiple points of view, free from assumption and </a:t>
            </a:r>
            <a:r>
              <a:rPr lang="en-US" dirty="0" smtClean="0">
                <a:solidFill>
                  <a:schemeClr val="tx1"/>
                </a:solidFill>
              </a:rPr>
              <a:t>bias”; </a:t>
            </a:r>
            <a:endParaRPr lang="en-US" dirty="0">
              <a:solidFill>
                <a:schemeClr val="tx1"/>
              </a:solidFill>
            </a:endParaRPr>
          </a:p>
          <a:p>
            <a:r>
              <a:rPr lang="en-US" dirty="0" smtClean="0">
                <a:solidFill>
                  <a:schemeClr val="tx1"/>
                </a:solidFill>
              </a:rPr>
              <a:t>“Sociological </a:t>
            </a:r>
            <a:r>
              <a:rPr lang="en-US" dirty="0">
                <a:solidFill>
                  <a:schemeClr val="tx1"/>
                </a:solidFill>
              </a:rPr>
              <a:t>Imagination focuses on the social structure (public issue) that leads to certain behaviours (private), rather than the behaviour </a:t>
            </a:r>
            <a:r>
              <a:rPr lang="en-US" dirty="0" smtClean="0">
                <a:solidFill>
                  <a:schemeClr val="tx1"/>
                </a:solidFill>
              </a:rPr>
              <a:t>itself”; </a:t>
            </a:r>
            <a:endParaRPr lang="en-US" dirty="0">
              <a:solidFill>
                <a:schemeClr val="tx1"/>
              </a:solidFill>
            </a:endParaRPr>
          </a:p>
          <a:p>
            <a:endParaRPr lang="en-US" dirty="0">
              <a:solidFill>
                <a:schemeClr val="tx1"/>
              </a:solidFill>
            </a:endParaRPr>
          </a:p>
          <a:p>
            <a:endParaRPr lang="en-AU" dirty="0"/>
          </a:p>
        </p:txBody>
      </p:sp>
    </p:spTree>
    <p:extLst>
      <p:ext uri="{BB962C8B-B14F-4D97-AF65-F5344CB8AC3E}">
        <p14:creationId xmlns:p14="http://schemas.microsoft.com/office/powerpoint/2010/main" val="23843979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Evan Willis</a:t>
            </a:r>
            <a:endParaRPr lang="en-AU" dirty="0"/>
          </a:p>
        </p:txBody>
      </p:sp>
      <p:sp>
        <p:nvSpPr>
          <p:cNvPr id="3" name="Content Placeholder 2"/>
          <p:cNvSpPr>
            <a:spLocks noGrp="1"/>
          </p:cNvSpPr>
          <p:nvPr>
            <p:ph idx="1"/>
          </p:nvPr>
        </p:nvSpPr>
        <p:spPr>
          <a:xfrm>
            <a:off x="609599" y="1412776"/>
            <a:ext cx="6347714" cy="4628587"/>
          </a:xfrm>
        </p:spPr>
        <p:txBody>
          <a:bodyPr>
            <a:normAutofit lnSpcReduction="10000"/>
          </a:bodyPr>
          <a:lstStyle/>
          <a:p>
            <a:r>
              <a:rPr lang="en-AU" dirty="0">
                <a:solidFill>
                  <a:schemeClr val="tx1"/>
                </a:solidFill>
              </a:rPr>
              <a:t>The Australian Sociologist, Evan </a:t>
            </a:r>
            <a:r>
              <a:rPr lang="en-AU" b="1" dirty="0">
                <a:solidFill>
                  <a:schemeClr val="tx1"/>
                </a:solidFill>
              </a:rPr>
              <a:t>Willis</a:t>
            </a:r>
            <a:r>
              <a:rPr lang="en-AU" dirty="0">
                <a:solidFill>
                  <a:schemeClr val="tx1"/>
                </a:solidFill>
              </a:rPr>
              <a:t> has developed a useful framework to assist in the process of sociological analysis;</a:t>
            </a:r>
          </a:p>
          <a:p>
            <a:r>
              <a:rPr lang="en-AU" dirty="0">
                <a:solidFill>
                  <a:schemeClr val="tx1"/>
                </a:solidFill>
              </a:rPr>
              <a:t>Willis drew on the work of Mills (1959) and Giddens (1986); </a:t>
            </a:r>
          </a:p>
          <a:p>
            <a:r>
              <a:rPr lang="en-US" dirty="0">
                <a:solidFill>
                  <a:schemeClr val="tx1"/>
                </a:solidFill>
              </a:rPr>
              <a:t>Evan Willis casts the sociological imagination as ‘a form of consciousness for understanding social processes’. </a:t>
            </a:r>
            <a:endParaRPr lang="en-US" dirty="0" smtClean="0">
              <a:solidFill>
                <a:schemeClr val="tx1"/>
              </a:solidFill>
            </a:endParaRPr>
          </a:p>
          <a:p>
            <a:r>
              <a:rPr lang="en-US" dirty="0" smtClean="0">
                <a:solidFill>
                  <a:schemeClr val="tx1"/>
                </a:solidFill>
              </a:rPr>
              <a:t>He </a:t>
            </a:r>
            <a:r>
              <a:rPr lang="en-US" dirty="0">
                <a:solidFill>
                  <a:schemeClr val="tx1"/>
                </a:solidFill>
              </a:rPr>
              <a:t>developed a sociological imagination framework, which recommends that four main factors be considered when engaging in sociological analysis: </a:t>
            </a:r>
            <a:endParaRPr lang="en-US" dirty="0" smtClean="0">
              <a:solidFill>
                <a:schemeClr val="tx1"/>
              </a:solidFill>
            </a:endParaRPr>
          </a:p>
          <a:p>
            <a:pPr>
              <a:buFont typeface="+mj-lt"/>
              <a:buAutoNum type="arabicPeriod"/>
            </a:pPr>
            <a:r>
              <a:rPr lang="en-US" dirty="0" smtClean="0">
                <a:solidFill>
                  <a:srgbClr val="FF0000"/>
                </a:solidFill>
              </a:rPr>
              <a:t>historical</a:t>
            </a:r>
            <a:r>
              <a:rPr lang="en-US" dirty="0">
                <a:solidFill>
                  <a:srgbClr val="FF0000"/>
                </a:solidFill>
              </a:rPr>
              <a:t>, </a:t>
            </a:r>
            <a:endParaRPr lang="en-US" dirty="0" smtClean="0">
              <a:solidFill>
                <a:srgbClr val="FF0000"/>
              </a:solidFill>
            </a:endParaRPr>
          </a:p>
          <a:p>
            <a:pPr>
              <a:buFont typeface="+mj-lt"/>
              <a:buAutoNum type="arabicPeriod"/>
            </a:pPr>
            <a:r>
              <a:rPr lang="en-US" dirty="0" smtClean="0">
                <a:solidFill>
                  <a:srgbClr val="FF0000"/>
                </a:solidFill>
              </a:rPr>
              <a:t>cultural</a:t>
            </a:r>
            <a:r>
              <a:rPr lang="en-US" dirty="0">
                <a:solidFill>
                  <a:srgbClr val="FF0000"/>
                </a:solidFill>
              </a:rPr>
              <a:t>, </a:t>
            </a:r>
            <a:endParaRPr lang="en-US" dirty="0" smtClean="0">
              <a:solidFill>
                <a:srgbClr val="FF0000"/>
              </a:solidFill>
            </a:endParaRPr>
          </a:p>
          <a:p>
            <a:pPr>
              <a:buFont typeface="+mj-lt"/>
              <a:buAutoNum type="arabicPeriod"/>
            </a:pPr>
            <a:r>
              <a:rPr lang="en-US" dirty="0" smtClean="0">
                <a:solidFill>
                  <a:srgbClr val="FF0000"/>
                </a:solidFill>
              </a:rPr>
              <a:t>structural </a:t>
            </a:r>
            <a:r>
              <a:rPr lang="en-US" dirty="0">
                <a:solidFill>
                  <a:srgbClr val="FF0000"/>
                </a:solidFill>
              </a:rPr>
              <a:t>and </a:t>
            </a:r>
            <a:endParaRPr lang="en-US" dirty="0" smtClean="0">
              <a:solidFill>
                <a:srgbClr val="FF0000"/>
              </a:solidFill>
            </a:endParaRPr>
          </a:p>
          <a:p>
            <a:pPr>
              <a:buFont typeface="+mj-lt"/>
              <a:buAutoNum type="arabicPeriod"/>
            </a:pPr>
            <a:r>
              <a:rPr lang="en-US" dirty="0" smtClean="0">
                <a:solidFill>
                  <a:srgbClr val="FF0000"/>
                </a:solidFill>
              </a:rPr>
              <a:t>critical </a:t>
            </a:r>
            <a:r>
              <a:rPr lang="en-US" dirty="0">
                <a:solidFill>
                  <a:srgbClr val="FF0000"/>
                </a:solidFill>
              </a:rPr>
              <a:t>factors.</a:t>
            </a:r>
          </a:p>
          <a:p>
            <a:endParaRPr lang="en-AU" dirty="0"/>
          </a:p>
        </p:txBody>
      </p:sp>
    </p:spTree>
    <p:extLst>
      <p:ext uri="{BB962C8B-B14F-4D97-AF65-F5344CB8AC3E}">
        <p14:creationId xmlns:p14="http://schemas.microsoft.com/office/powerpoint/2010/main" val="7863101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136904" cy="936104"/>
          </a:xfrm>
        </p:spPr>
        <p:txBody>
          <a:bodyPr>
            <a:normAutofit/>
          </a:bodyPr>
          <a:lstStyle/>
          <a:p>
            <a:r>
              <a:rPr lang="en-US" sz="3600" b="1" dirty="0" smtClean="0"/>
              <a:t>Willis’ model:</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8329159"/>
              </p:ext>
            </p:extLst>
          </p:nvPr>
        </p:nvGraphicFramePr>
        <p:xfrm>
          <a:off x="15458" y="1324686"/>
          <a:ext cx="9093046" cy="5521895"/>
        </p:xfrm>
        <a:graphic>
          <a:graphicData uri="http://schemas.openxmlformats.org/drawingml/2006/table">
            <a:tbl>
              <a:tblPr firstRow="1" bandRow="1">
                <a:tableStyleId>{5C22544A-7EE6-4342-B048-85BDC9FD1C3A}</a:tableStyleId>
              </a:tblPr>
              <a:tblGrid>
                <a:gridCol w="1388190"/>
                <a:gridCol w="7704856"/>
              </a:tblGrid>
              <a:tr h="520416">
                <a:tc>
                  <a:txBody>
                    <a:bodyPr/>
                    <a:lstStyle/>
                    <a:p>
                      <a:r>
                        <a:rPr lang="en-US" dirty="0" smtClean="0"/>
                        <a:t>Factor</a:t>
                      </a:r>
                      <a:endParaRPr lang="en-US" dirty="0"/>
                    </a:p>
                  </a:txBody>
                  <a:tcPr/>
                </a:tc>
                <a:tc>
                  <a:txBody>
                    <a:bodyPr/>
                    <a:lstStyle/>
                    <a:p>
                      <a:r>
                        <a:rPr lang="en-US" dirty="0" smtClean="0"/>
                        <a:t>Explanation</a:t>
                      </a:r>
                      <a:endParaRPr lang="en-US" dirty="0"/>
                    </a:p>
                  </a:txBody>
                  <a:tcPr/>
                </a:tc>
              </a:tr>
              <a:tr h="430223">
                <a:tc>
                  <a:txBody>
                    <a:bodyPr/>
                    <a:lstStyle/>
                    <a:p>
                      <a:pPr>
                        <a:spcAft>
                          <a:spcPts val="0"/>
                        </a:spcAft>
                      </a:pPr>
                      <a:r>
                        <a:rPr lang="en-AU" sz="1400" b="1" dirty="0">
                          <a:effectLst/>
                          <a:latin typeface="Arial"/>
                          <a:ea typeface="MS Mincho"/>
                          <a:cs typeface="Times New Roman"/>
                        </a:rPr>
                        <a:t>Historical factors</a:t>
                      </a:r>
                      <a:endParaRPr lang="en-AU" sz="1400" b="1" dirty="0">
                        <a:effectLst/>
                        <a:latin typeface="Cambria"/>
                        <a:ea typeface="MS Mincho"/>
                        <a:cs typeface="Times New Roman"/>
                      </a:endParaRPr>
                    </a:p>
                  </a:txBody>
                  <a:tcPr marL="68580" marR="68580" marT="0" marB="0"/>
                </a:tc>
                <a:tc>
                  <a:txBody>
                    <a:bodyPr/>
                    <a:lstStyle/>
                    <a:p>
                      <a:pPr>
                        <a:spcAft>
                          <a:spcPts val="0"/>
                        </a:spcAft>
                      </a:pPr>
                      <a:r>
                        <a:rPr lang="en-AU" sz="2000" dirty="0">
                          <a:effectLst/>
                          <a:latin typeface="Arial"/>
                          <a:ea typeface="MS Mincho"/>
                          <a:cs typeface="Times New Roman"/>
                        </a:rPr>
                        <a:t>How have past events influenced the present</a:t>
                      </a:r>
                      <a:r>
                        <a:rPr lang="en-AU" sz="2000" dirty="0" smtClean="0">
                          <a:effectLst/>
                          <a:latin typeface="Arial"/>
                          <a:ea typeface="MS Mincho"/>
                          <a:cs typeface="Times New Roman"/>
                        </a:rPr>
                        <a:t>?</a:t>
                      </a:r>
                      <a:endParaRPr lang="en-AU" sz="2000" dirty="0">
                        <a:effectLst/>
                        <a:latin typeface="Cambria"/>
                        <a:ea typeface="MS Mincho"/>
                        <a:cs typeface="Times New Roman"/>
                      </a:endParaRPr>
                    </a:p>
                  </a:txBody>
                  <a:tcPr marL="68580" marR="68580" marT="0" marB="0"/>
                </a:tc>
              </a:tr>
              <a:tr h="1723960">
                <a:tc>
                  <a:txBody>
                    <a:bodyPr/>
                    <a:lstStyle/>
                    <a:p>
                      <a:pPr>
                        <a:spcAft>
                          <a:spcPts val="0"/>
                        </a:spcAft>
                      </a:pPr>
                      <a:r>
                        <a:rPr lang="en-AU" sz="1400" b="1" dirty="0">
                          <a:effectLst/>
                          <a:latin typeface="Arial"/>
                          <a:ea typeface="MS Mincho"/>
                          <a:cs typeface="Times New Roman"/>
                        </a:rPr>
                        <a:t>Cultural factors</a:t>
                      </a:r>
                      <a:endParaRPr lang="en-AU" sz="1400" b="1" dirty="0">
                        <a:effectLst/>
                        <a:latin typeface="Cambria"/>
                        <a:ea typeface="MS Mincho"/>
                        <a:cs typeface="Times New Roman"/>
                      </a:endParaRPr>
                    </a:p>
                  </a:txBody>
                  <a:tcPr marL="68580" marR="68580" marT="0" marB="0"/>
                </a:tc>
                <a:tc>
                  <a:txBody>
                    <a:bodyPr/>
                    <a:lstStyle/>
                    <a:p>
                      <a:pPr>
                        <a:spcAft>
                          <a:spcPts val="0"/>
                        </a:spcAft>
                      </a:pPr>
                      <a:r>
                        <a:rPr lang="en-AU" sz="2000" dirty="0">
                          <a:effectLst/>
                          <a:latin typeface="Arial"/>
                          <a:ea typeface="MS Mincho"/>
                          <a:cs typeface="Times New Roman"/>
                        </a:rPr>
                        <a:t>What influence do tradition, cultural values and particular belief systems have on our behaviour and social interaction? </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In what ways has cultural change occurred?</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What subcultures exist?</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How does our own cultural background influence our sociological gaze</a:t>
                      </a:r>
                      <a:r>
                        <a:rPr lang="en-AU" sz="2000" dirty="0" smtClean="0">
                          <a:effectLst/>
                          <a:latin typeface="Arial"/>
                          <a:ea typeface="MS Mincho"/>
                          <a:cs typeface="Times New Roman"/>
                        </a:rPr>
                        <a:t>?</a:t>
                      </a:r>
                      <a:endParaRPr lang="en-AU" sz="2000" dirty="0">
                        <a:effectLst/>
                        <a:latin typeface="Cambria"/>
                        <a:ea typeface="MS Mincho"/>
                        <a:cs typeface="Times New Roman"/>
                      </a:endParaRPr>
                    </a:p>
                  </a:txBody>
                  <a:tcPr marL="68580" marR="68580" marT="0" marB="0"/>
                </a:tc>
              </a:tr>
              <a:tr h="914028">
                <a:tc>
                  <a:txBody>
                    <a:bodyPr/>
                    <a:lstStyle/>
                    <a:p>
                      <a:pPr>
                        <a:spcAft>
                          <a:spcPts val="0"/>
                        </a:spcAft>
                      </a:pPr>
                      <a:r>
                        <a:rPr lang="en-AU" sz="1400" b="1" dirty="0">
                          <a:effectLst/>
                          <a:latin typeface="Arial"/>
                          <a:ea typeface="MS Mincho"/>
                          <a:cs typeface="Times New Roman"/>
                        </a:rPr>
                        <a:t>Structural factors</a:t>
                      </a:r>
                      <a:endParaRPr lang="en-AU" sz="1400" b="1" dirty="0">
                        <a:effectLst/>
                        <a:latin typeface="Cambria"/>
                        <a:ea typeface="MS Mincho"/>
                        <a:cs typeface="Times New Roman"/>
                      </a:endParaRPr>
                    </a:p>
                  </a:txBody>
                  <a:tcPr marL="68580" marR="68580" marT="0" marB="0"/>
                </a:tc>
                <a:tc>
                  <a:txBody>
                    <a:bodyPr/>
                    <a:lstStyle/>
                    <a:p>
                      <a:pPr>
                        <a:spcAft>
                          <a:spcPts val="0"/>
                        </a:spcAft>
                      </a:pPr>
                      <a:r>
                        <a:rPr lang="en-AU" sz="2000" dirty="0">
                          <a:effectLst/>
                          <a:latin typeface="Arial"/>
                          <a:ea typeface="MS Mincho"/>
                          <a:cs typeface="Times New Roman"/>
                        </a:rPr>
                        <a:t>How do various forms of social organisation and social institutions affect our lives?</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How do these vary over time and between countries and regions</a:t>
                      </a:r>
                      <a:r>
                        <a:rPr lang="en-AU" sz="2000" dirty="0" smtClean="0">
                          <a:effectLst/>
                          <a:latin typeface="Arial"/>
                          <a:ea typeface="MS Mincho"/>
                          <a:cs typeface="Times New Roman"/>
                        </a:rPr>
                        <a:t>?</a:t>
                      </a:r>
                      <a:endParaRPr lang="en-AU" sz="2000" dirty="0">
                        <a:effectLst/>
                        <a:latin typeface="Cambria"/>
                        <a:ea typeface="MS Mincho"/>
                        <a:cs typeface="Times New Roman"/>
                      </a:endParaRPr>
                    </a:p>
                  </a:txBody>
                  <a:tcPr marL="68580" marR="68580" marT="0" marB="0"/>
                </a:tc>
              </a:tr>
              <a:tr h="1828056">
                <a:tc>
                  <a:txBody>
                    <a:bodyPr/>
                    <a:lstStyle/>
                    <a:p>
                      <a:pPr>
                        <a:spcAft>
                          <a:spcPts val="0"/>
                        </a:spcAft>
                      </a:pPr>
                      <a:r>
                        <a:rPr lang="en-AU" sz="1400" b="1" dirty="0">
                          <a:effectLst/>
                          <a:latin typeface="Arial"/>
                          <a:ea typeface="MS Mincho"/>
                          <a:cs typeface="Times New Roman"/>
                        </a:rPr>
                        <a:t>Critical factors</a:t>
                      </a:r>
                      <a:endParaRPr lang="en-AU" sz="1400" b="1" dirty="0">
                        <a:effectLst/>
                        <a:latin typeface="Cambria"/>
                        <a:ea typeface="MS Mincho"/>
                        <a:cs typeface="Times New Roman"/>
                      </a:endParaRPr>
                    </a:p>
                  </a:txBody>
                  <a:tcPr marL="68580" marR="68580" marT="0" marB="0"/>
                </a:tc>
                <a:tc>
                  <a:txBody>
                    <a:bodyPr/>
                    <a:lstStyle/>
                    <a:p>
                      <a:pPr>
                        <a:spcAft>
                          <a:spcPts val="0"/>
                        </a:spcAft>
                      </a:pPr>
                      <a:r>
                        <a:rPr lang="en-AU" sz="2000" dirty="0">
                          <a:effectLst/>
                          <a:latin typeface="Arial"/>
                          <a:ea typeface="MS Mincho"/>
                          <a:cs typeface="Times New Roman"/>
                        </a:rPr>
                        <a:t>Why are things as they are? </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How could they be otherwise? </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Who benefits and who is disadvantaged by the status quo?</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What ‘alternative futures’ are possible?</a:t>
                      </a:r>
                      <a:endParaRPr lang="en-AU" sz="2000" dirty="0">
                        <a:effectLst/>
                        <a:latin typeface="Cambria"/>
                        <a:ea typeface="MS Mincho"/>
                        <a:cs typeface="Times New Roman"/>
                      </a:endParaRPr>
                    </a:p>
                    <a:p>
                      <a:pPr>
                        <a:spcAft>
                          <a:spcPts val="0"/>
                        </a:spcAft>
                      </a:pPr>
                      <a:r>
                        <a:rPr lang="en-AU" sz="2000" dirty="0">
                          <a:effectLst/>
                          <a:latin typeface="Arial"/>
                          <a:ea typeface="MS Mincho"/>
                          <a:cs typeface="Times New Roman"/>
                        </a:rPr>
                        <a:t>How do sociological insights relate to our own life experiences</a:t>
                      </a:r>
                      <a:r>
                        <a:rPr lang="en-AU" sz="2000" dirty="0" smtClean="0">
                          <a:effectLst/>
                          <a:latin typeface="Arial"/>
                          <a:ea typeface="MS Mincho"/>
                          <a:cs typeface="Times New Roman"/>
                        </a:rPr>
                        <a:t>?</a:t>
                      </a:r>
                      <a:endParaRPr lang="en-AU" sz="2000" dirty="0">
                        <a:effectLst/>
                        <a:latin typeface="Cambria"/>
                        <a:ea typeface="MS Mincho"/>
                        <a:cs typeface="Times New Roman"/>
                      </a:endParaRPr>
                    </a:p>
                  </a:txBody>
                  <a:tcPr marL="68580" marR="68580" marT="0" marB="0"/>
                </a:tc>
              </a:tr>
            </a:tbl>
          </a:graphicData>
        </a:graphic>
      </p:graphicFrame>
    </p:spTree>
    <p:extLst>
      <p:ext uri="{BB962C8B-B14F-4D97-AF65-F5344CB8AC3E}">
        <p14:creationId xmlns:p14="http://schemas.microsoft.com/office/powerpoint/2010/main" val="23990568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Anthony Giddens:</a:t>
            </a:r>
            <a:endParaRPr lang="en-AU" dirty="0"/>
          </a:p>
        </p:txBody>
      </p:sp>
      <p:sp>
        <p:nvSpPr>
          <p:cNvPr id="3" name="Content Placeholder 2"/>
          <p:cNvSpPr>
            <a:spLocks noGrp="1"/>
          </p:cNvSpPr>
          <p:nvPr>
            <p:ph idx="1"/>
          </p:nvPr>
        </p:nvSpPr>
        <p:spPr>
          <a:xfrm>
            <a:off x="609599" y="1484784"/>
            <a:ext cx="6347714" cy="4556579"/>
          </a:xfrm>
        </p:spPr>
        <p:txBody>
          <a:bodyPr>
            <a:normAutofit/>
          </a:bodyPr>
          <a:lstStyle/>
          <a:p>
            <a:r>
              <a:rPr lang="en-AU" dirty="0" err="1">
                <a:solidFill>
                  <a:schemeClr val="tx1"/>
                </a:solidFill>
              </a:rPr>
              <a:t>Pg</a:t>
            </a:r>
            <a:r>
              <a:rPr lang="en-AU" dirty="0">
                <a:solidFill>
                  <a:schemeClr val="tx1"/>
                </a:solidFill>
              </a:rPr>
              <a:t> 36 – Advice for teachers (not mandated)</a:t>
            </a:r>
          </a:p>
          <a:p>
            <a:r>
              <a:rPr lang="en-US" dirty="0" smtClean="0">
                <a:solidFill>
                  <a:schemeClr val="tx1"/>
                </a:solidFill>
              </a:rPr>
              <a:t>The </a:t>
            </a:r>
            <a:r>
              <a:rPr lang="en-US" dirty="0">
                <a:solidFill>
                  <a:schemeClr val="tx1"/>
                </a:solidFill>
              </a:rPr>
              <a:t>British sociologist Anthony Giddens suggests there are three sensitivities </a:t>
            </a:r>
            <a:r>
              <a:rPr lang="en-US" dirty="0" smtClean="0">
                <a:solidFill>
                  <a:schemeClr val="tx1"/>
                </a:solidFill>
              </a:rPr>
              <a:t>that should </a:t>
            </a:r>
            <a:r>
              <a:rPr lang="en-US" dirty="0">
                <a:solidFill>
                  <a:schemeClr val="tx1"/>
                </a:solidFill>
              </a:rPr>
              <a:t>be applied when employing the sociological imagination. </a:t>
            </a:r>
            <a:endParaRPr lang="en-US" dirty="0" smtClean="0">
              <a:solidFill>
                <a:schemeClr val="tx1"/>
              </a:solidFill>
            </a:endParaRPr>
          </a:p>
          <a:p>
            <a:pPr>
              <a:buFont typeface="+mj-lt"/>
              <a:buAutoNum type="arabicPeriod"/>
            </a:pPr>
            <a:r>
              <a:rPr lang="en-US" dirty="0" smtClean="0">
                <a:solidFill>
                  <a:schemeClr val="tx1"/>
                </a:solidFill>
              </a:rPr>
              <a:t>An </a:t>
            </a:r>
            <a:r>
              <a:rPr lang="en-US" dirty="0">
                <a:solidFill>
                  <a:srgbClr val="FF0000"/>
                </a:solidFill>
              </a:rPr>
              <a:t>historical sensitivity </a:t>
            </a:r>
            <a:r>
              <a:rPr lang="en-US" dirty="0" smtClean="0">
                <a:solidFill>
                  <a:schemeClr val="tx1"/>
                </a:solidFill>
              </a:rPr>
              <a:t>involves an </a:t>
            </a:r>
            <a:r>
              <a:rPr lang="en-US" dirty="0">
                <a:solidFill>
                  <a:schemeClr val="tx1"/>
                </a:solidFill>
              </a:rPr>
              <a:t>appreciation of how the modern world is the product of a number of </a:t>
            </a:r>
            <a:r>
              <a:rPr lang="en-US" dirty="0">
                <a:solidFill>
                  <a:srgbClr val="FF0000"/>
                </a:solidFill>
              </a:rPr>
              <a:t>historical processes</a:t>
            </a:r>
            <a:r>
              <a:rPr lang="en-US" dirty="0">
                <a:solidFill>
                  <a:schemeClr val="tx1"/>
                </a:solidFill>
              </a:rPr>
              <a:t>. </a:t>
            </a:r>
            <a:endParaRPr lang="en-US" dirty="0" smtClean="0">
              <a:solidFill>
                <a:schemeClr val="tx1"/>
              </a:solidFill>
            </a:endParaRPr>
          </a:p>
          <a:p>
            <a:pPr>
              <a:buFont typeface="+mj-lt"/>
              <a:buAutoNum type="arabicPeriod"/>
            </a:pPr>
            <a:r>
              <a:rPr lang="en-US" dirty="0" smtClean="0">
                <a:solidFill>
                  <a:schemeClr val="tx1"/>
                </a:solidFill>
              </a:rPr>
              <a:t>An </a:t>
            </a:r>
            <a:r>
              <a:rPr lang="en-US" dirty="0" smtClean="0">
                <a:solidFill>
                  <a:srgbClr val="FF0000"/>
                </a:solidFill>
              </a:rPr>
              <a:t>anthropological </a:t>
            </a:r>
            <a:r>
              <a:rPr lang="en-US" dirty="0">
                <a:solidFill>
                  <a:srgbClr val="FF0000"/>
                </a:solidFill>
              </a:rPr>
              <a:t>sensitivity </a:t>
            </a:r>
            <a:r>
              <a:rPr lang="en-US" dirty="0">
                <a:solidFill>
                  <a:schemeClr val="tx1"/>
                </a:solidFill>
              </a:rPr>
              <a:t>refers to having awareness about what is </a:t>
            </a:r>
            <a:r>
              <a:rPr lang="en-US" dirty="0">
                <a:solidFill>
                  <a:srgbClr val="FF0000"/>
                </a:solidFill>
              </a:rPr>
              <a:t>culturally significant </a:t>
            </a:r>
            <a:r>
              <a:rPr lang="en-US" dirty="0" smtClean="0">
                <a:solidFill>
                  <a:schemeClr val="tx1"/>
                </a:solidFill>
              </a:rPr>
              <a:t>about an </a:t>
            </a:r>
            <a:r>
              <a:rPr lang="en-US" dirty="0">
                <a:solidFill>
                  <a:schemeClr val="tx1"/>
                </a:solidFill>
              </a:rPr>
              <a:t>individual’s social world. </a:t>
            </a:r>
            <a:endParaRPr lang="en-US" dirty="0" smtClean="0">
              <a:solidFill>
                <a:schemeClr val="tx1"/>
              </a:solidFill>
            </a:endParaRPr>
          </a:p>
          <a:p>
            <a:pPr>
              <a:buFont typeface="+mj-lt"/>
              <a:buAutoNum type="arabicPeriod"/>
            </a:pPr>
            <a:r>
              <a:rPr lang="en-US" dirty="0" smtClean="0">
                <a:solidFill>
                  <a:schemeClr val="tx1"/>
                </a:solidFill>
              </a:rPr>
              <a:t>The </a:t>
            </a:r>
            <a:r>
              <a:rPr lang="en-US" dirty="0">
                <a:solidFill>
                  <a:schemeClr val="tx1"/>
                </a:solidFill>
              </a:rPr>
              <a:t>final sensitivity involves the </a:t>
            </a:r>
            <a:r>
              <a:rPr lang="en-US" dirty="0">
                <a:solidFill>
                  <a:srgbClr val="FF0000"/>
                </a:solidFill>
              </a:rPr>
              <a:t>use of critical thought</a:t>
            </a:r>
            <a:r>
              <a:rPr lang="en-US" dirty="0">
                <a:solidFill>
                  <a:schemeClr val="tx1"/>
                </a:solidFill>
              </a:rPr>
              <a:t>, </a:t>
            </a:r>
            <a:r>
              <a:rPr lang="en-US" dirty="0" smtClean="0">
                <a:solidFill>
                  <a:schemeClr val="tx1"/>
                </a:solidFill>
              </a:rPr>
              <a:t>whereby sociologists </a:t>
            </a:r>
            <a:r>
              <a:rPr lang="en-US" dirty="0">
                <a:solidFill>
                  <a:srgbClr val="FF0000"/>
                </a:solidFill>
              </a:rPr>
              <a:t>question</a:t>
            </a:r>
            <a:r>
              <a:rPr lang="en-US" dirty="0">
                <a:solidFill>
                  <a:schemeClr val="tx1"/>
                </a:solidFill>
              </a:rPr>
              <a:t> their own and others’ </a:t>
            </a:r>
            <a:r>
              <a:rPr lang="en-US" dirty="0">
                <a:solidFill>
                  <a:srgbClr val="FF0000"/>
                </a:solidFill>
              </a:rPr>
              <a:t>everyday thinking </a:t>
            </a:r>
            <a:r>
              <a:rPr lang="en-US" dirty="0">
                <a:solidFill>
                  <a:schemeClr val="tx1"/>
                </a:solidFill>
              </a:rPr>
              <a:t>and commonsense </a:t>
            </a:r>
            <a:r>
              <a:rPr lang="en-US" dirty="0" smtClean="0">
                <a:solidFill>
                  <a:schemeClr val="tx1"/>
                </a:solidFill>
              </a:rPr>
              <a:t>assumptions about </a:t>
            </a:r>
            <a:r>
              <a:rPr lang="en-US" dirty="0">
                <a:solidFill>
                  <a:schemeClr val="tx1"/>
                </a:solidFill>
              </a:rPr>
              <a:t>human behaviour and social life</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22247343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Which theorist or definition to use?</a:t>
            </a:r>
            <a:endParaRPr lang="en-AU" dirty="0"/>
          </a:p>
        </p:txBody>
      </p:sp>
      <p:sp>
        <p:nvSpPr>
          <p:cNvPr id="3" name="Content Placeholder 2"/>
          <p:cNvSpPr>
            <a:spLocks noGrp="1"/>
          </p:cNvSpPr>
          <p:nvPr>
            <p:ph idx="1"/>
          </p:nvPr>
        </p:nvSpPr>
        <p:spPr>
          <a:xfrm>
            <a:off x="609598" y="2160590"/>
            <a:ext cx="6770713" cy="3880773"/>
          </a:xfrm>
        </p:spPr>
        <p:txBody>
          <a:bodyPr>
            <a:normAutofit/>
          </a:bodyPr>
          <a:lstStyle/>
          <a:p>
            <a:r>
              <a:rPr lang="en-US" sz="2400" dirty="0" smtClean="0">
                <a:solidFill>
                  <a:schemeClr val="tx1"/>
                </a:solidFill>
              </a:rPr>
              <a:t>Study design:</a:t>
            </a:r>
          </a:p>
          <a:p>
            <a:pPr marL="68580" indent="0">
              <a:buNone/>
            </a:pPr>
            <a:r>
              <a:rPr lang="en-US" sz="2400" dirty="0" smtClean="0">
                <a:solidFill>
                  <a:schemeClr val="tx1"/>
                </a:solidFill>
              </a:rPr>
              <a:t>“understanding society from a sociological perspective involves the use of what the sociologist </a:t>
            </a:r>
            <a:r>
              <a:rPr lang="en-US" sz="2400" b="1" dirty="0" smtClean="0">
                <a:solidFill>
                  <a:schemeClr val="tx1"/>
                </a:solidFill>
              </a:rPr>
              <a:t>C W Mills </a:t>
            </a:r>
            <a:r>
              <a:rPr lang="en-US" sz="2400" dirty="0" smtClean="0">
                <a:solidFill>
                  <a:schemeClr val="tx1"/>
                </a:solidFill>
              </a:rPr>
              <a:t>(1959) described as a sociological imagination, that is, a constantly critiquing mindset.” </a:t>
            </a:r>
          </a:p>
          <a:p>
            <a:pPr marL="68580" indent="0">
              <a:buNone/>
            </a:pPr>
            <a:r>
              <a:rPr lang="en-US" sz="2400" dirty="0" smtClean="0">
                <a:solidFill>
                  <a:schemeClr val="tx1"/>
                </a:solidFill>
              </a:rPr>
              <a:t>(with a focus on how public issues impact on private lives)</a:t>
            </a:r>
            <a:endParaRPr lang="en-AU" sz="2400" dirty="0">
              <a:solidFill>
                <a:schemeClr val="tx1"/>
              </a:solidFill>
            </a:endParaRPr>
          </a:p>
        </p:txBody>
      </p:sp>
    </p:spTree>
    <p:extLst>
      <p:ext uri="{BB962C8B-B14F-4D97-AF65-F5344CB8AC3E}">
        <p14:creationId xmlns:p14="http://schemas.microsoft.com/office/powerpoint/2010/main" val="107079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The sociological imagination and its connection to culture</a:t>
            </a:r>
            <a:endParaRPr lang="en-AU" dirty="0"/>
          </a:p>
        </p:txBody>
      </p:sp>
      <p:sp>
        <p:nvSpPr>
          <p:cNvPr id="6" name="Content Placeholder 5"/>
          <p:cNvSpPr>
            <a:spLocks noGrp="1"/>
          </p:cNvSpPr>
          <p:nvPr>
            <p:ph idx="1"/>
          </p:nvPr>
        </p:nvSpPr>
        <p:spPr>
          <a:xfrm>
            <a:off x="107504" y="1945856"/>
            <a:ext cx="7620000" cy="4195936"/>
          </a:xfrm>
        </p:spPr>
        <p:txBody>
          <a:bodyPr>
            <a:noAutofit/>
          </a:bodyPr>
          <a:lstStyle/>
          <a:p>
            <a:pPr>
              <a:lnSpc>
                <a:spcPct val="120000"/>
              </a:lnSpc>
            </a:pPr>
            <a:r>
              <a:rPr lang="en-AU" sz="2800" dirty="0" smtClean="0">
                <a:solidFill>
                  <a:schemeClr val="tx1"/>
                </a:solidFill>
              </a:rPr>
              <a:t>Students need to be able to explain </a:t>
            </a:r>
            <a:r>
              <a:rPr lang="en-AU" sz="2800" b="1" u="sng" dirty="0" smtClean="0">
                <a:solidFill>
                  <a:schemeClr val="tx1"/>
                </a:solidFill>
              </a:rPr>
              <a:t>how</a:t>
            </a:r>
            <a:r>
              <a:rPr lang="en-AU" sz="2800" dirty="0" smtClean="0">
                <a:solidFill>
                  <a:schemeClr val="tx1"/>
                </a:solidFill>
              </a:rPr>
              <a:t> the SI helps us to better understand AIC (rather than simply providing a definition)</a:t>
            </a:r>
          </a:p>
          <a:p>
            <a:pPr lvl="2">
              <a:lnSpc>
                <a:spcPct val="120000"/>
              </a:lnSpc>
            </a:pPr>
            <a:r>
              <a:rPr lang="en-AU" sz="2000" dirty="0" smtClean="0">
                <a:solidFill>
                  <a:schemeClr val="tx1"/>
                </a:solidFill>
              </a:rPr>
              <a:t>Using the SI means being more thorough and objective </a:t>
            </a:r>
            <a:endParaRPr lang="en-AU" sz="2000" dirty="0">
              <a:solidFill>
                <a:schemeClr val="tx1"/>
              </a:solidFill>
            </a:endParaRPr>
          </a:p>
          <a:p>
            <a:pPr lvl="2">
              <a:lnSpc>
                <a:spcPct val="120000"/>
              </a:lnSpc>
            </a:pPr>
            <a:r>
              <a:rPr lang="en-AU" sz="2000" dirty="0" smtClean="0">
                <a:solidFill>
                  <a:schemeClr val="tx1"/>
                </a:solidFill>
              </a:rPr>
              <a:t>Using the SI means being less ethnocentric &amp; more culturally relative</a:t>
            </a:r>
          </a:p>
        </p:txBody>
      </p:sp>
    </p:spTree>
    <p:extLst>
      <p:ext uri="{BB962C8B-B14F-4D97-AF65-F5344CB8AC3E}">
        <p14:creationId xmlns:p14="http://schemas.microsoft.com/office/powerpoint/2010/main" val="3565403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7024744" cy="1143000"/>
          </a:xfrm>
        </p:spPr>
        <p:txBody>
          <a:bodyPr>
            <a:normAutofit/>
          </a:bodyPr>
          <a:lstStyle/>
          <a:p>
            <a:r>
              <a:rPr lang="en-AU" dirty="0" smtClean="0"/>
              <a:t>KK2. b. </a:t>
            </a:r>
            <a:r>
              <a:rPr lang="en-AU" sz="3100" dirty="0"/>
              <a:t>the distinction between ethnocentrism and cultural relativism</a:t>
            </a:r>
          </a:p>
        </p:txBody>
      </p:sp>
      <p:sp>
        <p:nvSpPr>
          <p:cNvPr id="3" name="Content Placeholder 2"/>
          <p:cNvSpPr>
            <a:spLocks noGrp="1"/>
          </p:cNvSpPr>
          <p:nvPr>
            <p:ph idx="1"/>
          </p:nvPr>
        </p:nvSpPr>
        <p:spPr>
          <a:xfrm>
            <a:off x="0" y="1916832"/>
            <a:ext cx="7920880" cy="3508977"/>
          </a:xfrm>
        </p:spPr>
        <p:txBody>
          <a:bodyPr>
            <a:normAutofit fontScale="92500" lnSpcReduction="10000"/>
          </a:bodyPr>
          <a:lstStyle/>
          <a:p>
            <a:pPr marL="0" indent="0">
              <a:buNone/>
            </a:pPr>
            <a:r>
              <a:rPr lang="en-US" sz="2000" b="1" dirty="0" smtClean="0">
                <a:solidFill>
                  <a:schemeClr val="tx1"/>
                </a:solidFill>
              </a:rPr>
              <a:t>Ethnocentrism: </a:t>
            </a:r>
          </a:p>
          <a:p>
            <a:r>
              <a:rPr lang="en-US" sz="2000" dirty="0" smtClean="0">
                <a:solidFill>
                  <a:schemeClr val="tx1"/>
                </a:solidFill>
              </a:rPr>
              <a:t>refers </a:t>
            </a:r>
            <a:r>
              <a:rPr lang="en-US" sz="2000" dirty="0">
                <a:solidFill>
                  <a:schemeClr val="tx1"/>
                </a:solidFill>
              </a:rPr>
              <a:t>to the practice of judging another culture by the standards of one’s own culture. </a:t>
            </a:r>
            <a:endParaRPr lang="en-US" sz="2000" dirty="0" smtClean="0">
              <a:solidFill>
                <a:schemeClr val="tx1"/>
              </a:solidFill>
            </a:endParaRPr>
          </a:p>
          <a:p>
            <a:r>
              <a:rPr lang="en-US" sz="2000" dirty="0" smtClean="0">
                <a:solidFill>
                  <a:schemeClr val="tx1"/>
                </a:solidFill>
              </a:rPr>
              <a:t>It </a:t>
            </a:r>
            <a:r>
              <a:rPr lang="en-US" sz="2000" dirty="0">
                <a:solidFill>
                  <a:schemeClr val="tx1"/>
                </a:solidFill>
              </a:rPr>
              <a:t>is the belief that an individual’s culture is superior to that of other cultural groups. </a:t>
            </a:r>
          </a:p>
          <a:p>
            <a:pPr marL="0" indent="0">
              <a:buNone/>
            </a:pPr>
            <a:r>
              <a:rPr lang="en-US" sz="2000" b="1" dirty="0">
                <a:solidFill>
                  <a:schemeClr val="tx1"/>
                </a:solidFill>
              </a:rPr>
              <a:t>Cultural </a:t>
            </a:r>
            <a:r>
              <a:rPr lang="en-US" sz="2000" b="1" dirty="0" smtClean="0">
                <a:solidFill>
                  <a:schemeClr val="tx1"/>
                </a:solidFill>
              </a:rPr>
              <a:t>Relativism: (on the other hand)</a:t>
            </a:r>
            <a:endParaRPr lang="en-US" sz="2000" dirty="0" smtClean="0">
              <a:solidFill>
                <a:schemeClr val="tx1"/>
              </a:solidFill>
            </a:endParaRPr>
          </a:p>
          <a:p>
            <a:r>
              <a:rPr lang="en-US" sz="2000" dirty="0" smtClean="0">
                <a:solidFill>
                  <a:schemeClr val="tx1"/>
                </a:solidFill>
              </a:rPr>
              <a:t>is </a:t>
            </a:r>
            <a:r>
              <a:rPr lang="en-US" sz="2000" dirty="0">
                <a:solidFill>
                  <a:schemeClr val="tx1"/>
                </a:solidFill>
              </a:rPr>
              <a:t>the practice of judging a culture by its own standards. </a:t>
            </a:r>
            <a:endParaRPr lang="en-US" sz="2000" dirty="0" smtClean="0">
              <a:solidFill>
                <a:schemeClr val="tx1"/>
              </a:solidFill>
            </a:endParaRPr>
          </a:p>
          <a:p>
            <a:r>
              <a:rPr lang="en-US" sz="2000" dirty="0" smtClean="0">
                <a:solidFill>
                  <a:schemeClr val="tx1"/>
                </a:solidFill>
              </a:rPr>
              <a:t>It </a:t>
            </a:r>
            <a:r>
              <a:rPr lang="en-US" sz="2000" dirty="0">
                <a:solidFill>
                  <a:schemeClr val="tx1"/>
                </a:solidFill>
              </a:rPr>
              <a:t>promotes tolerance and respect for cultural practices that may seem strange or unusual to the </a:t>
            </a:r>
            <a:r>
              <a:rPr lang="en-US" sz="2000" dirty="0" smtClean="0">
                <a:solidFill>
                  <a:schemeClr val="tx1"/>
                </a:solidFill>
              </a:rPr>
              <a:t>observer.</a:t>
            </a:r>
          </a:p>
          <a:p>
            <a:r>
              <a:rPr lang="en-US" sz="2000" dirty="0" smtClean="0">
                <a:solidFill>
                  <a:schemeClr val="tx1"/>
                </a:solidFill>
              </a:rPr>
              <a:t>it </a:t>
            </a:r>
            <a:r>
              <a:rPr lang="en-US" sz="2000" dirty="0">
                <a:solidFill>
                  <a:schemeClr val="tx1"/>
                </a:solidFill>
              </a:rPr>
              <a:t>uses a </a:t>
            </a:r>
            <a:r>
              <a:rPr lang="en-US" sz="2000" b="1" dirty="0">
                <a:solidFill>
                  <a:schemeClr val="tx1"/>
                </a:solidFill>
              </a:rPr>
              <a:t>sociological </a:t>
            </a:r>
            <a:r>
              <a:rPr lang="en-US" sz="2000" b="1" dirty="0" smtClean="0">
                <a:solidFill>
                  <a:schemeClr val="tx1"/>
                </a:solidFill>
              </a:rPr>
              <a:t>imagination.</a:t>
            </a:r>
            <a:endParaRPr lang="en-AU" sz="2000" dirty="0">
              <a:solidFill>
                <a:schemeClr val="tx1"/>
              </a:solidFill>
            </a:endParaRPr>
          </a:p>
        </p:txBody>
      </p:sp>
    </p:spTree>
    <p:extLst>
      <p:ext uri="{BB962C8B-B14F-4D97-AF65-F5344CB8AC3E}">
        <p14:creationId xmlns:p14="http://schemas.microsoft.com/office/powerpoint/2010/main" val="30883883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Study design:</a:t>
            </a:r>
            <a:endParaRPr lang="en-AU" dirty="0"/>
          </a:p>
        </p:txBody>
      </p:sp>
      <p:sp>
        <p:nvSpPr>
          <p:cNvPr id="3" name="Content Placeholder 2"/>
          <p:cNvSpPr>
            <a:spLocks noGrp="1"/>
          </p:cNvSpPr>
          <p:nvPr>
            <p:ph idx="1"/>
          </p:nvPr>
        </p:nvSpPr>
        <p:spPr>
          <a:xfrm>
            <a:off x="609599" y="1340768"/>
            <a:ext cx="6347714" cy="4896544"/>
          </a:xfrm>
        </p:spPr>
        <p:txBody>
          <a:bodyPr>
            <a:normAutofit/>
          </a:bodyPr>
          <a:lstStyle/>
          <a:p>
            <a:r>
              <a:rPr lang="en-US" sz="2000" dirty="0" smtClean="0">
                <a:solidFill>
                  <a:schemeClr val="tx1"/>
                </a:solidFill>
              </a:rPr>
              <a:t>Remember that this dot point, although broken into three parts, should be treated as one interrelated idea:</a:t>
            </a:r>
          </a:p>
          <a:p>
            <a:pPr marL="525780" indent="-457200">
              <a:buFont typeface="+mj-lt"/>
              <a:buAutoNum type="arabicPeriod"/>
            </a:pPr>
            <a:r>
              <a:rPr lang="en-US" sz="2000" dirty="0" smtClean="0">
                <a:solidFill>
                  <a:schemeClr val="tx1"/>
                </a:solidFill>
              </a:rPr>
              <a:t>the </a:t>
            </a:r>
            <a:r>
              <a:rPr lang="en-US" sz="2000" dirty="0">
                <a:solidFill>
                  <a:schemeClr val="tx1"/>
                </a:solidFill>
              </a:rPr>
              <a:t>sociological imagination and its connection to the study of culture:</a:t>
            </a:r>
          </a:p>
          <a:p>
            <a:pPr marL="525780" indent="-457200">
              <a:buFont typeface="+mj-lt"/>
              <a:buAutoNum type="arabicPeriod"/>
            </a:pPr>
            <a:r>
              <a:rPr lang="en-US" sz="2000" dirty="0" smtClean="0">
                <a:solidFill>
                  <a:schemeClr val="tx1"/>
                </a:solidFill>
              </a:rPr>
              <a:t>the </a:t>
            </a:r>
            <a:r>
              <a:rPr lang="en-US" sz="2000" dirty="0">
                <a:solidFill>
                  <a:schemeClr val="tx1"/>
                </a:solidFill>
              </a:rPr>
              <a:t>meaning of sociological imagination</a:t>
            </a:r>
          </a:p>
          <a:p>
            <a:pPr marL="525780" indent="-457200">
              <a:buFont typeface="+mj-lt"/>
              <a:buAutoNum type="arabicPeriod"/>
            </a:pPr>
            <a:r>
              <a:rPr lang="en-US" sz="2000" dirty="0" smtClean="0">
                <a:solidFill>
                  <a:schemeClr val="tx1"/>
                </a:solidFill>
              </a:rPr>
              <a:t>the </a:t>
            </a:r>
            <a:r>
              <a:rPr lang="en-US" sz="2000" dirty="0">
                <a:solidFill>
                  <a:schemeClr val="tx1"/>
                </a:solidFill>
              </a:rPr>
              <a:t>distinction between ethnocentrism and cultural </a:t>
            </a:r>
            <a:r>
              <a:rPr lang="en-US" sz="2000" dirty="0" smtClean="0">
                <a:solidFill>
                  <a:schemeClr val="tx1"/>
                </a:solidFill>
              </a:rPr>
              <a:t>relativism</a:t>
            </a:r>
          </a:p>
          <a:p>
            <a:r>
              <a:rPr lang="en-US" sz="2000" dirty="0" smtClean="0">
                <a:solidFill>
                  <a:schemeClr val="tx1"/>
                </a:solidFill>
              </a:rPr>
              <a:t>Ultimately, you need to consider the relationship between ethnocentrism and cultural relativism &amp; the sociological imagination.</a:t>
            </a:r>
            <a:endParaRPr lang="en-AU" sz="2000" dirty="0">
              <a:solidFill>
                <a:schemeClr val="tx1"/>
              </a:solidFill>
            </a:endParaRPr>
          </a:p>
        </p:txBody>
      </p:sp>
    </p:spTree>
    <p:extLst>
      <p:ext uri="{BB962C8B-B14F-4D97-AF65-F5344CB8AC3E}">
        <p14:creationId xmlns:p14="http://schemas.microsoft.com/office/powerpoint/2010/main" val="41089833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RELATIONSHIP?</a:t>
            </a:r>
            <a:endParaRPr lang="en-AU" dirty="0"/>
          </a:p>
        </p:txBody>
      </p:sp>
      <p:sp>
        <p:nvSpPr>
          <p:cNvPr id="3" name="Content Placeholder 2"/>
          <p:cNvSpPr>
            <a:spLocks noGrp="1"/>
          </p:cNvSpPr>
          <p:nvPr>
            <p:ph idx="1"/>
          </p:nvPr>
        </p:nvSpPr>
        <p:spPr>
          <a:xfrm>
            <a:off x="609599" y="1340768"/>
            <a:ext cx="6347714" cy="4700595"/>
          </a:xfrm>
        </p:spPr>
        <p:txBody>
          <a:bodyPr>
            <a:normAutofit/>
          </a:bodyPr>
          <a:lstStyle/>
          <a:p>
            <a:r>
              <a:rPr lang="en-US" sz="2000" dirty="0">
                <a:solidFill>
                  <a:schemeClr val="tx1"/>
                </a:solidFill>
              </a:rPr>
              <a:t>The two concepts are interrelated: </a:t>
            </a:r>
          </a:p>
          <a:p>
            <a:pPr marL="0" indent="0">
              <a:buNone/>
            </a:pPr>
            <a:r>
              <a:rPr lang="en-US" sz="2000" dirty="0">
                <a:solidFill>
                  <a:schemeClr val="tx1"/>
                </a:solidFill>
              </a:rPr>
              <a:t> if you are being ethnocentric, you are not using your sociological imagination; </a:t>
            </a:r>
          </a:p>
          <a:p>
            <a:pPr marL="0" indent="0">
              <a:buNone/>
            </a:pPr>
            <a:r>
              <a:rPr lang="en-US" sz="2000" dirty="0">
                <a:solidFill>
                  <a:schemeClr val="tx1"/>
                </a:solidFill>
              </a:rPr>
              <a:t> If you are being culturally relative, you are using your sociological imagination; </a:t>
            </a:r>
          </a:p>
          <a:p>
            <a:endParaRPr lang="en-AU" sz="2000" dirty="0">
              <a:solidFill>
                <a:schemeClr val="tx1"/>
              </a:solidFill>
            </a:endParaRPr>
          </a:p>
          <a:p>
            <a:r>
              <a:rPr lang="en-US" sz="2000" dirty="0">
                <a:solidFill>
                  <a:schemeClr val="tx1"/>
                </a:solidFill>
              </a:rPr>
              <a:t>How do you know if something is ethnocentric or culturally </a:t>
            </a:r>
            <a:r>
              <a:rPr lang="en-US" sz="2000" dirty="0" smtClean="0">
                <a:solidFill>
                  <a:schemeClr val="tx1"/>
                </a:solidFill>
              </a:rPr>
              <a:t>relative? Identify </a:t>
            </a:r>
            <a:r>
              <a:rPr lang="en-US" sz="2000" dirty="0">
                <a:solidFill>
                  <a:schemeClr val="tx1"/>
                </a:solidFill>
              </a:rPr>
              <a:t>the </a:t>
            </a:r>
            <a:r>
              <a:rPr lang="en-US" sz="2000" b="1" dirty="0">
                <a:solidFill>
                  <a:schemeClr val="tx1"/>
                </a:solidFill>
              </a:rPr>
              <a:t>VOICE</a:t>
            </a:r>
            <a:r>
              <a:rPr lang="en-US" sz="2000" dirty="0">
                <a:solidFill>
                  <a:schemeClr val="tx1"/>
                </a:solidFill>
              </a:rPr>
              <a:t>! </a:t>
            </a:r>
          </a:p>
          <a:p>
            <a:pPr marL="0" indent="0">
              <a:buNone/>
            </a:pPr>
            <a:r>
              <a:rPr lang="en-US" sz="2000" dirty="0">
                <a:solidFill>
                  <a:schemeClr val="tx1"/>
                </a:solidFill>
              </a:rPr>
              <a:t> If you can hear the voice of an IA, or something is written or presented from </a:t>
            </a:r>
            <a:r>
              <a:rPr lang="en-US" sz="2000" dirty="0" smtClean="0">
                <a:solidFill>
                  <a:schemeClr val="tx1"/>
                </a:solidFill>
              </a:rPr>
              <a:t>an IA </a:t>
            </a:r>
            <a:r>
              <a:rPr lang="en-US" sz="2000" dirty="0">
                <a:solidFill>
                  <a:schemeClr val="tx1"/>
                </a:solidFill>
              </a:rPr>
              <a:t>perspective, then it is generally culturally relative. </a:t>
            </a:r>
          </a:p>
          <a:p>
            <a:endParaRPr lang="en-AU" sz="2000" dirty="0"/>
          </a:p>
        </p:txBody>
      </p:sp>
    </p:spTree>
    <p:extLst>
      <p:ext uri="{BB962C8B-B14F-4D97-AF65-F5344CB8AC3E}">
        <p14:creationId xmlns:p14="http://schemas.microsoft.com/office/powerpoint/2010/main" val="14866674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125760"/>
            <a:ext cx="6768752" cy="1143000"/>
          </a:xfrm>
        </p:spPr>
        <p:txBody>
          <a:bodyPr>
            <a:noAutofit/>
          </a:bodyPr>
          <a:lstStyle/>
          <a:p>
            <a:r>
              <a:rPr lang="en-AU" sz="2400" dirty="0" smtClean="0"/>
              <a:t>KK3: a range of historical and contemporary representations of Australian Indigenous culture that could be interpreted as ethnocentric and/or culturally relativistic representations</a:t>
            </a:r>
            <a:endParaRPr lang="en-AU" sz="2400" dirty="0"/>
          </a:p>
        </p:txBody>
      </p:sp>
      <p:sp>
        <p:nvSpPr>
          <p:cNvPr id="3" name="Content Placeholder 2"/>
          <p:cNvSpPr>
            <a:spLocks noGrp="1"/>
          </p:cNvSpPr>
          <p:nvPr>
            <p:ph idx="1"/>
          </p:nvPr>
        </p:nvSpPr>
        <p:spPr>
          <a:xfrm>
            <a:off x="178372" y="1772816"/>
            <a:ext cx="7057924" cy="2044824"/>
          </a:xfrm>
        </p:spPr>
        <p:txBody>
          <a:bodyPr/>
          <a:lstStyle/>
          <a:p>
            <a:r>
              <a:rPr lang="en-AU" sz="2000" dirty="0">
                <a:solidFill>
                  <a:schemeClr val="tx1"/>
                </a:solidFill>
              </a:rPr>
              <a:t>A </a:t>
            </a:r>
            <a:r>
              <a:rPr lang="en-AU" sz="2000" b="1" dirty="0">
                <a:solidFill>
                  <a:schemeClr val="tx1"/>
                </a:solidFill>
              </a:rPr>
              <a:t>representation</a:t>
            </a:r>
            <a:r>
              <a:rPr lang="en-AU" sz="2000" dirty="0">
                <a:solidFill>
                  <a:schemeClr val="tx1"/>
                </a:solidFill>
              </a:rPr>
              <a:t> refers to the creation in any medium aspects of ‘reality’ such as, people, places, objects, events, cultural identities and other intangible concepts </a:t>
            </a:r>
            <a:endParaRPr lang="en-AU" sz="2000" dirty="0" smtClean="0">
              <a:solidFill>
                <a:schemeClr val="tx1"/>
              </a:solidFill>
            </a:endParaRPr>
          </a:p>
          <a:p>
            <a:endParaRPr lang="en-AU" dirty="0"/>
          </a:p>
        </p:txBody>
      </p:sp>
      <p:sp>
        <p:nvSpPr>
          <p:cNvPr id="5" name="Content Placeholder 2"/>
          <p:cNvSpPr txBox="1">
            <a:spLocks/>
          </p:cNvSpPr>
          <p:nvPr/>
        </p:nvSpPr>
        <p:spPr>
          <a:xfrm>
            <a:off x="178372" y="2989548"/>
            <a:ext cx="8229600" cy="2664295"/>
          </a:xfrm>
          <a:prstGeom prst="rect">
            <a:avLst/>
          </a:prstGeom>
        </p:spPr>
        <p:txBody>
          <a:bodyPr vert="horz" lIns="91440" tIns="45720" rIns="91440" bIns="45720" numCol="2"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t>Visual material</a:t>
            </a:r>
          </a:p>
          <a:p>
            <a:pPr lvl="2"/>
            <a:r>
              <a:rPr lang="en-US" dirty="0"/>
              <a:t>Photos</a:t>
            </a:r>
          </a:p>
          <a:p>
            <a:pPr lvl="2"/>
            <a:r>
              <a:rPr lang="en-US" dirty="0"/>
              <a:t>Cartoons</a:t>
            </a:r>
          </a:p>
          <a:p>
            <a:pPr lvl="2"/>
            <a:r>
              <a:rPr lang="en-US" dirty="0"/>
              <a:t>Artwork (paintings, drawings, sculpture)</a:t>
            </a:r>
          </a:p>
          <a:p>
            <a:pPr lvl="2"/>
            <a:r>
              <a:rPr lang="en-US" dirty="0" err="1"/>
              <a:t>Artefacts</a:t>
            </a:r>
            <a:endParaRPr lang="en-US" dirty="0"/>
          </a:p>
          <a:p>
            <a:pPr lvl="2"/>
            <a:r>
              <a:rPr lang="en-US" dirty="0" smtClean="0"/>
              <a:t>Film</a:t>
            </a:r>
          </a:p>
          <a:p>
            <a:pPr lvl="2"/>
            <a:r>
              <a:rPr lang="en-US" dirty="0" smtClean="0"/>
              <a:t>Documentary</a:t>
            </a:r>
            <a:endParaRPr lang="en-US" dirty="0"/>
          </a:p>
          <a:p>
            <a:r>
              <a:rPr lang="en-US" b="1" dirty="0" smtClean="0"/>
              <a:t>Written </a:t>
            </a:r>
            <a:r>
              <a:rPr lang="en-US" b="1" dirty="0"/>
              <a:t>material</a:t>
            </a:r>
          </a:p>
          <a:p>
            <a:pPr lvl="2"/>
            <a:r>
              <a:rPr lang="en-US" dirty="0"/>
              <a:t>Newspaper articles</a:t>
            </a:r>
          </a:p>
          <a:p>
            <a:pPr lvl="2"/>
            <a:r>
              <a:rPr lang="en-US" dirty="0"/>
              <a:t>Speeches</a:t>
            </a:r>
          </a:p>
          <a:p>
            <a:pPr lvl="2"/>
            <a:r>
              <a:rPr lang="en-US" dirty="0"/>
              <a:t>Excerpt of a government policy </a:t>
            </a:r>
          </a:p>
          <a:p>
            <a:pPr lvl="2"/>
            <a:r>
              <a:rPr lang="en-US" dirty="0"/>
              <a:t>Song lyrics</a:t>
            </a:r>
          </a:p>
          <a:p>
            <a:endParaRPr lang="en-AU" dirty="0"/>
          </a:p>
        </p:txBody>
      </p:sp>
    </p:spTree>
    <p:extLst>
      <p:ext uri="{BB962C8B-B14F-4D97-AF65-F5344CB8AC3E}">
        <p14:creationId xmlns:p14="http://schemas.microsoft.com/office/powerpoint/2010/main" val="1647883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UNIT 3 COURSEWORK RESULT:</a:t>
            </a:r>
            <a:endParaRPr lang="en-AU" dirty="0"/>
          </a:p>
        </p:txBody>
      </p:sp>
      <p:sp>
        <p:nvSpPr>
          <p:cNvPr id="3" name="Content Placeholder 2"/>
          <p:cNvSpPr>
            <a:spLocks noGrp="1"/>
          </p:cNvSpPr>
          <p:nvPr>
            <p:ph idx="1"/>
          </p:nvPr>
        </p:nvSpPr>
        <p:spPr/>
        <p:txBody>
          <a:bodyPr/>
          <a:lstStyle/>
          <a:p>
            <a:r>
              <a:rPr lang="en-AU" dirty="0" smtClean="0"/>
              <a:t>AREA OF STUDY 1 AIC = 50%</a:t>
            </a:r>
          </a:p>
          <a:p>
            <a:r>
              <a:rPr lang="en-AU" dirty="0" smtClean="0"/>
              <a:t>AREA OF STUDY 2 ETHNCIITY = 50%</a:t>
            </a:r>
          </a:p>
          <a:p>
            <a:r>
              <a:rPr lang="en-AU" dirty="0" smtClean="0"/>
              <a:t>TOTAL MARK FOR UNIT 3 = 100%</a:t>
            </a:r>
            <a:endParaRPr lang="en-AU" dirty="0"/>
          </a:p>
        </p:txBody>
      </p:sp>
    </p:spTree>
    <p:extLst>
      <p:ext uri="{BB962C8B-B14F-4D97-AF65-F5344CB8AC3E}">
        <p14:creationId xmlns:p14="http://schemas.microsoft.com/office/powerpoint/2010/main" val="6125401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7848872" cy="1143000"/>
          </a:xfrm>
        </p:spPr>
        <p:txBody>
          <a:bodyPr>
            <a:normAutofit fontScale="90000"/>
          </a:bodyPr>
          <a:lstStyle/>
          <a:p>
            <a:r>
              <a:rPr lang="en-US" sz="2800" b="1" dirty="0" smtClean="0"/>
              <a:t>Methods of analysis </a:t>
            </a:r>
            <a:br>
              <a:rPr lang="en-US" sz="2800" b="1" dirty="0" smtClean="0"/>
            </a:br>
            <a:r>
              <a:rPr lang="en-US" sz="2800" b="1" dirty="0" smtClean="0"/>
              <a:t>Assessing the key features of a representation</a:t>
            </a:r>
            <a:endParaRPr lang="en-US" sz="2800" b="1" dirty="0"/>
          </a:p>
        </p:txBody>
      </p:sp>
      <p:sp>
        <p:nvSpPr>
          <p:cNvPr id="3" name="Content Placeholder 2"/>
          <p:cNvSpPr>
            <a:spLocks noGrp="1"/>
          </p:cNvSpPr>
          <p:nvPr>
            <p:ph idx="1"/>
          </p:nvPr>
        </p:nvSpPr>
        <p:spPr>
          <a:xfrm>
            <a:off x="14262" y="1374527"/>
            <a:ext cx="8229600" cy="4497363"/>
          </a:xfrm>
        </p:spPr>
        <p:txBody>
          <a:bodyPr>
            <a:normAutofit/>
          </a:bodyPr>
          <a:lstStyle/>
          <a:p>
            <a:pPr marL="0" indent="0">
              <a:buNone/>
            </a:pPr>
            <a:r>
              <a:rPr lang="en-AU" b="1" dirty="0" smtClean="0"/>
              <a:t>Key </a:t>
            </a:r>
            <a:r>
              <a:rPr lang="en-AU" b="1" dirty="0"/>
              <a:t>questions for analysis </a:t>
            </a:r>
            <a:r>
              <a:rPr lang="en-AU" b="1" dirty="0" smtClean="0"/>
              <a:t>may include:</a:t>
            </a:r>
          </a:p>
          <a:p>
            <a:pPr lvl="1"/>
            <a:r>
              <a:rPr lang="en-AU" sz="1800" dirty="0" smtClean="0">
                <a:solidFill>
                  <a:schemeClr val="tx1"/>
                </a:solidFill>
              </a:rPr>
              <a:t>What </a:t>
            </a:r>
            <a:r>
              <a:rPr lang="en-AU" sz="1800" dirty="0">
                <a:solidFill>
                  <a:schemeClr val="tx1"/>
                </a:solidFill>
              </a:rPr>
              <a:t>is being represented (the issue</a:t>
            </a:r>
            <a:r>
              <a:rPr lang="en-AU" sz="1800" dirty="0" smtClean="0">
                <a:solidFill>
                  <a:schemeClr val="tx1"/>
                </a:solidFill>
              </a:rPr>
              <a:t>)?</a:t>
            </a:r>
          </a:p>
          <a:p>
            <a:pPr lvl="1"/>
            <a:r>
              <a:rPr lang="en-AU" sz="1800" dirty="0" smtClean="0">
                <a:solidFill>
                  <a:schemeClr val="tx1"/>
                </a:solidFill>
              </a:rPr>
              <a:t>How </a:t>
            </a:r>
            <a:r>
              <a:rPr lang="en-AU" sz="1800" dirty="0">
                <a:solidFill>
                  <a:schemeClr val="tx1"/>
                </a:solidFill>
              </a:rPr>
              <a:t>is </a:t>
            </a:r>
            <a:r>
              <a:rPr lang="en-AU" sz="1800" dirty="0" smtClean="0">
                <a:solidFill>
                  <a:schemeClr val="tx1"/>
                </a:solidFill>
              </a:rPr>
              <a:t>it represented </a:t>
            </a:r>
            <a:r>
              <a:rPr lang="en-AU" sz="1800" dirty="0">
                <a:solidFill>
                  <a:schemeClr val="tx1"/>
                </a:solidFill>
              </a:rPr>
              <a:t>(the medium, e.g. a photo, cartoon, film, poem, article, poetry)? </a:t>
            </a:r>
          </a:p>
          <a:p>
            <a:pPr lvl="1"/>
            <a:r>
              <a:rPr lang="en-AU" sz="1800" dirty="0">
                <a:solidFill>
                  <a:schemeClr val="tx1"/>
                </a:solidFill>
              </a:rPr>
              <a:t>Who is the intended audience?</a:t>
            </a:r>
          </a:p>
          <a:p>
            <a:pPr lvl="1"/>
            <a:r>
              <a:rPr lang="en-AU" sz="1800" dirty="0">
                <a:solidFill>
                  <a:schemeClr val="tx1"/>
                </a:solidFill>
              </a:rPr>
              <a:t>Whose beliefs or values are being promoted?  How do you know?</a:t>
            </a:r>
          </a:p>
          <a:p>
            <a:pPr lvl="1"/>
            <a:r>
              <a:rPr lang="en-AU" sz="1800" dirty="0">
                <a:solidFill>
                  <a:schemeClr val="tx1"/>
                </a:solidFill>
              </a:rPr>
              <a:t>What is in the foreground and background?  Are there any notable absences?</a:t>
            </a:r>
          </a:p>
          <a:p>
            <a:pPr lvl="1"/>
            <a:r>
              <a:rPr lang="en-AU" sz="1800" dirty="0">
                <a:solidFill>
                  <a:schemeClr val="tx1"/>
                </a:solidFill>
              </a:rPr>
              <a:t>What does the representation mean to you?  What does the representation mean to others? </a:t>
            </a:r>
          </a:p>
          <a:p>
            <a:pPr lvl="1"/>
            <a:r>
              <a:rPr lang="en-AU" sz="1800" dirty="0">
                <a:solidFill>
                  <a:schemeClr val="tx1"/>
                </a:solidFill>
              </a:rPr>
              <a:t>Consider the potential influence of stereotyping within the representation based on ethnicity, gender, class, or age.</a:t>
            </a:r>
          </a:p>
          <a:p>
            <a:pPr marL="0" indent="0">
              <a:buNone/>
            </a:pPr>
            <a:endParaRPr lang="en-US" dirty="0"/>
          </a:p>
        </p:txBody>
      </p:sp>
    </p:spTree>
    <p:extLst>
      <p:ext uri="{BB962C8B-B14F-4D97-AF65-F5344CB8AC3E}">
        <p14:creationId xmlns:p14="http://schemas.microsoft.com/office/powerpoint/2010/main" val="24336482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000" dirty="0" smtClean="0"/>
              <a:t>“a </a:t>
            </a:r>
            <a:r>
              <a:rPr lang="en-AU" sz="2000" dirty="0"/>
              <a:t>range of historical and contemporary representations of Australian Indigenous culture that could be interpreted as ethnocentric and/or culturally relativistic </a:t>
            </a:r>
            <a:r>
              <a:rPr lang="en-AU" sz="2000" dirty="0" smtClean="0"/>
              <a:t>representations”</a:t>
            </a:r>
            <a:endParaRPr lang="en-AU" sz="2000"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2248652058"/>
              </p:ext>
            </p:extLst>
          </p:nvPr>
        </p:nvGraphicFramePr>
        <p:xfrm>
          <a:off x="685668" y="2996952"/>
          <a:ext cx="6389594" cy="1645920"/>
        </p:xfrm>
        <a:graphic>
          <a:graphicData uri="http://schemas.openxmlformats.org/drawingml/2006/table">
            <a:tbl>
              <a:tblPr firstRow="1" bandRow="1">
                <a:tableStyleId>{5C22544A-7EE6-4342-B048-85BDC9FD1C3A}</a:tableStyleId>
              </a:tblPr>
              <a:tblGrid>
                <a:gridCol w="3194797"/>
                <a:gridCol w="3194797"/>
              </a:tblGrid>
              <a:tr h="370840">
                <a:tc>
                  <a:txBody>
                    <a:bodyPr/>
                    <a:lstStyle/>
                    <a:p>
                      <a:r>
                        <a:rPr lang="en-AU" sz="2400" dirty="0" smtClean="0"/>
                        <a:t>1. HISTORICAL</a:t>
                      </a:r>
                      <a:r>
                        <a:rPr lang="en-AU" sz="2400" baseline="0" dirty="0" smtClean="0"/>
                        <a:t> &amp; </a:t>
                      </a:r>
                    </a:p>
                    <a:p>
                      <a:r>
                        <a:rPr lang="en-AU" sz="2400" baseline="0" dirty="0" smtClean="0"/>
                        <a:t>ETHNOCENTRIC</a:t>
                      </a:r>
                      <a:endParaRPr lang="en-AU" sz="2400" dirty="0"/>
                    </a:p>
                  </a:txBody>
                  <a:tcPr marL="44474" marR="44474"/>
                </a:tc>
                <a:tc>
                  <a:txBody>
                    <a:bodyPr/>
                    <a:lstStyle/>
                    <a:p>
                      <a:r>
                        <a:rPr lang="en-AU" sz="2400" dirty="0" smtClean="0"/>
                        <a:t>3. CONTEMPORARY &amp; </a:t>
                      </a:r>
                    </a:p>
                    <a:p>
                      <a:r>
                        <a:rPr lang="en-AU" sz="2400" dirty="0" smtClean="0"/>
                        <a:t>ETHNOCENTRIC</a:t>
                      </a:r>
                      <a:endParaRPr lang="en-AU" sz="2400" dirty="0"/>
                    </a:p>
                  </a:txBody>
                  <a:tcPr marL="44474" marR="44474"/>
                </a:tc>
              </a:tr>
              <a:tr h="370840">
                <a:tc>
                  <a:txBody>
                    <a:bodyPr/>
                    <a:lstStyle/>
                    <a:p>
                      <a:r>
                        <a:rPr lang="en-AU" sz="2400" dirty="0" smtClean="0"/>
                        <a:t>2. HISTORICAL &amp; </a:t>
                      </a:r>
                    </a:p>
                    <a:p>
                      <a:r>
                        <a:rPr lang="en-AU" sz="2400" dirty="0" smtClean="0"/>
                        <a:t>CULTURALLY RELATIVE</a:t>
                      </a:r>
                      <a:endParaRPr lang="en-AU" sz="2400" dirty="0"/>
                    </a:p>
                  </a:txBody>
                  <a:tcPr marL="44474" marR="44474"/>
                </a:tc>
                <a:tc>
                  <a:txBody>
                    <a:bodyPr/>
                    <a:lstStyle/>
                    <a:p>
                      <a:r>
                        <a:rPr lang="en-AU" sz="2400" dirty="0" smtClean="0"/>
                        <a:t>4. CONTEMPORARY &amp; </a:t>
                      </a:r>
                    </a:p>
                    <a:p>
                      <a:r>
                        <a:rPr lang="en-AU" sz="2400" dirty="0" smtClean="0"/>
                        <a:t>CULTURALLY RELATIVE</a:t>
                      </a:r>
                      <a:endParaRPr lang="en-AU" sz="2400" dirty="0"/>
                    </a:p>
                  </a:txBody>
                  <a:tcPr marL="44474" marR="44474"/>
                </a:tc>
              </a:tr>
            </a:tbl>
          </a:graphicData>
        </a:graphic>
      </p:graphicFrame>
      <p:sp>
        <p:nvSpPr>
          <p:cNvPr id="5" name="Content Placeholder 4"/>
          <p:cNvSpPr>
            <a:spLocks noGrp="1"/>
          </p:cNvSpPr>
          <p:nvPr>
            <p:ph sz="half" idx="2"/>
          </p:nvPr>
        </p:nvSpPr>
        <p:spPr>
          <a:xfrm>
            <a:off x="395536" y="2163763"/>
            <a:ext cx="6696744" cy="473149"/>
          </a:xfrm>
        </p:spPr>
        <p:txBody>
          <a:bodyPr/>
          <a:lstStyle/>
          <a:p>
            <a:r>
              <a:rPr lang="en-AU" dirty="0" smtClean="0"/>
              <a:t>SO HOW MANY EXAMPLES DO I NEED?</a:t>
            </a:r>
            <a:endParaRPr lang="en-AU" dirty="0"/>
          </a:p>
        </p:txBody>
      </p:sp>
    </p:spTree>
    <p:extLst>
      <p:ext uri="{BB962C8B-B14F-4D97-AF65-F5344CB8AC3E}">
        <p14:creationId xmlns:p14="http://schemas.microsoft.com/office/powerpoint/2010/main" val="11223359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a:t>
            </a:r>
            <a:endParaRPr lang="en-AU" dirty="0"/>
          </a:p>
        </p:txBody>
      </p:sp>
      <p:sp>
        <p:nvSpPr>
          <p:cNvPr id="3" name="Content Placeholder 2"/>
          <p:cNvSpPr>
            <a:spLocks noGrp="1"/>
          </p:cNvSpPr>
          <p:nvPr>
            <p:ph sz="half" idx="1"/>
          </p:nvPr>
        </p:nvSpPr>
        <p:spPr>
          <a:xfrm>
            <a:off x="179512" y="1412776"/>
            <a:ext cx="3888432" cy="4968552"/>
          </a:xfrm>
        </p:spPr>
        <p:txBody>
          <a:bodyPr>
            <a:normAutofit fontScale="92500" lnSpcReduction="20000"/>
          </a:bodyPr>
          <a:lstStyle/>
          <a:p>
            <a:pPr marL="0" indent="0">
              <a:buNone/>
            </a:pPr>
            <a:r>
              <a:rPr lang="en-AU" sz="1900" u="sng" dirty="0" smtClean="0">
                <a:solidFill>
                  <a:schemeClr val="tx1"/>
                </a:solidFill>
              </a:rPr>
              <a:t>1</a:t>
            </a:r>
            <a:r>
              <a:rPr lang="en-AU" sz="1900" u="sng" dirty="0">
                <a:solidFill>
                  <a:schemeClr val="tx1"/>
                </a:solidFill>
              </a:rPr>
              <a:t>. HISTORICAL &amp; </a:t>
            </a:r>
            <a:r>
              <a:rPr lang="en-AU" sz="1900" u="sng" dirty="0" smtClean="0">
                <a:solidFill>
                  <a:schemeClr val="tx1"/>
                </a:solidFill>
              </a:rPr>
              <a:t>ETHNOCENTRIC: </a:t>
            </a:r>
            <a:endParaRPr lang="en-AU" sz="1900" u="sng" dirty="0">
              <a:solidFill>
                <a:schemeClr val="tx1"/>
              </a:solidFill>
            </a:endParaRPr>
          </a:p>
          <a:p>
            <a:pPr marL="0" indent="0">
              <a:buNone/>
            </a:pPr>
            <a:r>
              <a:rPr lang="en-US" sz="1900" dirty="0" smtClean="0">
                <a:solidFill>
                  <a:schemeClr val="tx1"/>
                </a:solidFill>
              </a:rPr>
              <a:t>Coins</a:t>
            </a:r>
            <a:r>
              <a:rPr lang="en-US" sz="1900" dirty="0">
                <a:solidFill>
                  <a:schemeClr val="tx1"/>
                </a:solidFill>
              </a:rPr>
              <a:t>; Flora &amp; Fauna </a:t>
            </a:r>
            <a:r>
              <a:rPr lang="en-US" sz="1900" dirty="0" smtClean="0">
                <a:solidFill>
                  <a:schemeClr val="tx1"/>
                </a:solidFill>
              </a:rPr>
              <a:t>Act until 1967; </a:t>
            </a:r>
            <a:r>
              <a:rPr lang="en-US" sz="1900" dirty="0">
                <a:solidFill>
                  <a:schemeClr val="tx1"/>
                </a:solidFill>
              </a:rPr>
              <a:t>Protection &amp; </a:t>
            </a:r>
            <a:r>
              <a:rPr lang="en-US" sz="1900" dirty="0" smtClean="0">
                <a:solidFill>
                  <a:schemeClr val="tx1"/>
                </a:solidFill>
              </a:rPr>
              <a:t>Segregation </a:t>
            </a:r>
            <a:r>
              <a:rPr lang="en-US" sz="1900" dirty="0">
                <a:solidFill>
                  <a:schemeClr val="tx1"/>
                </a:solidFill>
              </a:rPr>
              <a:t>Policy; </a:t>
            </a:r>
            <a:r>
              <a:rPr lang="en-US" sz="1900" dirty="0" smtClean="0">
                <a:solidFill>
                  <a:schemeClr val="tx1"/>
                </a:solidFill>
              </a:rPr>
              <a:t>Noble savages; lowest ranking on ‘Great Chain of Being’; </a:t>
            </a:r>
            <a:r>
              <a:rPr lang="en-US" sz="1900" dirty="0">
                <a:solidFill>
                  <a:schemeClr val="tx1"/>
                </a:solidFill>
              </a:rPr>
              <a:t>	</a:t>
            </a:r>
          </a:p>
          <a:p>
            <a:pPr marL="0" indent="0">
              <a:buNone/>
            </a:pPr>
            <a:r>
              <a:rPr lang="en-AU" sz="1900" u="sng" dirty="0" smtClean="0">
                <a:solidFill>
                  <a:schemeClr val="tx1"/>
                </a:solidFill>
              </a:rPr>
              <a:t>2</a:t>
            </a:r>
            <a:r>
              <a:rPr lang="en-AU" sz="1900" u="sng" dirty="0">
                <a:solidFill>
                  <a:schemeClr val="tx1"/>
                </a:solidFill>
              </a:rPr>
              <a:t>. HISTORICAL &amp; CULTURALLY RELATIVE </a:t>
            </a:r>
          </a:p>
          <a:p>
            <a:pPr marL="0" indent="0">
              <a:buNone/>
            </a:pPr>
            <a:r>
              <a:rPr lang="en-US" sz="1900" dirty="0" smtClean="0">
                <a:solidFill>
                  <a:schemeClr val="tx1"/>
                </a:solidFill>
              </a:rPr>
              <a:t>1967 </a:t>
            </a:r>
            <a:r>
              <a:rPr lang="en-US" sz="1900" dirty="0">
                <a:solidFill>
                  <a:schemeClr val="tx1"/>
                </a:solidFill>
              </a:rPr>
              <a:t>Referendum; Preserving The Cave Paintings In The Grampians; The reconciliation movement; Land Rights Act</a:t>
            </a:r>
            <a:r>
              <a:rPr lang="en-US" sz="1900" dirty="0" smtClean="0">
                <a:solidFill>
                  <a:schemeClr val="tx1"/>
                </a:solidFill>
              </a:rPr>
              <a:t>; 1807 – 3</a:t>
            </a:r>
            <a:r>
              <a:rPr lang="en-US" sz="1900" baseline="30000" dirty="0" smtClean="0">
                <a:solidFill>
                  <a:schemeClr val="tx1"/>
                </a:solidFill>
              </a:rPr>
              <a:t>rd</a:t>
            </a:r>
            <a:r>
              <a:rPr lang="en-US" sz="1900" dirty="0" smtClean="0">
                <a:solidFill>
                  <a:schemeClr val="tx1"/>
                </a:solidFill>
              </a:rPr>
              <a:t> Governor of NSW PG King acknowledging that IAs were the ‘real proprietors of the soil”; </a:t>
            </a:r>
            <a:r>
              <a:rPr lang="en-US" sz="1900" dirty="0">
                <a:solidFill>
                  <a:schemeClr val="tx1"/>
                </a:solidFill>
              </a:rPr>
              <a:t>	</a:t>
            </a:r>
            <a:endParaRPr lang="en-US" dirty="0">
              <a:solidFill>
                <a:schemeClr val="tx1"/>
              </a:solidFill>
            </a:endParaRPr>
          </a:p>
          <a:p>
            <a:endParaRPr lang="en-AU" dirty="0"/>
          </a:p>
        </p:txBody>
      </p:sp>
      <p:sp>
        <p:nvSpPr>
          <p:cNvPr id="4" name="Content Placeholder 3"/>
          <p:cNvSpPr>
            <a:spLocks noGrp="1"/>
          </p:cNvSpPr>
          <p:nvPr>
            <p:ph sz="half" idx="2"/>
          </p:nvPr>
        </p:nvSpPr>
        <p:spPr>
          <a:xfrm>
            <a:off x="4283968" y="1412775"/>
            <a:ext cx="3304134" cy="4968553"/>
          </a:xfrm>
        </p:spPr>
        <p:txBody>
          <a:bodyPr>
            <a:normAutofit fontScale="92500" lnSpcReduction="20000"/>
          </a:bodyPr>
          <a:lstStyle/>
          <a:p>
            <a:pPr marL="0" indent="0">
              <a:buNone/>
            </a:pPr>
            <a:r>
              <a:rPr lang="en-AU" sz="1900" u="sng" dirty="0" smtClean="0">
                <a:solidFill>
                  <a:schemeClr val="tx1"/>
                </a:solidFill>
              </a:rPr>
              <a:t>3</a:t>
            </a:r>
            <a:r>
              <a:rPr lang="en-AU" sz="1900" u="sng" dirty="0">
                <a:solidFill>
                  <a:schemeClr val="tx1"/>
                </a:solidFill>
              </a:rPr>
              <a:t>. CONTEMPORARY &amp; </a:t>
            </a:r>
            <a:r>
              <a:rPr lang="en-AU" sz="1900" u="sng" dirty="0" smtClean="0">
                <a:solidFill>
                  <a:schemeClr val="tx1"/>
                </a:solidFill>
              </a:rPr>
              <a:t>ETHNOCENTRIC: </a:t>
            </a:r>
            <a:endParaRPr lang="en-AU" sz="1900" u="sng" dirty="0">
              <a:solidFill>
                <a:schemeClr val="tx1"/>
              </a:solidFill>
            </a:endParaRPr>
          </a:p>
          <a:p>
            <a:pPr marL="0" indent="0">
              <a:buNone/>
            </a:pPr>
            <a:r>
              <a:rPr lang="en-US" sz="1900" dirty="0" err="1" smtClean="0">
                <a:solidFill>
                  <a:schemeClr val="tx1"/>
                </a:solidFill>
              </a:rPr>
              <a:t>Antar</a:t>
            </a:r>
            <a:r>
              <a:rPr lang="en-US" sz="1900" dirty="0" smtClean="0">
                <a:solidFill>
                  <a:schemeClr val="tx1"/>
                </a:solidFill>
              </a:rPr>
              <a:t> </a:t>
            </a:r>
            <a:r>
              <a:rPr lang="en-US" sz="1900" dirty="0">
                <a:solidFill>
                  <a:schemeClr val="tx1"/>
                </a:solidFill>
              </a:rPr>
              <a:t>Flyer, About Australia Website, </a:t>
            </a:r>
            <a:r>
              <a:rPr lang="en-US" sz="1900" dirty="0" err="1" smtClean="0">
                <a:solidFill>
                  <a:schemeClr val="tx1"/>
                </a:solidFill>
              </a:rPr>
              <a:t>Toursim</a:t>
            </a:r>
            <a:r>
              <a:rPr lang="en-US" sz="1900" dirty="0" smtClean="0">
                <a:solidFill>
                  <a:schemeClr val="tx1"/>
                </a:solidFill>
              </a:rPr>
              <a:t> Ads, over-reporting of IA crimes, under-representation on </a:t>
            </a:r>
            <a:r>
              <a:rPr lang="en-US" sz="1900" dirty="0" err="1" smtClean="0">
                <a:solidFill>
                  <a:schemeClr val="tx1"/>
                </a:solidFill>
              </a:rPr>
              <a:t>Aus</a:t>
            </a:r>
            <a:r>
              <a:rPr lang="en-US" sz="1900" dirty="0" smtClean="0">
                <a:solidFill>
                  <a:schemeClr val="tx1"/>
                </a:solidFill>
              </a:rPr>
              <a:t> TV, NTER </a:t>
            </a:r>
            <a:r>
              <a:rPr lang="en-US" sz="1900" dirty="0">
                <a:solidFill>
                  <a:schemeClr val="tx1"/>
                </a:solidFill>
              </a:rPr>
              <a:t>Policy (Stronger </a:t>
            </a:r>
            <a:r>
              <a:rPr lang="en-US" sz="1900" dirty="0" smtClean="0">
                <a:solidFill>
                  <a:schemeClr val="tx1"/>
                </a:solidFill>
              </a:rPr>
              <a:t>Futures Legislation), Andrew Bolt; </a:t>
            </a:r>
            <a:r>
              <a:rPr lang="en-US" sz="1900" dirty="0">
                <a:solidFill>
                  <a:schemeClr val="tx1"/>
                </a:solidFill>
              </a:rPr>
              <a:t>	</a:t>
            </a:r>
            <a:r>
              <a:rPr lang="en-US" sz="1900" dirty="0" smtClean="0">
                <a:solidFill>
                  <a:schemeClr val="tx1"/>
                </a:solidFill>
              </a:rPr>
              <a:t>Survivor Island 3 Video Game.</a:t>
            </a:r>
            <a:endParaRPr lang="en-US" sz="1900" dirty="0">
              <a:solidFill>
                <a:schemeClr val="tx1"/>
              </a:solidFill>
            </a:endParaRPr>
          </a:p>
          <a:p>
            <a:pPr marL="0" indent="0">
              <a:buNone/>
            </a:pPr>
            <a:r>
              <a:rPr lang="en-AU" sz="1900" u="sng" dirty="0" smtClean="0">
                <a:solidFill>
                  <a:schemeClr val="tx1"/>
                </a:solidFill>
              </a:rPr>
              <a:t>4</a:t>
            </a:r>
            <a:r>
              <a:rPr lang="en-AU" sz="1900" u="sng" dirty="0">
                <a:solidFill>
                  <a:schemeClr val="tx1"/>
                </a:solidFill>
              </a:rPr>
              <a:t>. CONTEMPORARY &amp; CULTURALLY RELATIVE </a:t>
            </a:r>
          </a:p>
          <a:p>
            <a:pPr marL="0" indent="0">
              <a:buNone/>
            </a:pPr>
            <a:r>
              <a:rPr lang="en-US" sz="1900" dirty="0" smtClean="0">
                <a:solidFill>
                  <a:schemeClr val="tx1"/>
                </a:solidFill>
              </a:rPr>
              <a:t>Close </a:t>
            </a:r>
            <a:r>
              <a:rPr lang="en-US" sz="1900" dirty="0">
                <a:solidFill>
                  <a:schemeClr val="tx1"/>
                </a:solidFill>
              </a:rPr>
              <a:t>The Gap; Apology; Celebrating Adam Goodes As Australian Of The </a:t>
            </a:r>
            <a:r>
              <a:rPr lang="en-US" sz="1900" dirty="0" smtClean="0">
                <a:solidFill>
                  <a:schemeClr val="tx1"/>
                </a:solidFill>
              </a:rPr>
              <a:t>Year; Australian Curriculum, NITV, Equal Opportunity &amp; Racial Discrimination Act; ‘Stop the Intervention’; Stan </a:t>
            </a:r>
            <a:r>
              <a:rPr lang="en-US" sz="1900" smtClean="0">
                <a:solidFill>
                  <a:schemeClr val="tx1"/>
                </a:solidFill>
              </a:rPr>
              <a:t>Grant debate;</a:t>
            </a:r>
            <a:r>
              <a:rPr lang="en-US" sz="1900" dirty="0">
                <a:solidFill>
                  <a:schemeClr val="tx1"/>
                </a:solidFill>
              </a:rPr>
              <a:t>	</a:t>
            </a:r>
          </a:p>
          <a:p>
            <a:endParaRPr lang="en-AU" sz="1900" dirty="0">
              <a:solidFill>
                <a:schemeClr val="tx1"/>
              </a:solidFill>
            </a:endParaRPr>
          </a:p>
        </p:txBody>
      </p:sp>
    </p:spTree>
    <p:extLst>
      <p:ext uri="{BB962C8B-B14F-4D97-AF65-F5344CB8AC3E}">
        <p14:creationId xmlns:p14="http://schemas.microsoft.com/office/powerpoint/2010/main" val="35854713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79512" y="260648"/>
            <a:ext cx="7024744" cy="1143000"/>
          </a:xfrm>
        </p:spPr>
        <p:txBody>
          <a:bodyPr>
            <a:noAutofit/>
          </a:bodyPr>
          <a:lstStyle/>
          <a:p>
            <a:pPr algn="l"/>
            <a:r>
              <a:rPr lang="en-US" sz="2400" dirty="0" smtClean="0"/>
              <a:t>KK4. The implications of different ways of representing Australian Indigenous Culture for building awareness and perception of the culture</a:t>
            </a:r>
          </a:p>
        </p:txBody>
      </p:sp>
      <p:sp>
        <p:nvSpPr>
          <p:cNvPr id="6" name="Content Placeholder 5"/>
          <p:cNvSpPr>
            <a:spLocks noGrp="1"/>
          </p:cNvSpPr>
          <p:nvPr>
            <p:ph idx="1"/>
          </p:nvPr>
        </p:nvSpPr>
        <p:spPr>
          <a:xfrm>
            <a:off x="179512" y="1700808"/>
            <a:ext cx="8266311" cy="4752527"/>
          </a:xfrm>
        </p:spPr>
        <p:txBody>
          <a:bodyPr>
            <a:normAutofit/>
          </a:bodyPr>
          <a:lstStyle/>
          <a:p>
            <a:r>
              <a:rPr lang="en-US" sz="2400" b="1" i="1" dirty="0" smtClean="0"/>
              <a:t>How are we building awareness and perception?</a:t>
            </a:r>
          </a:p>
          <a:p>
            <a:r>
              <a:rPr lang="en-US" sz="2400" b="1" i="1" dirty="0" smtClean="0"/>
              <a:t>How are we ensuring that we are:</a:t>
            </a:r>
          </a:p>
          <a:p>
            <a:pPr>
              <a:buFont typeface="Wingdings" panose="05000000000000000000" pitchFamily="2" charset="2"/>
              <a:buChar char="Ø"/>
            </a:pPr>
            <a:r>
              <a:rPr lang="en-US" sz="2400" b="1" i="1" dirty="0" smtClean="0"/>
              <a:t>Challenging stereotypes of AIC?</a:t>
            </a:r>
          </a:p>
          <a:p>
            <a:pPr>
              <a:buFont typeface="Wingdings" panose="05000000000000000000" pitchFamily="2" charset="2"/>
              <a:buChar char="Ø"/>
            </a:pPr>
            <a:r>
              <a:rPr lang="en-US" sz="2400" b="1" i="1" dirty="0" smtClean="0"/>
              <a:t>Closing the Gap in Health, Education and Life Expectancy?</a:t>
            </a:r>
          </a:p>
          <a:p>
            <a:pPr>
              <a:buFont typeface="Wingdings" panose="05000000000000000000" pitchFamily="2" charset="2"/>
              <a:buChar char="Ø"/>
            </a:pPr>
            <a:r>
              <a:rPr lang="en-US" sz="2400" b="1" i="1" dirty="0" smtClean="0"/>
              <a:t>Promoting reconciliation and healing?</a:t>
            </a:r>
          </a:p>
          <a:p>
            <a:pPr>
              <a:buFont typeface="Wingdings" panose="05000000000000000000" pitchFamily="2" charset="2"/>
              <a:buChar char="Ø"/>
            </a:pPr>
            <a:r>
              <a:rPr lang="en-US" sz="2400" b="1" i="1" dirty="0" smtClean="0"/>
              <a:t>Contributing to the survival of AI culture?</a:t>
            </a:r>
          </a:p>
          <a:p>
            <a:pPr>
              <a:buFont typeface="Wingdings" panose="05000000000000000000" pitchFamily="2" charset="2"/>
              <a:buChar char="Ø"/>
            </a:pPr>
            <a:r>
              <a:rPr lang="en-US" sz="2400" b="1" i="1" dirty="0" smtClean="0"/>
              <a:t>Supporting a culturally relative perspective (and not an ethnocentric one)?</a:t>
            </a:r>
          </a:p>
        </p:txBody>
      </p:sp>
    </p:spTree>
    <p:extLst>
      <p:ext uri="{BB962C8B-B14F-4D97-AF65-F5344CB8AC3E}">
        <p14:creationId xmlns:p14="http://schemas.microsoft.com/office/powerpoint/2010/main" val="40951013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79512" y="260648"/>
            <a:ext cx="7024744" cy="1143000"/>
          </a:xfrm>
        </p:spPr>
        <p:txBody>
          <a:bodyPr>
            <a:noAutofit/>
          </a:bodyPr>
          <a:lstStyle/>
          <a:p>
            <a:pPr algn="l"/>
            <a:r>
              <a:rPr lang="en-US" sz="2400" dirty="0" smtClean="0"/>
              <a:t>KK4. The implications of different ways of representing Australian Indigenous Culture for building awareness and perception of the culture</a:t>
            </a:r>
          </a:p>
        </p:txBody>
      </p:sp>
      <p:sp>
        <p:nvSpPr>
          <p:cNvPr id="6" name="Content Placeholder 5"/>
          <p:cNvSpPr>
            <a:spLocks noGrp="1"/>
          </p:cNvSpPr>
          <p:nvPr>
            <p:ph idx="1"/>
          </p:nvPr>
        </p:nvSpPr>
        <p:spPr>
          <a:xfrm>
            <a:off x="179512" y="1700808"/>
            <a:ext cx="8266311" cy="4752527"/>
          </a:xfrm>
        </p:spPr>
        <p:txBody>
          <a:bodyPr>
            <a:normAutofit/>
          </a:bodyPr>
          <a:lstStyle/>
          <a:p>
            <a:r>
              <a:rPr lang="en-US" b="1" i="1" dirty="0"/>
              <a:t>Culturally relative representations are significant </a:t>
            </a:r>
            <a:r>
              <a:rPr lang="en-US" b="1" i="1" dirty="0" smtClean="0"/>
              <a:t>to:</a:t>
            </a:r>
          </a:p>
          <a:p>
            <a:r>
              <a:rPr lang="en-US" dirty="0" smtClean="0"/>
              <a:t>Healing</a:t>
            </a:r>
          </a:p>
          <a:p>
            <a:pPr lvl="1"/>
            <a:r>
              <a:rPr lang="en-US" sz="2400" dirty="0" smtClean="0">
                <a:solidFill>
                  <a:srgbClr val="000000"/>
                </a:solidFill>
              </a:rPr>
              <a:t>E.g. the acknowledgement through film and art of the existence of the ‘Stolen Generations’ (Rabbit Proof fence)</a:t>
            </a:r>
          </a:p>
          <a:p>
            <a:r>
              <a:rPr lang="en-US" dirty="0" smtClean="0"/>
              <a:t>Challenging stereotypes</a:t>
            </a:r>
          </a:p>
          <a:p>
            <a:pPr lvl="1"/>
            <a:r>
              <a:rPr lang="en-US" sz="2400" dirty="0" smtClean="0">
                <a:solidFill>
                  <a:srgbClr val="000000"/>
                </a:solidFill>
              </a:rPr>
              <a:t>E.g. not all Indigenous peoples are the same, there are urban Indigenous peoples … (Deadly awards)</a:t>
            </a:r>
          </a:p>
          <a:p>
            <a:r>
              <a:rPr lang="en-US" dirty="0" smtClean="0"/>
              <a:t>Survival of culture </a:t>
            </a:r>
          </a:p>
          <a:p>
            <a:pPr lvl="1">
              <a:buFont typeface="Wingdings" pitchFamily="28" charset="2"/>
              <a:buNone/>
            </a:pPr>
            <a:r>
              <a:rPr lang="en-US" sz="2400" dirty="0" smtClean="0">
                <a:solidFill>
                  <a:srgbClr val="000000"/>
                </a:solidFill>
              </a:rPr>
              <a:t>e.g. language preservation programs, the British museum handing back Indigenous remains</a:t>
            </a:r>
          </a:p>
        </p:txBody>
      </p:sp>
    </p:spTree>
    <p:extLst>
      <p:ext uri="{BB962C8B-B14F-4D97-AF65-F5344CB8AC3E}">
        <p14:creationId xmlns:p14="http://schemas.microsoft.com/office/powerpoint/2010/main" val="31485661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AWARENESS &amp; PERCEPTION</a:t>
            </a:r>
            <a:endParaRPr lang="en-AU" dirty="0"/>
          </a:p>
        </p:txBody>
      </p:sp>
      <p:sp>
        <p:nvSpPr>
          <p:cNvPr id="3" name="Content Placeholder 2"/>
          <p:cNvSpPr>
            <a:spLocks noGrp="1"/>
          </p:cNvSpPr>
          <p:nvPr>
            <p:ph idx="1"/>
          </p:nvPr>
        </p:nvSpPr>
        <p:spPr>
          <a:xfrm>
            <a:off x="395536" y="1556792"/>
            <a:ext cx="6912768" cy="3880773"/>
          </a:xfrm>
        </p:spPr>
        <p:txBody>
          <a:bodyPr>
            <a:normAutofit/>
          </a:bodyPr>
          <a:lstStyle/>
          <a:p>
            <a:r>
              <a:rPr lang="en-US" sz="2000" b="1" dirty="0">
                <a:solidFill>
                  <a:schemeClr val="tx1"/>
                </a:solidFill>
              </a:rPr>
              <a:t>Awareness </a:t>
            </a:r>
            <a:r>
              <a:rPr lang="en-US" sz="2000" dirty="0">
                <a:solidFill>
                  <a:schemeClr val="tx1"/>
                </a:solidFill>
              </a:rPr>
              <a:t>entails an understanding of how a person’s culture may inform their values, behaviour, beliefs and basic assumptions. Awareness can be explained by recognising that we are all shaped by our cultural background which influences how we perceive ourselves and the world around us. </a:t>
            </a:r>
            <a:r>
              <a:rPr lang="en-US" sz="2000" dirty="0" smtClean="0">
                <a:solidFill>
                  <a:schemeClr val="tx1"/>
                </a:solidFill>
              </a:rPr>
              <a:t>(KNOWLEDGE)</a:t>
            </a:r>
          </a:p>
          <a:p>
            <a:pPr marL="0" indent="0">
              <a:buNone/>
            </a:pPr>
            <a:endParaRPr lang="en-US" sz="2000" dirty="0">
              <a:solidFill>
                <a:schemeClr val="tx1"/>
              </a:solidFill>
            </a:endParaRPr>
          </a:p>
          <a:p>
            <a:r>
              <a:rPr lang="en-US" sz="2000" b="1" dirty="0">
                <a:solidFill>
                  <a:schemeClr val="tx1"/>
                </a:solidFill>
              </a:rPr>
              <a:t>Perceptio</a:t>
            </a:r>
            <a:r>
              <a:rPr lang="en-US" sz="2000" dirty="0">
                <a:solidFill>
                  <a:schemeClr val="tx1"/>
                </a:solidFill>
              </a:rPr>
              <a:t>n refers to the way that something is regarded, interpreted or viewed. Perception can vary with the changing amount of knowledge an individual has. </a:t>
            </a:r>
            <a:r>
              <a:rPr lang="en-US" sz="2000" dirty="0" smtClean="0">
                <a:solidFill>
                  <a:schemeClr val="tx1"/>
                </a:solidFill>
              </a:rPr>
              <a:t>(POINT OF VIEW)</a:t>
            </a:r>
            <a:endParaRPr lang="en-AU" sz="2000" dirty="0">
              <a:solidFill>
                <a:schemeClr val="tx1"/>
              </a:solidFill>
            </a:endParaRPr>
          </a:p>
        </p:txBody>
      </p:sp>
    </p:spTree>
    <p:extLst>
      <p:ext uri="{BB962C8B-B14F-4D97-AF65-F5344CB8AC3E}">
        <p14:creationId xmlns:p14="http://schemas.microsoft.com/office/powerpoint/2010/main" val="18502517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AWARENESS &amp; PERCEPTION</a:t>
            </a:r>
            <a:endParaRPr lang="en-AU" dirty="0"/>
          </a:p>
        </p:txBody>
      </p:sp>
      <p:sp>
        <p:nvSpPr>
          <p:cNvPr id="3" name="Content Placeholder 2"/>
          <p:cNvSpPr>
            <a:spLocks noGrp="1"/>
          </p:cNvSpPr>
          <p:nvPr>
            <p:ph idx="1"/>
          </p:nvPr>
        </p:nvSpPr>
        <p:spPr>
          <a:xfrm>
            <a:off x="179512" y="1288306"/>
            <a:ext cx="7128792" cy="4660974"/>
          </a:xfrm>
        </p:spPr>
        <p:txBody>
          <a:bodyPr>
            <a:noAutofit/>
          </a:bodyPr>
          <a:lstStyle/>
          <a:p>
            <a:r>
              <a:rPr lang="en-US" sz="2800" b="1" dirty="0">
                <a:solidFill>
                  <a:schemeClr val="tx1"/>
                </a:solidFill>
              </a:rPr>
              <a:t>Awareness and perception are </a:t>
            </a:r>
            <a:r>
              <a:rPr lang="en-US" sz="2800" b="1" dirty="0" smtClean="0">
                <a:solidFill>
                  <a:schemeClr val="tx1"/>
                </a:solidFill>
              </a:rPr>
              <a:t>interrelated:</a:t>
            </a:r>
          </a:p>
          <a:p>
            <a:r>
              <a:rPr lang="en-US" sz="2800" dirty="0" smtClean="0">
                <a:solidFill>
                  <a:schemeClr val="tx1"/>
                </a:solidFill>
              </a:rPr>
              <a:t>the </a:t>
            </a:r>
            <a:r>
              <a:rPr lang="en-US" sz="2800" b="1" dirty="0">
                <a:solidFill>
                  <a:schemeClr val="tx1"/>
                </a:solidFill>
              </a:rPr>
              <a:t>more knowledge </a:t>
            </a:r>
            <a:r>
              <a:rPr lang="en-US" sz="2800" dirty="0">
                <a:solidFill>
                  <a:schemeClr val="tx1"/>
                </a:solidFill>
              </a:rPr>
              <a:t>an individual has about how a person’s culture forms their values and behaviour, the </a:t>
            </a:r>
            <a:r>
              <a:rPr lang="en-US" sz="2800" b="1" dirty="0">
                <a:solidFill>
                  <a:schemeClr val="tx1"/>
                </a:solidFill>
              </a:rPr>
              <a:t>more likely </a:t>
            </a:r>
            <a:r>
              <a:rPr lang="en-US" sz="2800" dirty="0">
                <a:solidFill>
                  <a:schemeClr val="tx1"/>
                </a:solidFill>
              </a:rPr>
              <a:t>the individual is to have a positive perception and therefore a culturally relative view, as opposed to an ethnocentric one. </a:t>
            </a:r>
            <a:endParaRPr lang="en-AU" sz="2800" dirty="0">
              <a:solidFill>
                <a:schemeClr val="tx1"/>
              </a:solidFill>
            </a:endParaRPr>
          </a:p>
        </p:txBody>
      </p:sp>
    </p:spTree>
    <p:extLst>
      <p:ext uri="{BB962C8B-B14F-4D97-AF65-F5344CB8AC3E}">
        <p14:creationId xmlns:p14="http://schemas.microsoft.com/office/powerpoint/2010/main" val="15352062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AWARENESS &amp; PERCEPTION</a:t>
            </a:r>
            <a:endParaRPr lang="en-AU" dirty="0"/>
          </a:p>
        </p:txBody>
      </p:sp>
      <p:sp>
        <p:nvSpPr>
          <p:cNvPr id="3" name="Content Placeholder 2"/>
          <p:cNvSpPr>
            <a:spLocks noGrp="1"/>
          </p:cNvSpPr>
          <p:nvPr>
            <p:ph idx="1"/>
          </p:nvPr>
        </p:nvSpPr>
        <p:spPr>
          <a:xfrm>
            <a:off x="290086" y="1270000"/>
            <a:ext cx="7594282" cy="5399360"/>
          </a:xfrm>
        </p:spPr>
        <p:txBody>
          <a:bodyPr>
            <a:normAutofit/>
          </a:bodyPr>
          <a:lstStyle/>
          <a:p>
            <a:r>
              <a:rPr lang="en-US" sz="2400" dirty="0">
                <a:solidFill>
                  <a:schemeClr val="tx1"/>
                </a:solidFill>
              </a:rPr>
              <a:t>In developing awareness and understanding, we also develop: </a:t>
            </a:r>
            <a:r>
              <a:rPr lang="en-US" sz="2400" dirty="0" smtClean="0">
                <a:solidFill>
                  <a:schemeClr val="tx1"/>
                </a:solidFill>
              </a:rPr>
              <a:t>(RRRs)</a:t>
            </a:r>
            <a:endParaRPr lang="en-US" sz="2400" dirty="0">
              <a:solidFill>
                <a:schemeClr val="tx1"/>
              </a:solidFill>
            </a:endParaRPr>
          </a:p>
          <a:p>
            <a:pPr marL="0" indent="0">
              <a:buNone/>
            </a:pPr>
            <a:r>
              <a:rPr lang="en-US" sz="2400" dirty="0">
                <a:solidFill>
                  <a:schemeClr val="tx1"/>
                </a:solidFill>
              </a:rPr>
              <a:t>1. Recognition of the </a:t>
            </a:r>
            <a:r>
              <a:rPr lang="en-US" sz="2400" b="1" dirty="0">
                <a:solidFill>
                  <a:schemeClr val="tx1"/>
                </a:solidFill>
              </a:rPr>
              <a:t>importance of the </a:t>
            </a:r>
            <a:r>
              <a:rPr lang="en-US" sz="2400" b="1" dirty="0" smtClean="0">
                <a:solidFill>
                  <a:schemeClr val="tx1"/>
                </a:solidFill>
              </a:rPr>
              <a:t>Reconciliation </a:t>
            </a:r>
            <a:r>
              <a:rPr lang="en-US" sz="2400" b="1" dirty="0">
                <a:solidFill>
                  <a:schemeClr val="tx1"/>
                </a:solidFill>
              </a:rPr>
              <a:t>process </a:t>
            </a:r>
            <a:r>
              <a:rPr lang="en-US" sz="2400" dirty="0">
                <a:solidFill>
                  <a:schemeClr val="tx1"/>
                </a:solidFill>
              </a:rPr>
              <a:t>(assisting IAs to build relationships with the wider community); </a:t>
            </a:r>
          </a:p>
          <a:p>
            <a:pPr marL="0" indent="0">
              <a:buNone/>
            </a:pPr>
            <a:r>
              <a:rPr lang="en-US" sz="2400" dirty="0">
                <a:solidFill>
                  <a:schemeClr val="tx1"/>
                </a:solidFill>
              </a:rPr>
              <a:t>2. </a:t>
            </a:r>
            <a:r>
              <a:rPr lang="en-US" sz="2400" b="1" dirty="0">
                <a:solidFill>
                  <a:schemeClr val="tx1"/>
                </a:solidFill>
              </a:rPr>
              <a:t>Respect and empathy for Indigenous Australians for their resilience as a community </a:t>
            </a:r>
            <a:r>
              <a:rPr lang="en-US" sz="2400" dirty="0">
                <a:solidFill>
                  <a:schemeClr val="tx1"/>
                </a:solidFill>
              </a:rPr>
              <a:t>in being able to overcome their adversity and ensure the survival of their culture, by blending their old traditional culture, with new contemporary influences; </a:t>
            </a:r>
          </a:p>
          <a:p>
            <a:pPr marL="0" indent="0">
              <a:buNone/>
            </a:pPr>
            <a:r>
              <a:rPr lang="en-US" sz="2400" dirty="0">
                <a:solidFill>
                  <a:schemeClr val="tx1"/>
                </a:solidFill>
              </a:rPr>
              <a:t>3. </a:t>
            </a:r>
            <a:r>
              <a:rPr lang="en-US" sz="2400" b="1" dirty="0">
                <a:solidFill>
                  <a:schemeClr val="tx1"/>
                </a:solidFill>
              </a:rPr>
              <a:t>Reverence (admiration) for their successes and contributions </a:t>
            </a:r>
            <a:r>
              <a:rPr lang="en-US" sz="2400" dirty="0">
                <a:solidFill>
                  <a:schemeClr val="tx1"/>
                </a:solidFill>
              </a:rPr>
              <a:t>to Australian society &amp; Australian art; </a:t>
            </a:r>
            <a:endParaRPr lang="en-AU" sz="2000" dirty="0">
              <a:solidFill>
                <a:schemeClr val="tx1"/>
              </a:solidFill>
            </a:endParaRPr>
          </a:p>
        </p:txBody>
      </p:sp>
    </p:spTree>
    <p:extLst>
      <p:ext uri="{BB962C8B-B14F-4D97-AF65-F5344CB8AC3E}">
        <p14:creationId xmlns:p14="http://schemas.microsoft.com/office/powerpoint/2010/main" val="13258816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6840760" cy="1584176"/>
          </a:xfrm>
        </p:spPr>
        <p:txBody>
          <a:bodyPr>
            <a:noAutofit/>
          </a:bodyPr>
          <a:lstStyle/>
          <a:p>
            <a:pPr algn="ctr"/>
            <a:r>
              <a:rPr lang="en-US" sz="2400" dirty="0" smtClean="0"/>
              <a:t>“The </a:t>
            </a:r>
            <a:r>
              <a:rPr lang="en-US" sz="2400" dirty="0"/>
              <a:t>implications of different ways of representing Australian Indigenous Culture for building awareness and perception of the </a:t>
            </a:r>
            <a:r>
              <a:rPr lang="en-US" sz="2400" dirty="0" smtClean="0"/>
              <a:t>culture”</a:t>
            </a:r>
            <a:endParaRPr lang="en-AU" sz="2400" dirty="0"/>
          </a:p>
        </p:txBody>
      </p:sp>
      <p:sp>
        <p:nvSpPr>
          <p:cNvPr id="3" name="Content Placeholder 2"/>
          <p:cNvSpPr>
            <a:spLocks noGrp="1"/>
          </p:cNvSpPr>
          <p:nvPr>
            <p:ph idx="1"/>
          </p:nvPr>
        </p:nvSpPr>
        <p:spPr>
          <a:xfrm>
            <a:off x="609599" y="2348880"/>
            <a:ext cx="6914729" cy="3880773"/>
          </a:xfrm>
        </p:spPr>
        <p:txBody>
          <a:bodyPr>
            <a:noAutofit/>
          </a:bodyPr>
          <a:lstStyle/>
          <a:p>
            <a:r>
              <a:rPr lang="en-AU" sz="2400" dirty="0" smtClean="0">
                <a:solidFill>
                  <a:schemeClr val="tx1"/>
                </a:solidFill>
              </a:rPr>
              <a:t>Consider your ethnocentric and culturally relative representations:</a:t>
            </a:r>
          </a:p>
          <a:p>
            <a:r>
              <a:rPr lang="en-AU" sz="2400" dirty="0" smtClean="0">
                <a:solidFill>
                  <a:schemeClr val="tx1"/>
                </a:solidFill>
              </a:rPr>
              <a:t>Do they build awareness &amp; perception of AIC?</a:t>
            </a:r>
          </a:p>
          <a:p>
            <a:pPr marL="0" indent="0">
              <a:buNone/>
            </a:pPr>
            <a:r>
              <a:rPr lang="en-AU" sz="2400" dirty="0" smtClean="0">
                <a:solidFill>
                  <a:schemeClr val="tx1"/>
                </a:solidFill>
              </a:rPr>
              <a:t>OR</a:t>
            </a:r>
          </a:p>
          <a:p>
            <a:r>
              <a:rPr lang="en-AU" sz="2400" dirty="0" smtClean="0">
                <a:solidFill>
                  <a:schemeClr val="tx1"/>
                </a:solidFill>
              </a:rPr>
              <a:t>Do they limit awareness &amp; perception of AIC?</a:t>
            </a:r>
          </a:p>
          <a:p>
            <a:pPr>
              <a:buFont typeface="Wingdings" panose="05000000000000000000" pitchFamily="2" charset="2"/>
              <a:buChar char="v"/>
            </a:pPr>
            <a:r>
              <a:rPr lang="en-AU" sz="2400" dirty="0" smtClean="0">
                <a:solidFill>
                  <a:schemeClr val="tx1"/>
                </a:solidFill>
              </a:rPr>
              <a:t>HOW?</a:t>
            </a:r>
          </a:p>
          <a:p>
            <a:pPr>
              <a:buFont typeface="Wingdings" panose="05000000000000000000" pitchFamily="2" charset="2"/>
              <a:buChar char="v"/>
            </a:pPr>
            <a:r>
              <a:rPr lang="en-AU" sz="2400" dirty="0" smtClean="0">
                <a:solidFill>
                  <a:schemeClr val="tx1"/>
                </a:solidFill>
              </a:rPr>
              <a:t>WHY?</a:t>
            </a:r>
            <a:endParaRPr lang="en-AU" sz="2400" dirty="0">
              <a:solidFill>
                <a:schemeClr val="tx1"/>
              </a:solidFill>
            </a:endParaRPr>
          </a:p>
        </p:txBody>
      </p:sp>
    </p:spTree>
    <p:extLst>
      <p:ext uri="{BB962C8B-B14F-4D97-AF65-F5344CB8AC3E}">
        <p14:creationId xmlns:p14="http://schemas.microsoft.com/office/powerpoint/2010/main" val="14418480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056784" cy="1080120"/>
          </a:xfrm>
        </p:spPr>
        <p:txBody>
          <a:bodyPr>
            <a:normAutofit fontScale="90000"/>
          </a:bodyPr>
          <a:lstStyle/>
          <a:p>
            <a:r>
              <a:rPr lang="en-AU" sz="2000" dirty="0" smtClean="0"/>
              <a:t>KK5: the </a:t>
            </a:r>
            <a:r>
              <a:rPr lang="en-AU" sz="2000" dirty="0"/>
              <a:t>historical suppression of Australian Indigenous culture through protection, segregation, assimilation and integration </a:t>
            </a:r>
            <a:r>
              <a:rPr lang="en-AU" sz="2000" dirty="0" smtClean="0"/>
              <a:t>policies </a:t>
            </a:r>
            <a:r>
              <a:rPr lang="en-AU" sz="2000" dirty="0"/>
              <a:t>and Australian Indigenous responses to this suppression</a:t>
            </a:r>
            <a:br>
              <a:rPr lang="en-AU" sz="2000" dirty="0"/>
            </a:br>
            <a:endParaRPr lang="en-AU" sz="2000" dirty="0"/>
          </a:p>
        </p:txBody>
      </p:sp>
      <p:sp>
        <p:nvSpPr>
          <p:cNvPr id="3" name="Content Placeholder 2"/>
          <p:cNvSpPr>
            <a:spLocks noGrp="1"/>
          </p:cNvSpPr>
          <p:nvPr>
            <p:ph idx="1"/>
          </p:nvPr>
        </p:nvSpPr>
        <p:spPr>
          <a:xfrm>
            <a:off x="251520" y="1196752"/>
            <a:ext cx="6347714" cy="5544616"/>
          </a:xfrm>
        </p:spPr>
        <p:txBody>
          <a:bodyPr>
            <a:normAutofit fontScale="92500"/>
          </a:bodyPr>
          <a:lstStyle/>
          <a:p>
            <a:pPr marL="0" indent="0">
              <a:buNone/>
            </a:pPr>
            <a:r>
              <a:rPr lang="en-AU" dirty="0" smtClean="0"/>
              <a:t>1. </a:t>
            </a:r>
            <a:r>
              <a:rPr lang="en-AU" dirty="0" smtClean="0">
                <a:solidFill>
                  <a:schemeClr val="tx1"/>
                </a:solidFill>
              </a:rPr>
              <a:t>Cultural suppression</a:t>
            </a:r>
          </a:p>
          <a:p>
            <a:pPr marL="0" indent="0">
              <a:buNone/>
            </a:pPr>
            <a:r>
              <a:rPr lang="en-AU" dirty="0" smtClean="0">
                <a:solidFill>
                  <a:schemeClr val="tx1"/>
                </a:solidFill>
              </a:rPr>
              <a:t>2. General examples of suppression of AIC (historical)</a:t>
            </a:r>
          </a:p>
          <a:p>
            <a:pPr marL="0" indent="0">
              <a:buNone/>
            </a:pPr>
            <a:r>
              <a:rPr lang="en-AU" dirty="0" smtClean="0">
                <a:solidFill>
                  <a:schemeClr val="tx1"/>
                </a:solidFill>
              </a:rPr>
              <a:t>3. Protection &amp; Segregation Policy</a:t>
            </a:r>
          </a:p>
          <a:p>
            <a:r>
              <a:rPr lang="en-AU" dirty="0" smtClean="0">
                <a:solidFill>
                  <a:schemeClr val="tx1"/>
                </a:solidFill>
              </a:rPr>
              <a:t>Overview</a:t>
            </a:r>
          </a:p>
          <a:p>
            <a:r>
              <a:rPr lang="en-AU" dirty="0" smtClean="0">
                <a:solidFill>
                  <a:schemeClr val="tx1"/>
                </a:solidFill>
              </a:rPr>
              <a:t>How did it suppress AIC culture? –specific examples</a:t>
            </a:r>
          </a:p>
          <a:p>
            <a:r>
              <a:rPr lang="en-AU" dirty="0" smtClean="0">
                <a:solidFill>
                  <a:schemeClr val="tx1"/>
                </a:solidFill>
              </a:rPr>
              <a:t>How did IAs respond to this suppression? specific examples</a:t>
            </a:r>
          </a:p>
          <a:p>
            <a:pPr marL="0" indent="0">
              <a:buNone/>
            </a:pPr>
            <a:r>
              <a:rPr lang="en-AU" dirty="0" smtClean="0">
                <a:solidFill>
                  <a:schemeClr val="tx1"/>
                </a:solidFill>
              </a:rPr>
              <a:t>4. Assimilation Policy</a:t>
            </a:r>
          </a:p>
          <a:p>
            <a:r>
              <a:rPr lang="en-AU" dirty="0">
                <a:solidFill>
                  <a:schemeClr val="tx1"/>
                </a:solidFill>
              </a:rPr>
              <a:t>Overview</a:t>
            </a:r>
          </a:p>
          <a:p>
            <a:r>
              <a:rPr lang="en-AU" dirty="0">
                <a:solidFill>
                  <a:schemeClr val="tx1"/>
                </a:solidFill>
              </a:rPr>
              <a:t>How did it suppress AIC culture? –specific examples</a:t>
            </a:r>
          </a:p>
          <a:p>
            <a:r>
              <a:rPr lang="en-AU" dirty="0">
                <a:solidFill>
                  <a:schemeClr val="tx1"/>
                </a:solidFill>
              </a:rPr>
              <a:t>How did IAs respond to this suppression? specific examples</a:t>
            </a:r>
          </a:p>
          <a:p>
            <a:pPr marL="0" indent="0">
              <a:buNone/>
            </a:pPr>
            <a:r>
              <a:rPr lang="en-AU" dirty="0" smtClean="0">
                <a:solidFill>
                  <a:schemeClr val="tx1"/>
                </a:solidFill>
              </a:rPr>
              <a:t>5. Integration Policy</a:t>
            </a:r>
          </a:p>
          <a:p>
            <a:r>
              <a:rPr lang="en-AU" dirty="0">
                <a:solidFill>
                  <a:schemeClr val="tx1"/>
                </a:solidFill>
              </a:rPr>
              <a:t>Overview</a:t>
            </a:r>
          </a:p>
          <a:p>
            <a:r>
              <a:rPr lang="en-AU" dirty="0">
                <a:solidFill>
                  <a:schemeClr val="tx1"/>
                </a:solidFill>
              </a:rPr>
              <a:t>How did it suppress AIC culture? –specific examples</a:t>
            </a:r>
          </a:p>
          <a:p>
            <a:r>
              <a:rPr lang="en-AU" dirty="0">
                <a:solidFill>
                  <a:schemeClr val="tx1"/>
                </a:solidFill>
              </a:rPr>
              <a:t>How did IAs respond to this suppression? specific examples</a:t>
            </a:r>
          </a:p>
          <a:p>
            <a:pPr marL="0" indent="0">
              <a:buNone/>
            </a:pPr>
            <a:endParaRPr lang="en-AU" dirty="0"/>
          </a:p>
        </p:txBody>
      </p:sp>
    </p:spTree>
    <p:extLst>
      <p:ext uri="{BB962C8B-B14F-4D97-AF65-F5344CB8AC3E}">
        <p14:creationId xmlns:p14="http://schemas.microsoft.com/office/powerpoint/2010/main" val="35475168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AUSTRALIAN INDIGENOUS CULTURE</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2132856"/>
            <a:ext cx="4888284" cy="4056667"/>
          </a:xfrm>
        </p:spPr>
      </p:pic>
    </p:spTree>
    <p:extLst>
      <p:ext uri="{BB962C8B-B14F-4D97-AF65-F5344CB8AC3E}">
        <p14:creationId xmlns:p14="http://schemas.microsoft.com/office/powerpoint/2010/main" val="1654741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79512" y="332656"/>
            <a:ext cx="6696744" cy="1143000"/>
          </a:xfrm>
        </p:spPr>
        <p:txBody>
          <a:bodyPr>
            <a:normAutofit/>
          </a:bodyPr>
          <a:lstStyle/>
          <a:p>
            <a:r>
              <a:rPr lang="en-US" sz="2800" dirty="0" smtClean="0"/>
              <a:t>KK5: The historical suppression of Australian Indigenous culture</a:t>
            </a:r>
          </a:p>
        </p:txBody>
      </p:sp>
      <p:sp>
        <p:nvSpPr>
          <p:cNvPr id="27654" name="Content Placeholder 5"/>
          <p:cNvSpPr>
            <a:spLocks noGrp="1"/>
          </p:cNvSpPr>
          <p:nvPr>
            <p:ph idx="1"/>
          </p:nvPr>
        </p:nvSpPr>
        <p:spPr>
          <a:xfrm>
            <a:off x="323528" y="1628800"/>
            <a:ext cx="6840760" cy="5308516"/>
          </a:xfrm>
        </p:spPr>
        <p:txBody>
          <a:bodyPr>
            <a:normAutofit/>
          </a:bodyPr>
          <a:lstStyle/>
          <a:p>
            <a:r>
              <a:rPr lang="en-US" sz="2400" b="1" dirty="0">
                <a:solidFill>
                  <a:schemeClr val="tx1"/>
                </a:solidFill>
              </a:rPr>
              <a:t>CULTURAL SUPPRESSION </a:t>
            </a:r>
            <a:r>
              <a:rPr lang="en-US" sz="2400" dirty="0">
                <a:solidFill>
                  <a:schemeClr val="tx1"/>
                </a:solidFill>
              </a:rPr>
              <a:t>= </a:t>
            </a:r>
            <a:r>
              <a:rPr lang="en-US" sz="2400" dirty="0" smtClean="0">
                <a:solidFill>
                  <a:schemeClr val="tx1"/>
                </a:solidFill>
              </a:rPr>
              <a:t>“involves </a:t>
            </a:r>
            <a:r>
              <a:rPr lang="en-US" sz="2400" dirty="0">
                <a:solidFill>
                  <a:schemeClr val="tx1"/>
                </a:solidFill>
              </a:rPr>
              <a:t>the domination of one culture over another by a deliberate policy or by economic or technological superiority</a:t>
            </a:r>
            <a:r>
              <a:rPr lang="en-US" sz="2400" dirty="0" smtClean="0">
                <a:solidFill>
                  <a:schemeClr val="tx1"/>
                </a:solidFill>
              </a:rPr>
              <a:t>.” </a:t>
            </a:r>
            <a:endParaRPr lang="en-AU" sz="2400" dirty="0">
              <a:solidFill>
                <a:schemeClr val="tx1"/>
              </a:solidFill>
            </a:endParaRPr>
          </a:p>
          <a:p>
            <a:r>
              <a:rPr lang="en-US" sz="2400" dirty="0">
                <a:solidFill>
                  <a:schemeClr val="tx1"/>
                </a:solidFill>
              </a:rPr>
              <a:t>At the point of </a:t>
            </a:r>
            <a:r>
              <a:rPr lang="en-US" sz="2400" b="1" dirty="0">
                <a:solidFill>
                  <a:schemeClr val="tx1"/>
                </a:solidFill>
              </a:rPr>
              <a:t>colonisation, </a:t>
            </a:r>
            <a:r>
              <a:rPr lang="en-US" sz="2400" dirty="0">
                <a:solidFill>
                  <a:schemeClr val="tx1"/>
                </a:solidFill>
              </a:rPr>
              <a:t>Indigenous Australians were overpowered and dominated (British settlers taking over Australia, based on their belief that they were more superior to Indigenous Australians). </a:t>
            </a:r>
          </a:p>
          <a:p>
            <a:endParaRPr lang="en-AU" dirty="0"/>
          </a:p>
          <a:p>
            <a:endParaRPr lang="en-US" dirty="0" smtClean="0">
              <a:solidFill>
                <a:srgbClr val="000000"/>
              </a:solidFill>
            </a:endParaRPr>
          </a:p>
        </p:txBody>
      </p:sp>
      <p:sp>
        <p:nvSpPr>
          <p:cNvPr id="27652"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eorgia" pitchFamily="28" charset="0"/>
                <a:ea typeface="ＭＳ Ｐゴシック" pitchFamily="28" charset="-128"/>
              </a:defRPr>
            </a:lvl1pPr>
            <a:lvl2pPr marL="37931725" indent="-37474525">
              <a:defRPr>
                <a:solidFill>
                  <a:schemeClr val="tx1"/>
                </a:solidFill>
                <a:latin typeface="Georgia" pitchFamily="28" charset="0"/>
                <a:ea typeface="ＭＳ Ｐゴシック" pitchFamily="28" charset="-128"/>
              </a:defRPr>
            </a:lvl2pPr>
            <a:lvl3pPr>
              <a:defRPr>
                <a:solidFill>
                  <a:schemeClr val="tx1"/>
                </a:solidFill>
                <a:latin typeface="Georgia" pitchFamily="28" charset="0"/>
                <a:ea typeface="ＭＳ Ｐゴシック" pitchFamily="28" charset="-128"/>
              </a:defRPr>
            </a:lvl3pPr>
            <a:lvl4pPr>
              <a:defRPr>
                <a:solidFill>
                  <a:schemeClr val="tx1"/>
                </a:solidFill>
                <a:latin typeface="Georgia" pitchFamily="28" charset="0"/>
                <a:ea typeface="ＭＳ Ｐゴシック" pitchFamily="28" charset="-128"/>
              </a:defRPr>
            </a:lvl4pPr>
            <a:lvl5pPr>
              <a:defRPr>
                <a:solidFill>
                  <a:schemeClr val="tx1"/>
                </a:solidFill>
                <a:latin typeface="Georgia" pitchFamily="28" charset="0"/>
                <a:ea typeface="ＭＳ Ｐゴシック" pitchFamily="28" charset="-128"/>
              </a:defRPr>
            </a:lvl5pPr>
            <a:lvl6pPr marL="457200" fontAlgn="base">
              <a:spcBef>
                <a:spcPct val="0"/>
              </a:spcBef>
              <a:spcAft>
                <a:spcPct val="0"/>
              </a:spcAft>
              <a:defRPr>
                <a:solidFill>
                  <a:schemeClr val="tx1"/>
                </a:solidFill>
                <a:latin typeface="Georgia" pitchFamily="28" charset="0"/>
                <a:ea typeface="ＭＳ Ｐゴシック" pitchFamily="28" charset="-128"/>
              </a:defRPr>
            </a:lvl6pPr>
            <a:lvl7pPr marL="914400" fontAlgn="base">
              <a:spcBef>
                <a:spcPct val="0"/>
              </a:spcBef>
              <a:spcAft>
                <a:spcPct val="0"/>
              </a:spcAft>
              <a:defRPr>
                <a:solidFill>
                  <a:schemeClr val="tx1"/>
                </a:solidFill>
                <a:latin typeface="Georgia" pitchFamily="28" charset="0"/>
                <a:ea typeface="ＭＳ Ｐゴシック" pitchFamily="28" charset="-128"/>
              </a:defRPr>
            </a:lvl7pPr>
            <a:lvl8pPr marL="1371600" fontAlgn="base">
              <a:spcBef>
                <a:spcPct val="0"/>
              </a:spcBef>
              <a:spcAft>
                <a:spcPct val="0"/>
              </a:spcAft>
              <a:defRPr>
                <a:solidFill>
                  <a:schemeClr val="tx1"/>
                </a:solidFill>
                <a:latin typeface="Georgia" pitchFamily="28" charset="0"/>
                <a:ea typeface="ＭＳ Ｐゴシック" pitchFamily="28" charset="-128"/>
              </a:defRPr>
            </a:lvl8pPr>
            <a:lvl9pPr marL="1828800" fontAlgn="base">
              <a:spcBef>
                <a:spcPct val="0"/>
              </a:spcBef>
              <a:spcAft>
                <a:spcPct val="0"/>
              </a:spcAft>
              <a:defRPr>
                <a:solidFill>
                  <a:schemeClr val="tx1"/>
                </a:solidFill>
                <a:latin typeface="Georgia" pitchFamily="28" charset="0"/>
                <a:ea typeface="ＭＳ Ｐゴシック" pitchFamily="28" charset="-128"/>
              </a:defRPr>
            </a:lvl9pPr>
          </a:lstStyle>
          <a:p>
            <a:r>
              <a:rPr lang="en-US">
                <a:solidFill>
                  <a:srgbClr val="FFFFFF"/>
                </a:solidFill>
              </a:rPr>
              <a:t>© 2009 Haileybury</a:t>
            </a:r>
            <a:endParaRPr lang="en-AU">
              <a:solidFill>
                <a:srgbClr val="FFFFFF"/>
              </a:solidFill>
            </a:endParaRPr>
          </a:p>
        </p:txBody>
      </p:sp>
    </p:spTree>
    <p:extLst>
      <p:ext uri="{BB962C8B-B14F-4D97-AF65-F5344CB8AC3E}">
        <p14:creationId xmlns:p14="http://schemas.microsoft.com/office/powerpoint/2010/main" val="26840908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PROTECTION &amp; SEGREGATION POLICIES:</a:t>
            </a:r>
            <a:endParaRPr lang="en-AU" dirty="0"/>
          </a:p>
        </p:txBody>
      </p:sp>
      <p:sp>
        <p:nvSpPr>
          <p:cNvPr id="3" name="Content Placeholder 2"/>
          <p:cNvSpPr>
            <a:spLocks noGrp="1"/>
          </p:cNvSpPr>
          <p:nvPr>
            <p:ph idx="1"/>
          </p:nvPr>
        </p:nvSpPr>
        <p:spPr/>
        <p:txBody>
          <a:bodyPr/>
          <a:lstStyle/>
          <a:p>
            <a:r>
              <a:rPr lang="en-US" sz="2800" dirty="0">
                <a:solidFill>
                  <a:schemeClr val="tx1"/>
                </a:solidFill>
              </a:rPr>
              <a:t>“Policies that resulted in the separation of Australian Indigenous people into missions and reserves based on a belief that Indigenous people were a dying race and would not survive alone in non-Indigenous society.” </a:t>
            </a:r>
          </a:p>
          <a:p>
            <a:r>
              <a:rPr lang="en-AU" sz="2800" dirty="0">
                <a:solidFill>
                  <a:schemeClr val="tx1"/>
                </a:solidFill>
              </a:rPr>
              <a:t>1837-1951 </a:t>
            </a:r>
            <a:r>
              <a:rPr lang="en-AU" dirty="0"/>
              <a:t>	</a:t>
            </a:r>
          </a:p>
          <a:p>
            <a:endParaRPr lang="en-AU" dirty="0"/>
          </a:p>
        </p:txBody>
      </p:sp>
    </p:spTree>
    <p:extLst>
      <p:ext uri="{BB962C8B-B14F-4D97-AF65-F5344CB8AC3E}">
        <p14:creationId xmlns:p14="http://schemas.microsoft.com/office/powerpoint/2010/main" val="2326663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20688"/>
            <a:ext cx="7776864" cy="504056"/>
          </a:xfrm>
        </p:spPr>
        <p:txBody>
          <a:bodyPr>
            <a:noAutofit/>
          </a:bodyPr>
          <a:lstStyle/>
          <a:p>
            <a:r>
              <a:rPr lang="en-AU" sz="2400" b="1" dirty="0" smtClean="0"/>
              <a:t>PROTECTION &amp; SEGREGATION POLICY 1837-1951</a:t>
            </a:r>
            <a:endParaRPr lang="en-AU" sz="2400" b="1" dirty="0"/>
          </a:p>
        </p:txBody>
      </p:sp>
      <p:sp>
        <p:nvSpPr>
          <p:cNvPr id="3" name="Content Placeholder 2"/>
          <p:cNvSpPr>
            <a:spLocks noGrp="1"/>
          </p:cNvSpPr>
          <p:nvPr>
            <p:ph idx="1"/>
          </p:nvPr>
        </p:nvSpPr>
        <p:spPr>
          <a:xfrm>
            <a:off x="323528" y="1116222"/>
            <a:ext cx="7344816" cy="5539458"/>
          </a:xfrm>
        </p:spPr>
        <p:txBody>
          <a:bodyPr>
            <a:normAutofit fontScale="92500" lnSpcReduction="10000"/>
          </a:bodyPr>
          <a:lstStyle/>
          <a:p>
            <a:endParaRPr lang="en-AU" dirty="0"/>
          </a:p>
          <a:p>
            <a:pPr marL="0" indent="0">
              <a:buNone/>
            </a:pPr>
            <a:r>
              <a:rPr lang="en-US" sz="2100" dirty="0" smtClean="0">
                <a:solidFill>
                  <a:schemeClr val="tx1"/>
                </a:solidFill>
              </a:rPr>
              <a:t>British </a:t>
            </a:r>
            <a:r>
              <a:rPr lang="en-US" sz="2100" dirty="0">
                <a:solidFill>
                  <a:schemeClr val="tx1"/>
                </a:solidFill>
              </a:rPr>
              <a:t>beliefs about </a:t>
            </a:r>
            <a:r>
              <a:rPr lang="en-US" sz="2100" dirty="0" smtClean="0">
                <a:solidFill>
                  <a:schemeClr val="tx1"/>
                </a:solidFill>
              </a:rPr>
              <a:t>IAs was that they </a:t>
            </a:r>
            <a:r>
              <a:rPr lang="en-US" sz="2100" dirty="0">
                <a:solidFill>
                  <a:schemeClr val="tx1"/>
                </a:solidFill>
              </a:rPr>
              <a:t>were a primitive, inferior, savage race that needed to be protected as they would not survive against the white settlers. </a:t>
            </a:r>
          </a:p>
          <a:p>
            <a:r>
              <a:rPr lang="en-US" sz="2100" dirty="0">
                <a:solidFill>
                  <a:schemeClr val="tx1"/>
                </a:solidFill>
              </a:rPr>
              <a:t> 1837: the British Government separated Australian Indigenous people from white society, into church-run missions and reserves. </a:t>
            </a:r>
          </a:p>
          <a:p>
            <a:r>
              <a:rPr lang="en-US" sz="2100" dirty="0">
                <a:solidFill>
                  <a:schemeClr val="tx1"/>
                </a:solidFill>
              </a:rPr>
              <a:t> </a:t>
            </a:r>
            <a:r>
              <a:rPr lang="en-US" sz="2100" dirty="0" smtClean="0">
                <a:solidFill>
                  <a:schemeClr val="tx1"/>
                </a:solidFill>
              </a:rPr>
              <a:t>IAs </a:t>
            </a:r>
            <a:r>
              <a:rPr lang="en-US" sz="2100" dirty="0">
                <a:solidFill>
                  <a:schemeClr val="tx1"/>
                </a:solidFill>
              </a:rPr>
              <a:t>were instructed in reading, writing, building houses, making clothes, cultivating the ground, in order to make them more ‘</a:t>
            </a:r>
            <a:r>
              <a:rPr lang="en-US" sz="2100" dirty="0" err="1">
                <a:solidFill>
                  <a:schemeClr val="tx1"/>
                </a:solidFill>
              </a:rPr>
              <a:t>civilised</a:t>
            </a:r>
            <a:r>
              <a:rPr lang="en-US" sz="2100" dirty="0">
                <a:solidFill>
                  <a:schemeClr val="tx1"/>
                </a:solidFill>
              </a:rPr>
              <a:t>’. </a:t>
            </a:r>
          </a:p>
          <a:p>
            <a:r>
              <a:rPr lang="en-US" sz="2100" dirty="0">
                <a:solidFill>
                  <a:schemeClr val="tx1"/>
                </a:solidFill>
              </a:rPr>
              <a:t> </a:t>
            </a:r>
            <a:r>
              <a:rPr lang="en-US" sz="2100" dirty="0" smtClean="0">
                <a:solidFill>
                  <a:schemeClr val="tx1"/>
                </a:solidFill>
              </a:rPr>
              <a:t>IAs </a:t>
            </a:r>
            <a:r>
              <a:rPr lang="en-US" sz="2100" dirty="0">
                <a:solidFill>
                  <a:schemeClr val="tx1"/>
                </a:solidFill>
              </a:rPr>
              <a:t>were strictly controlled, including a ban on traditional activities, telling </a:t>
            </a:r>
            <a:r>
              <a:rPr lang="en-US" sz="2100" dirty="0" smtClean="0">
                <a:solidFill>
                  <a:schemeClr val="tx1"/>
                </a:solidFill>
              </a:rPr>
              <a:t>them where </a:t>
            </a:r>
            <a:r>
              <a:rPr lang="en-US" sz="2100" dirty="0">
                <a:solidFill>
                  <a:schemeClr val="tx1"/>
                </a:solidFill>
              </a:rPr>
              <a:t>to live, work and whom they could marry. </a:t>
            </a:r>
          </a:p>
          <a:p>
            <a:r>
              <a:rPr lang="en-US" sz="2100" dirty="0">
                <a:solidFill>
                  <a:schemeClr val="tx1"/>
                </a:solidFill>
              </a:rPr>
              <a:t> Children (especially of mixed heritage), were taken from their families to be trained in non-Indigenous ways and to live with non-Indigenous families, thus never seeing their families again and being denied their cultural heritage. </a:t>
            </a:r>
          </a:p>
          <a:p>
            <a:r>
              <a:rPr lang="en-US" sz="2100" dirty="0">
                <a:solidFill>
                  <a:schemeClr val="tx1"/>
                </a:solidFill>
              </a:rPr>
              <a:t> These children were known as the “</a:t>
            </a:r>
            <a:r>
              <a:rPr lang="en-US" sz="2100" b="1" dirty="0">
                <a:solidFill>
                  <a:schemeClr val="tx1"/>
                </a:solidFill>
              </a:rPr>
              <a:t>Stolen Generation</a:t>
            </a:r>
            <a:r>
              <a:rPr lang="en-US" sz="2100" dirty="0">
                <a:solidFill>
                  <a:schemeClr val="tx1"/>
                </a:solidFill>
              </a:rPr>
              <a:t>” </a:t>
            </a:r>
          </a:p>
          <a:p>
            <a:endParaRPr lang="en-AU" sz="2100" dirty="0">
              <a:solidFill>
                <a:schemeClr val="tx1"/>
              </a:solidFill>
            </a:endParaRPr>
          </a:p>
          <a:p>
            <a:pPr marL="0" indent="0">
              <a:buNone/>
            </a:pPr>
            <a:endParaRPr lang="en-AU" dirty="0"/>
          </a:p>
        </p:txBody>
      </p:sp>
    </p:spTree>
    <p:extLst>
      <p:ext uri="{BB962C8B-B14F-4D97-AF65-F5344CB8AC3E}">
        <p14:creationId xmlns:p14="http://schemas.microsoft.com/office/powerpoint/2010/main" val="38666809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620688"/>
            <a:ext cx="7704856" cy="710952"/>
          </a:xfrm>
        </p:spPr>
        <p:txBody>
          <a:bodyPr>
            <a:normAutofit/>
          </a:bodyPr>
          <a:lstStyle/>
          <a:p>
            <a:pPr algn="ctr"/>
            <a:r>
              <a:rPr lang="en-AU" sz="2800" b="1" dirty="0" smtClean="0"/>
              <a:t>Protection &amp; Segregation policy cont’d</a:t>
            </a:r>
            <a:endParaRPr lang="en-AU" sz="2800" b="1" dirty="0"/>
          </a:p>
        </p:txBody>
      </p:sp>
      <p:sp>
        <p:nvSpPr>
          <p:cNvPr id="3" name="Content Placeholder 2"/>
          <p:cNvSpPr>
            <a:spLocks noGrp="1"/>
          </p:cNvSpPr>
          <p:nvPr>
            <p:ph idx="1"/>
          </p:nvPr>
        </p:nvSpPr>
        <p:spPr>
          <a:xfrm>
            <a:off x="539552" y="1196752"/>
            <a:ext cx="6696744" cy="5400600"/>
          </a:xfrm>
        </p:spPr>
        <p:txBody>
          <a:bodyPr>
            <a:normAutofit/>
          </a:bodyPr>
          <a:lstStyle/>
          <a:p>
            <a:pPr marL="0" indent="0">
              <a:buNone/>
            </a:pPr>
            <a:r>
              <a:rPr lang="en-AU" sz="2000" u="sng" dirty="0" smtClean="0">
                <a:solidFill>
                  <a:schemeClr val="tx1"/>
                </a:solidFill>
              </a:rPr>
              <a:t>Examples of cultural suppression</a:t>
            </a:r>
            <a:r>
              <a:rPr lang="en-AU" sz="2000" dirty="0" smtClean="0">
                <a:solidFill>
                  <a:schemeClr val="tx1"/>
                </a:solidFill>
              </a:rPr>
              <a:t>:</a:t>
            </a:r>
          </a:p>
          <a:p>
            <a:r>
              <a:rPr lang="en-AU" sz="2000" dirty="0" smtClean="0">
                <a:solidFill>
                  <a:schemeClr val="tx1"/>
                </a:solidFill>
              </a:rPr>
              <a:t>Culture was oppressed:</a:t>
            </a:r>
          </a:p>
          <a:p>
            <a:r>
              <a:rPr lang="en-AU" sz="2000" dirty="0" smtClean="0">
                <a:solidFill>
                  <a:schemeClr val="tx1"/>
                </a:solidFill>
              </a:rPr>
              <a:t>Loss of many individual languages, stories, customs and traditions and therefore non-material culture;</a:t>
            </a:r>
          </a:p>
          <a:p>
            <a:r>
              <a:rPr lang="en-AU" sz="2000" dirty="0" smtClean="0">
                <a:solidFill>
                  <a:schemeClr val="tx1"/>
                </a:solidFill>
              </a:rPr>
              <a:t>Loss of skills (weaving, art, pottery, weapons) and therefore material culture;</a:t>
            </a:r>
          </a:p>
          <a:p>
            <a:r>
              <a:rPr lang="en-US" sz="2000" dirty="0">
                <a:solidFill>
                  <a:schemeClr val="tx1"/>
                </a:solidFill>
              </a:rPr>
              <a:t>By 1911 most Australian states had introduced laws to confine Australian Indigenous people on reserves or missions where they were under non-Indigenous supervision (control</a:t>
            </a:r>
            <a:r>
              <a:rPr lang="en-US" sz="2000" dirty="0" smtClean="0">
                <a:solidFill>
                  <a:schemeClr val="tx1"/>
                </a:solidFill>
              </a:rPr>
              <a:t>); </a:t>
            </a:r>
            <a:endParaRPr lang="en-US" sz="2000" dirty="0">
              <a:solidFill>
                <a:schemeClr val="tx1"/>
              </a:solidFill>
            </a:endParaRPr>
          </a:p>
          <a:p>
            <a:r>
              <a:rPr lang="en-US" sz="2000" dirty="0">
                <a:solidFill>
                  <a:schemeClr val="tx1"/>
                </a:solidFill>
              </a:rPr>
              <a:t>Many people experienced forced confinement, the imposition of strict religious observance, separation from and removal of their children, the breakdown of traditional values and the banning of their languages and cultural practices. </a:t>
            </a:r>
          </a:p>
          <a:p>
            <a:endParaRPr lang="en-AU" dirty="0"/>
          </a:p>
        </p:txBody>
      </p:sp>
    </p:spTree>
    <p:extLst>
      <p:ext uri="{BB962C8B-B14F-4D97-AF65-F5344CB8AC3E}">
        <p14:creationId xmlns:p14="http://schemas.microsoft.com/office/powerpoint/2010/main" val="33892287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343424"/>
            <a:ext cx="6842721" cy="5544616"/>
          </a:xfrm>
        </p:spPr>
        <p:txBody>
          <a:bodyPr>
            <a:normAutofit/>
          </a:bodyPr>
          <a:lstStyle/>
          <a:p>
            <a:r>
              <a:rPr lang="en-AU" sz="2100" u="sng" dirty="0" smtClean="0">
                <a:solidFill>
                  <a:schemeClr val="tx1"/>
                </a:solidFill>
              </a:rPr>
              <a:t>RESPONSES TO POLICY</a:t>
            </a:r>
            <a:r>
              <a:rPr lang="en-AU" sz="2100" dirty="0" smtClean="0">
                <a:solidFill>
                  <a:schemeClr val="tx1"/>
                </a:solidFill>
              </a:rPr>
              <a:t>:</a:t>
            </a:r>
          </a:p>
          <a:p>
            <a:pPr marL="0" indent="0">
              <a:buNone/>
            </a:pPr>
            <a:r>
              <a:rPr lang="en-US" sz="2100" dirty="0" smtClean="0">
                <a:solidFill>
                  <a:schemeClr val="tx1"/>
                </a:solidFill>
              </a:rPr>
              <a:t> Did not adopt the cultural and religious ways of the British; </a:t>
            </a:r>
          </a:p>
          <a:p>
            <a:pPr marL="0" indent="0">
              <a:buNone/>
            </a:pPr>
            <a:r>
              <a:rPr lang="en-US" sz="2100" dirty="0" smtClean="0">
                <a:solidFill>
                  <a:schemeClr val="tx1"/>
                </a:solidFill>
              </a:rPr>
              <a:t> </a:t>
            </a:r>
            <a:r>
              <a:rPr lang="en-US" sz="2100" dirty="0">
                <a:solidFill>
                  <a:schemeClr val="tx1"/>
                </a:solidFill>
              </a:rPr>
              <a:t>Chose to live on the edges of townships, outside of reserves and missions and tried to maintain their ancestral ways; </a:t>
            </a:r>
          </a:p>
          <a:p>
            <a:pPr marL="0" indent="0">
              <a:buNone/>
            </a:pPr>
            <a:r>
              <a:rPr lang="en-US" sz="2100" dirty="0">
                <a:solidFill>
                  <a:schemeClr val="tx1"/>
                </a:solidFill>
              </a:rPr>
              <a:t> Insisted on practising their traditions and rituals; </a:t>
            </a:r>
          </a:p>
          <a:p>
            <a:pPr marL="0" indent="0">
              <a:buNone/>
            </a:pPr>
            <a:r>
              <a:rPr lang="en-US" sz="2100" dirty="0">
                <a:solidFill>
                  <a:schemeClr val="tx1"/>
                </a:solidFill>
              </a:rPr>
              <a:t> Women resisted colonisation by running away, trying to make contact with their families, refusing to marry non-Indigenous men and using only their own language and customs; </a:t>
            </a:r>
            <a:endParaRPr lang="en-US" sz="2100" dirty="0" smtClean="0">
              <a:solidFill>
                <a:schemeClr val="tx1"/>
              </a:solidFill>
            </a:endParaRPr>
          </a:p>
          <a:p>
            <a:pPr marL="0" indent="0">
              <a:buNone/>
            </a:pPr>
            <a:r>
              <a:rPr lang="en-US" sz="2100" dirty="0" smtClean="0">
                <a:solidFill>
                  <a:schemeClr val="tx1"/>
                </a:solidFill>
              </a:rPr>
              <a:t>Lots of resistance ultimately resulted in the policy being unsuccessful;</a:t>
            </a:r>
            <a:endParaRPr lang="en-US" sz="2100" dirty="0">
              <a:solidFill>
                <a:schemeClr val="tx1"/>
              </a:solidFill>
            </a:endParaRPr>
          </a:p>
          <a:p>
            <a:endParaRPr lang="en-AU" dirty="0"/>
          </a:p>
          <a:p>
            <a:endParaRPr lang="en-AU" dirty="0"/>
          </a:p>
        </p:txBody>
      </p:sp>
      <p:sp>
        <p:nvSpPr>
          <p:cNvPr id="4" name="Title 1"/>
          <p:cNvSpPr>
            <a:spLocks noGrp="1"/>
          </p:cNvSpPr>
          <p:nvPr>
            <p:ph type="title"/>
          </p:nvPr>
        </p:nvSpPr>
        <p:spPr>
          <a:xfrm>
            <a:off x="107505" y="609600"/>
            <a:ext cx="6849808" cy="659160"/>
          </a:xfrm>
        </p:spPr>
        <p:txBody>
          <a:bodyPr>
            <a:normAutofit/>
          </a:bodyPr>
          <a:lstStyle/>
          <a:p>
            <a:pPr algn="ctr"/>
            <a:r>
              <a:rPr lang="en-AU" sz="2800" b="1" dirty="0" smtClean="0"/>
              <a:t>Protection &amp; Segregation policy cont’d</a:t>
            </a:r>
            <a:endParaRPr lang="en-AU" sz="2800" b="1" dirty="0"/>
          </a:p>
        </p:txBody>
      </p:sp>
    </p:spTree>
    <p:extLst>
      <p:ext uri="{BB962C8B-B14F-4D97-AF65-F5344CB8AC3E}">
        <p14:creationId xmlns:p14="http://schemas.microsoft.com/office/powerpoint/2010/main" val="30706369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Defiance or Despair?</a:t>
            </a:r>
            <a:endParaRPr lang="en-AU" b="1" dirty="0"/>
          </a:p>
        </p:txBody>
      </p:sp>
      <p:sp>
        <p:nvSpPr>
          <p:cNvPr id="3" name="Content Placeholder 2"/>
          <p:cNvSpPr>
            <a:spLocks noGrp="1"/>
          </p:cNvSpPr>
          <p:nvPr>
            <p:ph idx="1"/>
          </p:nvPr>
        </p:nvSpPr>
        <p:spPr>
          <a:xfrm>
            <a:off x="609599" y="1340768"/>
            <a:ext cx="6347714" cy="5040560"/>
          </a:xfrm>
        </p:spPr>
        <p:txBody>
          <a:bodyPr>
            <a:normAutofit fontScale="85000" lnSpcReduction="10000"/>
          </a:bodyPr>
          <a:lstStyle/>
          <a:p>
            <a:pPr marL="0" indent="0">
              <a:buNone/>
            </a:pPr>
            <a:r>
              <a:rPr lang="en-AU" sz="2400" dirty="0" smtClean="0">
                <a:solidFill>
                  <a:schemeClr val="tx1"/>
                </a:solidFill>
              </a:rPr>
              <a:t>The </a:t>
            </a:r>
            <a:r>
              <a:rPr lang="en-AU" sz="2400" dirty="0">
                <a:solidFill>
                  <a:schemeClr val="tx1"/>
                </a:solidFill>
              </a:rPr>
              <a:t>overall impact on many Australian Indigenous people during the era of the protection and segregation policies could be described as one of either ‘despair’ or ‘defiance’</a:t>
            </a:r>
          </a:p>
          <a:p>
            <a:pPr marL="0" indent="0">
              <a:buNone/>
            </a:pPr>
            <a:r>
              <a:rPr lang="en-US" sz="2400" dirty="0">
                <a:solidFill>
                  <a:schemeClr val="tx1"/>
                </a:solidFill>
              </a:rPr>
              <a:t>A time of ‘despair’ – giving up &amp; giving in, due to loss of hope (sense of hopelessness) or ‘defiance’ – fighting back, retaliating, protesting, not giving in, standing your grand (resisting authority); </a:t>
            </a:r>
          </a:p>
          <a:p>
            <a:pPr marL="0" indent="0">
              <a:buNone/>
            </a:pPr>
            <a:r>
              <a:rPr lang="en-AU" sz="2400" dirty="0" smtClean="0">
                <a:solidFill>
                  <a:schemeClr val="tx1"/>
                </a:solidFill>
              </a:rPr>
              <a:t>Political </a:t>
            </a:r>
            <a:r>
              <a:rPr lang="en-AU" sz="2400" dirty="0">
                <a:solidFill>
                  <a:schemeClr val="tx1"/>
                </a:solidFill>
              </a:rPr>
              <a:t>movements: </a:t>
            </a:r>
          </a:p>
          <a:p>
            <a:r>
              <a:rPr lang="en-US" sz="2400" dirty="0">
                <a:solidFill>
                  <a:schemeClr val="tx1"/>
                </a:solidFill>
              </a:rPr>
              <a:t>1939 Cummeragunja Walk-Off: (defiance) first ever mass strike of AIs where over 150 people left the Station in protest at their cruel treatment and exploitation by management; </a:t>
            </a:r>
          </a:p>
          <a:p>
            <a:r>
              <a:rPr lang="en-US" sz="2400" dirty="0">
                <a:solidFill>
                  <a:schemeClr val="tx1"/>
                </a:solidFill>
              </a:rPr>
              <a:t>1938 political activist William Cooper led a march to petition for peoples’ rights; (defiance)</a:t>
            </a:r>
            <a:r>
              <a:rPr lang="en-US" dirty="0">
                <a:solidFill>
                  <a:schemeClr val="tx1"/>
                </a:solidFill>
              </a:rPr>
              <a:t> </a:t>
            </a:r>
          </a:p>
          <a:p>
            <a:endParaRPr lang="en-AU" dirty="0"/>
          </a:p>
        </p:txBody>
      </p:sp>
    </p:spTree>
    <p:extLst>
      <p:ext uri="{BB962C8B-B14F-4D97-AF65-F5344CB8AC3E}">
        <p14:creationId xmlns:p14="http://schemas.microsoft.com/office/powerpoint/2010/main" val="7047524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1560" y="404664"/>
            <a:ext cx="7024744" cy="1080120"/>
          </a:xfrm>
        </p:spPr>
        <p:txBody>
          <a:bodyPr/>
          <a:lstStyle/>
          <a:p>
            <a:r>
              <a:rPr lang="en-US" b="1" dirty="0" smtClean="0"/>
              <a:t>Assimilation Policy 1951-1965</a:t>
            </a:r>
          </a:p>
        </p:txBody>
      </p:sp>
      <p:sp>
        <p:nvSpPr>
          <p:cNvPr id="6" name="Content Placeholder 5"/>
          <p:cNvSpPr>
            <a:spLocks noGrp="1"/>
          </p:cNvSpPr>
          <p:nvPr>
            <p:ph idx="1"/>
          </p:nvPr>
        </p:nvSpPr>
        <p:spPr>
          <a:xfrm>
            <a:off x="251520" y="1124744"/>
            <a:ext cx="8208912" cy="5544616"/>
          </a:xfrm>
        </p:spPr>
        <p:txBody>
          <a:bodyPr>
            <a:normAutofit/>
          </a:bodyPr>
          <a:lstStyle/>
          <a:p>
            <a:pPr marL="0" indent="0">
              <a:buNone/>
            </a:pPr>
            <a:r>
              <a:rPr lang="en-US" b="1" dirty="0">
                <a:solidFill>
                  <a:schemeClr val="tx1"/>
                </a:solidFill>
              </a:rPr>
              <a:t>“A former Australian Government policy, which said the Indigenous peoples ‘not of full blood’, should be absorbed into the wider population. The aim of the policy was to make the ‘Aboriginal problem’ gradually disappear so that Indigenous Australians would lose their cultural identity.” </a:t>
            </a:r>
            <a:r>
              <a:rPr lang="en-US" dirty="0">
                <a:solidFill>
                  <a:schemeClr val="tx1"/>
                </a:solidFill>
              </a:rPr>
              <a:t>	</a:t>
            </a:r>
          </a:p>
          <a:p>
            <a:r>
              <a:rPr lang="en-US" dirty="0" smtClean="0">
                <a:solidFill>
                  <a:schemeClr val="tx1"/>
                </a:solidFill>
              </a:rPr>
              <a:t>New </a:t>
            </a:r>
            <a:r>
              <a:rPr lang="en-US" dirty="0">
                <a:solidFill>
                  <a:schemeClr val="tx1"/>
                </a:solidFill>
              </a:rPr>
              <a:t>beliefs about AI people: </a:t>
            </a:r>
            <a:r>
              <a:rPr lang="en-US" dirty="0" smtClean="0">
                <a:solidFill>
                  <a:schemeClr val="tx1"/>
                </a:solidFill>
              </a:rPr>
              <a:t>They </a:t>
            </a:r>
            <a:r>
              <a:rPr lang="en-US" dirty="0">
                <a:solidFill>
                  <a:schemeClr val="tx1"/>
                </a:solidFill>
              </a:rPr>
              <a:t>were NOT a dying race after all. </a:t>
            </a:r>
            <a:endParaRPr lang="en-AU" dirty="0">
              <a:solidFill>
                <a:schemeClr val="tx1"/>
              </a:solidFill>
            </a:endParaRPr>
          </a:p>
          <a:p>
            <a:pPr>
              <a:buFont typeface="Courier New" panose="02070309020205020404" pitchFamily="49" charset="0"/>
              <a:buChar char="o"/>
            </a:pPr>
            <a:r>
              <a:rPr lang="en-US" dirty="0" smtClean="0">
                <a:solidFill>
                  <a:schemeClr val="tx1"/>
                </a:solidFill>
              </a:rPr>
              <a:t>AI </a:t>
            </a:r>
            <a:r>
              <a:rPr lang="en-US" dirty="0">
                <a:solidFill>
                  <a:schemeClr val="tx1"/>
                </a:solidFill>
              </a:rPr>
              <a:t>people were to reject their culture and heritage and adopt British customs and beliefs; </a:t>
            </a:r>
          </a:p>
          <a:p>
            <a:pPr>
              <a:buFont typeface="Courier New" panose="02070309020205020404" pitchFamily="49" charset="0"/>
              <a:buChar char="o"/>
            </a:pPr>
            <a:r>
              <a:rPr lang="en-US" dirty="0" smtClean="0">
                <a:solidFill>
                  <a:schemeClr val="tx1"/>
                </a:solidFill>
              </a:rPr>
              <a:t>They </a:t>
            </a:r>
            <a:r>
              <a:rPr lang="en-US" dirty="0">
                <a:solidFill>
                  <a:schemeClr val="tx1"/>
                </a:solidFill>
              </a:rPr>
              <a:t>were allowed some rights and freedoms, as long as they lived according to British cultural expectations; </a:t>
            </a:r>
            <a:endParaRPr lang="en-AU" dirty="0">
              <a:solidFill>
                <a:schemeClr val="tx1"/>
              </a:solidFill>
            </a:endParaRPr>
          </a:p>
          <a:p>
            <a:pPr>
              <a:lnSpc>
                <a:spcPct val="90000"/>
              </a:lnSpc>
              <a:buFont typeface="Courier New" panose="02070309020205020404" pitchFamily="49" charset="0"/>
              <a:buChar char="o"/>
            </a:pPr>
            <a:r>
              <a:rPr lang="en-AU" dirty="0" smtClean="0">
                <a:solidFill>
                  <a:schemeClr val="tx1"/>
                </a:solidFill>
              </a:rPr>
              <a:t>The </a:t>
            </a:r>
            <a:r>
              <a:rPr lang="en-AU" dirty="0">
                <a:solidFill>
                  <a:schemeClr val="tx1"/>
                </a:solidFill>
              </a:rPr>
              <a:t>Federal Minister for Territories described the policy to Parliament in the following way: </a:t>
            </a:r>
          </a:p>
          <a:p>
            <a:pPr marL="365760" lvl="1" indent="0" algn="ctr">
              <a:lnSpc>
                <a:spcPct val="90000"/>
              </a:lnSpc>
              <a:buNone/>
            </a:pPr>
            <a:r>
              <a:rPr lang="en-AU" sz="2400" i="1" dirty="0">
                <a:solidFill>
                  <a:schemeClr val="tx1"/>
                </a:solidFill>
              </a:rPr>
              <a:t>‘all persons of Aboriginal blood or mixed blood in Australia will live like white Australians do’ </a:t>
            </a:r>
          </a:p>
          <a:p>
            <a:endParaRPr lang="en-US" dirty="0" smtClean="0">
              <a:solidFill>
                <a:schemeClr val="tx1"/>
              </a:solidFill>
            </a:endParaRPr>
          </a:p>
        </p:txBody>
      </p:sp>
      <p:sp>
        <p:nvSpPr>
          <p:cNvPr id="31748"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eorgia" pitchFamily="28" charset="0"/>
                <a:ea typeface="ＭＳ Ｐゴシック" pitchFamily="28" charset="-128"/>
              </a:defRPr>
            </a:lvl1pPr>
            <a:lvl2pPr marL="37931725" indent="-37474525">
              <a:defRPr>
                <a:solidFill>
                  <a:schemeClr val="tx1"/>
                </a:solidFill>
                <a:latin typeface="Georgia" pitchFamily="28" charset="0"/>
                <a:ea typeface="ＭＳ Ｐゴシック" pitchFamily="28" charset="-128"/>
              </a:defRPr>
            </a:lvl2pPr>
            <a:lvl3pPr>
              <a:defRPr>
                <a:solidFill>
                  <a:schemeClr val="tx1"/>
                </a:solidFill>
                <a:latin typeface="Georgia" pitchFamily="28" charset="0"/>
                <a:ea typeface="ＭＳ Ｐゴシック" pitchFamily="28" charset="-128"/>
              </a:defRPr>
            </a:lvl3pPr>
            <a:lvl4pPr>
              <a:defRPr>
                <a:solidFill>
                  <a:schemeClr val="tx1"/>
                </a:solidFill>
                <a:latin typeface="Georgia" pitchFamily="28" charset="0"/>
                <a:ea typeface="ＭＳ Ｐゴシック" pitchFamily="28" charset="-128"/>
              </a:defRPr>
            </a:lvl4pPr>
            <a:lvl5pPr>
              <a:defRPr>
                <a:solidFill>
                  <a:schemeClr val="tx1"/>
                </a:solidFill>
                <a:latin typeface="Georgia" pitchFamily="28" charset="0"/>
                <a:ea typeface="ＭＳ Ｐゴシック" pitchFamily="28" charset="-128"/>
              </a:defRPr>
            </a:lvl5pPr>
            <a:lvl6pPr marL="457200" fontAlgn="base">
              <a:spcBef>
                <a:spcPct val="0"/>
              </a:spcBef>
              <a:spcAft>
                <a:spcPct val="0"/>
              </a:spcAft>
              <a:defRPr>
                <a:solidFill>
                  <a:schemeClr val="tx1"/>
                </a:solidFill>
                <a:latin typeface="Georgia" pitchFamily="28" charset="0"/>
                <a:ea typeface="ＭＳ Ｐゴシック" pitchFamily="28" charset="-128"/>
              </a:defRPr>
            </a:lvl6pPr>
            <a:lvl7pPr marL="914400" fontAlgn="base">
              <a:spcBef>
                <a:spcPct val="0"/>
              </a:spcBef>
              <a:spcAft>
                <a:spcPct val="0"/>
              </a:spcAft>
              <a:defRPr>
                <a:solidFill>
                  <a:schemeClr val="tx1"/>
                </a:solidFill>
                <a:latin typeface="Georgia" pitchFamily="28" charset="0"/>
                <a:ea typeface="ＭＳ Ｐゴシック" pitchFamily="28" charset="-128"/>
              </a:defRPr>
            </a:lvl7pPr>
            <a:lvl8pPr marL="1371600" fontAlgn="base">
              <a:spcBef>
                <a:spcPct val="0"/>
              </a:spcBef>
              <a:spcAft>
                <a:spcPct val="0"/>
              </a:spcAft>
              <a:defRPr>
                <a:solidFill>
                  <a:schemeClr val="tx1"/>
                </a:solidFill>
                <a:latin typeface="Georgia" pitchFamily="28" charset="0"/>
                <a:ea typeface="ＭＳ Ｐゴシック" pitchFamily="28" charset="-128"/>
              </a:defRPr>
            </a:lvl8pPr>
            <a:lvl9pPr marL="1828800" fontAlgn="base">
              <a:spcBef>
                <a:spcPct val="0"/>
              </a:spcBef>
              <a:spcAft>
                <a:spcPct val="0"/>
              </a:spcAft>
              <a:defRPr>
                <a:solidFill>
                  <a:schemeClr val="tx1"/>
                </a:solidFill>
                <a:latin typeface="Georgia" pitchFamily="28" charset="0"/>
                <a:ea typeface="ＭＳ Ｐゴシック" pitchFamily="28" charset="-128"/>
              </a:defRPr>
            </a:lvl9pPr>
          </a:lstStyle>
          <a:p>
            <a:r>
              <a:rPr lang="en-US">
                <a:solidFill>
                  <a:srgbClr val="FFFFFF"/>
                </a:solidFill>
              </a:rPr>
              <a:t>© 2009 Haileybury</a:t>
            </a:r>
            <a:endParaRPr lang="en-AU">
              <a:solidFill>
                <a:srgbClr val="FFFFFF"/>
              </a:solidFill>
            </a:endParaRPr>
          </a:p>
        </p:txBody>
      </p:sp>
    </p:spTree>
    <p:extLst>
      <p:ext uri="{BB962C8B-B14F-4D97-AF65-F5344CB8AC3E}">
        <p14:creationId xmlns:p14="http://schemas.microsoft.com/office/powerpoint/2010/main" val="2635626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24744"/>
            <a:ext cx="7920880" cy="5256584"/>
          </a:xfrm>
        </p:spPr>
        <p:txBody>
          <a:bodyPr>
            <a:normAutofit fontScale="70000" lnSpcReduction="20000"/>
          </a:bodyPr>
          <a:lstStyle/>
          <a:p>
            <a:pPr marL="0" indent="0">
              <a:buNone/>
            </a:pPr>
            <a:r>
              <a:rPr lang="en-AU" sz="2400" b="1" dirty="0">
                <a:solidFill>
                  <a:schemeClr val="tx1"/>
                </a:solidFill>
              </a:rPr>
              <a:t>Examples of cultural suppression:</a:t>
            </a:r>
          </a:p>
          <a:p>
            <a:r>
              <a:rPr lang="en-US" sz="2400" dirty="0" smtClean="0">
                <a:solidFill>
                  <a:schemeClr val="tx1"/>
                </a:solidFill>
              </a:rPr>
              <a:t>Policy </a:t>
            </a:r>
            <a:r>
              <a:rPr lang="en-US" sz="2400" dirty="0">
                <a:solidFill>
                  <a:schemeClr val="tx1"/>
                </a:solidFill>
              </a:rPr>
              <a:t>did not acknowledge Indigenous Culture or Indigenous people as first </a:t>
            </a:r>
            <a:r>
              <a:rPr lang="en-US" sz="2400" dirty="0" smtClean="0">
                <a:solidFill>
                  <a:schemeClr val="tx1"/>
                </a:solidFill>
              </a:rPr>
              <a:t>peoples</a:t>
            </a:r>
          </a:p>
          <a:p>
            <a:r>
              <a:rPr lang="en-US" sz="2400" dirty="0" smtClean="0">
                <a:solidFill>
                  <a:schemeClr val="tx1"/>
                </a:solidFill>
              </a:rPr>
              <a:t>Loss of Aboriginal identity</a:t>
            </a:r>
          </a:p>
          <a:p>
            <a:r>
              <a:rPr lang="en-US" sz="2400" dirty="0" smtClean="0">
                <a:solidFill>
                  <a:schemeClr val="tx1"/>
                </a:solidFill>
              </a:rPr>
              <a:t>Increased forced removal of children – Stolen Generations</a:t>
            </a:r>
          </a:p>
          <a:p>
            <a:r>
              <a:rPr lang="en-US" sz="2400" dirty="0" smtClean="0">
                <a:solidFill>
                  <a:schemeClr val="tx1"/>
                </a:solidFill>
              </a:rPr>
              <a:t>Faced with racism and discrimination in the cities and forced to live on the fringes of society in poverty and unemployment</a:t>
            </a:r>
          </a:p>
          <a:p>
            <a:r>
              <a:rPr lang="en-US" sz="2400" dirty="0" smtClean="0">
                <a:solidFill>
                  <a:schemeClr val="tx1"/>
                </a:solidFill>
              </a:rPr>
              <a:t>Rural areas: barred from hotels &amp; bars, could only use the swimming pools at certain times and sit in certain places in cinemas</a:t>
            </a:r>
          </a:p>
          <a:p>
            <a:r>
              <a:rPr lang="en-US" sz="2400" dirty="0" smtClean="0">
                <a:solidFill>
                  <a:schemeClr val="tx1"/>
                </a:solidFill>
              </a:rPr>
              <a:t>Lack of right to citizenship – could apply for an ‘exemption’ certificate relinquishing all ties with the Indigenous community</a:t>
            </a:r>
          </a:p>
          <a:p>
            <a:r>
              <a:rPr lang="en-US" sz="2400" dirty="0" smtClean="0">
                <a:solidFill>
                  <a:schemeClr val="tx1"/>
                </a:solidFill>
              </a:rPr>
              <a:t>Citizenship was used as a lure to convince IAs to assimilate – without citizenship they were unable to vote, move around without restrictions, or buy alcohol</a:t>
            </a:r>
          </a:p>
          <a:p>
            <a:r>
              <a:rPr lang="en-US" sz="2400" dirty="0" smtClean="0">
                <a:solidFill>
                  <a:schemeClr val="tx1"/>
                </a:solidFill>
              </a:rPr>
              <a:t>Their </a:t>
            </a:r>
            <a:r>
              <a:rPr lang="en-US" sz="2400" dirty="0">
                <a:solidFill>
                  <a:schemeClr val="tx1"/>
                </a:solidFill>
              </a:rPr>
              <a:t>culture was not recognised and they were forced to adopt another culture and set of traditions and customs</a:t>
            </a:r>
            <a:r>
              <a:rPr lang="en-US" sz="2400" dirty="0" smtClean="0">
                <a:solidFill>
                  <a:schemeClr val="tx1"/>
                </a:solidFill>
              </a:rPr>
              <a:t>;</a:t>
            </a:r>
          </a:p>
          <a:p>
            <a:r>
              <a:rPr lang="en-US" sz="2400" dirty="0" smtClean="0">
                <a:solidFill>
                  <a:schemeClr val="tx1"/>
                </a:solidFill>
              </a:rPr>
              <a:t>Children conceived through sexual assault;</a:t>
            </a:r>
            <a:endParaRPr lang="en-US" sz="2400" dirty="0">
              <a:solidFill>
                <a:schemeClr val="tx1"/>
              </a:solidFill>
            </a:endParaRPr>
          </a:p>
          <a:p>
            <a:endParaRPr lang="en-AU" sz="2400" dirty="0"/>
          </a:p>
          <a:p>
            <a:endParaRPr lang="en-US" sz="2400" dirty="0" smtClean="0">
              <a:solidFill>
                <a:schemeClr val="bg2">
                  <a:lumMod val="25000"/>
                </a:schemeClr>
              </a:solidFill>
            </a:endParaRPr>
          </a:p>
          <a:p>
            <a:pPr marL="0" indent="0">
              <a:buNone/>
            </a:pPr>
            <a:endParaRPr lang="en-AU" dirty="0" smtClean="0"/>
          </a:p>
          <a:p>
            <a:endParaRPr lang="en-AU" dirty="0"/>
          </a:p>
        </p:txBody>
      </p:sp>
      <p:sp>
        <p:nvSpPr>
          <p:cNvPr id="4" name="Title 1"/>
          <p:cNvSpPr txBox="1">
            <a:spLocks/>
          </p:cNvSpPr>
          <p:nvPr/>
        </p:nvSpPr>
        <p:spPr>
          <a:xfrm>
            <a:off x="611560" y="404664"/>
            <a:ext cx="7024744" cy="108012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t>Assimilation Policy cont.</a:t>
            </a:r>
          </a:p>
        </p:txBody>
      </p:sp>
    </p:spTree>
    <p:extLst>
      <p:ext uri="{BB962C8B-B14F-4D97-AF65-F5344CB8AC3E}">
        <p14:creationId xmlns:p14="http://schemas.microsoft.com/office/powerpoint/2010/main" val="24741867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p:cNvPicPr>
            <a:picLocks noChangeAspect="1" noChangeArrowheads="1"/>
          </p:cNvPicPr>
          <p:nvPr/>
        </p:nvPicPr>
        <p:blipFill>
          <a:blip r:embed="rId2"/>
          <a:srcRect/>
          <a:stretch>
            <a:fillRect/>
          </a:stretch>
        </p:blipFill>
        <p:spPr>
          <a:xfrm>
            <a:off x="395536" y="1196752"/>
            <a:ext cx="7467600" cy="4167963"/>
          </a:xfrm>
          <a:prstGeom prst="rect">
            <a:avLst/>
          </a:prstGeom>
          <a:noFill/>
        </p:spPr>
      </p:pic>
    </p:spTree>
    <p:extLst>
      <p:ext uri="{BB962C8B-B14F-4D97-AF65-F5344CB8AC3E}">
        <p14:creationId xmlns:p14="http://schemas.microsoft.com/office/powerpoint/2010/main" val="3795710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96752"/>
            <a:ext cx="6840760" cy="5184576"/>
          </a:xfrm>
        </p:spPr>
        <p:txBody>
          <a:bodyPr>
            <a:normAutofit fontScale="92500"/>
          </a:bodyPr>
          <a:lstStyle/>
          <a:p>
            <a:pPr marL="0" indent="0">
              <a:buNone/>
            </a:pPr>
            <a:r>
              <a:rPr lang="en-AU" sz="2800" b="1" dirty="0" smtClean="0"/>
              <a:t>Responses to policy:</a:t>
            </a:r>
            <a:endParaRPr lang="en-AU" sz="2800" b="1" dirty="0"/>
          </a:p>
          <a:p>
            <a:r>
              <a:rPr lang="en-US" sz="2800" dirty="0" smtClean="0">
                <a:solidFill>
                  <a:schemeClr val="tx1"/>
                </a:solidFill>
              </a:rPr>
              <a:t>IAs compared the exemption certificates to dog licenses and looked upon them with contempt</a:t>
            </a:r>
          </a:p>
          <a:p>
            <a:r>
              <a:rPr lang="en-US" sz="2800" dirty="0">
                <a:solidFill>
                  <a:schemeClr val="tx1"/>
                </a:solidFill>
              </a:rPr>
              <a:t>Of the 14,000 Aboriginal people eligible in NSW only 1,500 chose to apply</a:t>
            </a:r>
            <a:r>
              <a:rPr lang="en-US" sz="2800" dirty="0" smtClean="0">
                <a:solidFill>
                  <a:schemeClr val="tx1"/>
                </a:solidFill>
              </a:rPr>
              <a:t>.</a:t>
            </a:r>
          </a:p>
          <a:p>
            <a:r>
              <a:rPr lang="en-US" sz="2800" dirty="0" smtClean="0">
                <a:solidFill>
                  <a:schemeClr val="tx1"/>
                </a:solidFill>
              </a:rPr>
              <a:t>IAs refused to lose their traditional way of life</a:t>
            </a:r>
          </a:p>
          <a:p>
            <a:r>
              <a:rPr lang="en-US" sz="2800" dirty="0" smtClean="0">
                <a:solidFill>
                  <a:schemeClr val="tx1"/>
                </a:solidFill>
              </a:rPr>
              <a:t>Formation of the AAF (Australian-Aboriginal Fellowship) – began petitions to make changes to the Constitution</a:t>
            </a:r>
          </a:p>
          <a:p>
            <a:pPr marL="0" indent="0">
              <a:buNone/>
            </a:pPr>
            <a:endParaRPr lang="en-AU" dirty="0" smtClean="0"/>
          </a:p>
          <a:p>
            <a:endParaRPr lang="en-AU" dirty="0"/>
          </a:p>
        </p:txBody>
      </p:sp>
      <p:sp>
        <p:nvSpPr>
          <p:cNvPr id="4" name="Title 1"/>
          <p:cNvSpPr txBox="1">
            <a:spLocks/>
          </p:cNvSpPr>
          <p:nvPr/>
        </p:nvSpPr>
        <p:spPr>
          <a:xfrm>
            <a:off x="611560" y="404664"/>
            <a:ext cx="7024744" cy="108012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t>Assimilation Policy cont.</a:t>
            </a:r>
          </a:p>
        </p:txBody>
      </p:sp>
    </p:spTree>
    <p:extLst>
      <p:ext uri="{BB962C8B-B14F-4D97-AF65-F5344CB8AC3E}">
        <p14:creationId xmlns:p14="http://schemas.microsoft.com/office/powerpoint/2010/main" val="1774327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u="sng" dirty="0" smtClean="0"/>
              <a:t>AREA OF STUDY 1: AUSTRALIAN INDIGENOUS CULTURE</a:t>
            </a:r>
            <a:endParaRPr lang="en-AU" u="sng" dirty="0"/>
          </a:p>
        </p:txBody>
      </p:sp>
      <p:sp>
        <p:nvSpPr>
          <p:cNvPr id="3" name="Subtitle 2"/>
          <p:cNvSpPr>
            <a:spLocks noGrp="1"/>
          </p:cNvSpPr>
          <p:nvPr>
            <p:ph idx="1"/>
          </p:nvPr>
        </p:nvSpPr>
        <p:spPr/>
        <p:txBody>
          <a:bodyPr>
            <a:normAutofit/>
          </a:bodyPr>
          <a:lstStyle/>
          <a:p>
            <a:pPr marL="68580" indent="0" algn="ctr">
              <a:buNone/>
            </a:pPr>
            <a:r>
              <a:rPr lang="en-US" sz="2800" dirty="0">
                <a:solidFill>
                  <a:schemeClr val="tx1"/>
                </a:solidFill>
              </a:rPr>
              <a:t>On completion of this unit the student should be able to analyse and evaluate </a:t>
            </a:r>
            <a:r>
              <a:rPr lang="en-US" sz="2800" b="1" u="sng" dirty="0">
                <a:solidFill>
                  <a:schemeClr val="tx1"/>
                </a:solidFill>
              </a:rPr>
              <a:t>changes</a:t>
            </a:r>
            <a:r>
              <a:rPr lang="en-US" sz="2800" dirty="0">
                <a:solidFill>
                  <a:schemeClr val="tx1"/>
                </a:solidFill>
              </a:rPr>
              <a:t> in </a:t>
            </a:r>
            <a:r>
              <a:rPr lang="en-US" sz="2800" dirty="0" smtClean="0">
                <a:solidFill>
                  <a:schemeClr val="tx1"/>
                </a:solidFill>
              </a:rPr>
              <a:t>public </a:t>
            </a:r>
            <a:r>
              <a:rPr lang="en-US" sz="2800" b="1" u="sng" dirty="0" smtClean="0">
                <a:solidFill>
                  <a:schemeClr val="tx1"/>
                </a:solidFill>
              </a:rPr>
              <a:t>awareness</a:t>
            </a:r>
            <a:r>
              <a:rPr lang="en-US" sz="2800" dirty="0" smtClean="0">
                <a:solidFill>
                  <a:schemeClr val="tx1"/>
                </a:solidFill>
              </a:rPr>
              <a:t> </a:t>
            </a:r>
            <a:r>
              <a:rPr lang="en-US" sz="2800" dirty="0">
                <a:solidFill>
                  <a:schemeClr val="tx1"/>
                </a:solidFill>
              </a:rPr>
              <a:t>and </a:t>
            </a:r>
            <a:r>
              <a:rPr lang="en-US" sz="2800" b="1" u="sng" dirty="0">
                <a:solidFill>
                  <a:schemeClr val="tx1"/>
                </a:solidFill>
              </a:rPr>
              <a:t>perception</a:t>
            </a:r>
            <a:r>
              <a:rPr lang="en-US" sz="2800" dirty="0">
                <a:solidFill>
                  <a:schemeClr val="tx1"/>
                </a:solidFill>
              </a:rPr>
              <a:t> of Australian Indigenous culture.</a:t>
            </a:r>
            <a:endParaRPr lang="en-AU" i="1" dirty="0">
              <a:solidFill>
                <a:schemeClr val="tx1"/>
              </a:solidFill>
            </a:endParaRPr>
          </a:p>
        </p:txBody>
      </p:sp>
    </p:spTree>
    <p:extLst>
      <p:ext uri="{BB962C8B-B14F-4D97-AF65-F5344CB8AC3E}">
        <p14:creationId xmlns:p14="http://schemas.microsoft.com/office/powerpoint/2010/main" val="3510257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9818" y="1484784"/>
            <a:ext cx="6840760" cy="5184576"/>
          </a:xfrm>
        </p:spPr>
        <p:txBody>
          <a:bodyPr>
            <a:normAutofit/>
          </a:bodyPr>
          <a:lstStyle/>
          <a:p>
            <a:r>
              <a:rPr lang="en-US" sz="2800" dirty="0">
                <a:solidFill>
                  <a:schemeClr val="tx1"/>
                </a:solidFill>
              </a:rPr>
              <a:t>“A short-lived policy implemented in 1965. The policy was based on the premise that Australian Indigenous people had their own culture, languages, customs and tradition that needed to be ‘westernised’.” 	</a:t>
            </a:r>
            <a:endParaRPr lang="en-US" sz="2800" dirty="0" smtClean="0">
              <a:solidFill>
                <a:schemeClr val="tx1"/>
              </a:solidFill>
            </a:endParaRPr>
          </a:p>
          <a:p>
            <a:r>
              <a:rPr lang="en-AU" sz="2800" dirty="0">
                <a:solidFill>
                  <a:schemeClr val="tx1"/>
                </a:solidFill>
              </a:rPr>
              <a:t>Idea – Aboriginal equality could only be achieved by the loss of Aboriginal identity.</a:t>
            </a:r>
          </a:p>
          <a:p>
            <a:endParaRPr lang="en-US" sz="2800" dirty="0"/>
          </a:p>
          <a:p>
            <a:pPr marL="0" indent="0">
              <a:buNone/>
            </a:pPr>
            <a:endParaRPr lang="en-AU" dirty="0" smtClean="0"/>
          </a:p>
          <a:p>
            <a:endParaRPr lang="en-AU" dirty="0"/>
          </a:p>
        </p:txBody>
      </p:sp>
      <p:sp>
        <p:nvSpPr>
          <p:cNvPr id="4" name="Title 1"/>
          <p:cNvSpPr txBox="1">
            <a:spLocks/>
          </p:cNvSpPr>
          <p:nvPr/>
        </p:nvSpPr>
        <p:spPr>
          <a:xfrm>
            <a:off x="611560" y="404664"/>
            <a:ext cx="7024744" cy="1080120"/>
          </a:xfrm>
          <a:prstGeom prst="rect">
            <a:avLst/>
          </a:prstGeom>
        </p:spPr>
        <p:txBody>
          <a:bodyPr vert="horz" lIns="91440" tIns="45720" rIns="91440" bIns="45720" rtlCol="0" anchor="t">
            <a:normAutofit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t>Integration policy 1965 – 1971 (~ Whitlam government)</a:t>
            </a:r>
          </a:p>
        </p:txBody>
      </p:sp>
    </p:spTree>
    <p:extLst>
      <p:ext uri="{BB962C8B-B14F-4D97-AF65-F5344CB8AC3E}">
        <p14:creationId xmlns:p14="http://schemas.microsoft.com/office/powerpoint/2010/main" val="106172063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96752"/>
            <a:ext cx="6840760" cy="5184576"/>
          </a:xfrm>
        </p:spPr>
        <p:txBody>
          <a:bodyPr>
            <a:normAutofit fontScale="77500" lnSpcReduction="20000"/>
          </a:bodyPr>
          <a:lstStyle/>
          <a:p>
            <a:pPr marL="0" indent="0">
              <a:buNone/>
            </a:pPr>
            <a:r>
              <a:rPr lang="en-US" sz="2800" b="1" dirty="0" smtClean="0"/>
              <a:t>Examples of Cultural suppression:</a:t>
            </a:r>
          </a:p>
          <a:p>
            <a:r>
              <a:rPr lang="en-US" sz="2800" dirty="0" smtClean="0">
                <a:solidFill>
                  <a:schemeClr val="tx1"/>
                </a:solidFill>
              </a:rPr>
              <a:t>Argument that the Integration policy was </a:t>
            </a:r>
            <a:r>
              <a:rPr lang="en-US" sz="2800" dirty="0">
                <a:solidFill>
                  <a:schemeClr val="tx1"/>
                </a:solidFill>
              </a:rPr>
              <a:t>‘assimilation in disguise</a:t>
            </a:r>
            <a:r>
              <a:rPr lang="en-US" sz="2800" dirty="0" smtClean="0">
                <a:solidFill>
                  <a:schemeClr val="tx1"/>
                </a:solidFill>
              </a:rPr>
              <a:t>’, </a:t>
            </a:r>
            <a:r>
              <a:rPr lang="en-US" sz="2800" dirty="0">
                <a:solidFill>
                  <a:schemeClr val="tx1"/>
                </a:solidFill>
              </a:rPr>
              <a:t>as it was expected that future generations would eventually assimilate into non-Indigenous society; </a:t>
            </a:r>
          </a:p>
          <a:p>
            <a:r>
              <a:rPr lang="en-AU" sz="2800" dirty="0">
                <a:solidFill>
                  <a:schemeClr val="tx1"/>
                </a:solidFill>
              </a:rPr>
              <a:t>	</a:t>
            </a:r>
            <a:r>
              <a:rPr lang="en-AU" sz="2800" dirty="0" smtClean="0">
                <a:solidFill>
                  <a:schemeClr val="tx1"/>
                </a:solidFill>
              </a:rPr>
              <a:t>While the policy recognised the value of Aboriginal culture and the right of Aboriginals to retain their languages and customs and maintain their own distinctive communities, there was still an expectation that they would adopt wholly, or partially, a European lifestyle. </a:t>
            </a:r>
          </a:p>
          <a:p>
            <a:r>
              <a:rPr lang="en-AU" sz="2800" dirty="0" smtClean="0">
                <a:solidFill>
                  <a:schemeClr val="tx1"/>
                </a:solidFill>
              </a:rPr>
              <a:t>Still considerable racism and exclusion from wider society.</a:t>
            </a:r>
          </a:p>
          <a:p>
            <a:r>
              <a:rPr lang="en-AU" sz="2800" dirty="0" smtClean="0">
                <a:solidFill>
                  <a:schemeClr val="tx1"/>
                </a:solidFill>
              </a:rPr>
              <a:t>Encouraged to practice their own culture only within the privacy of their own home.</a:t>
            </a:r>
            <a:endParaRPr lang="en-AU" sz="2800" dirty="0">
              <a:solidFill>
                <a:schemeClr val="tx1"/>
              </a:solidFill>
            </a:endParaRPr>
          </a:p>
          <a:p>
            <a:endParaRPr lang="en-US" sz="2800" b="1" dirty="0" smtClean="0"/>
          </a:p>
          <a:p>
            <a:endParaRPr lang="en-US" sz="2800" dirty="0"/>
          </a:p>
          <a:p>
            <a:pPr marL="0" indent="0">
              <a:buNone/>
            </a:pPr>
            <a:endParaRPr lang="en-AU" dirty="0" smtClean="0"/>
          </a:p>
          <a:p>
            <a:endParaRPr lang="en-AU" dirty="0"/>
          </a:p>
        </p:txBody>
      </p:sp>
      <p:sp>
        <p:nvSpPr>
          <p:cNvPr id="4" name="Title 1"/>
          <p:cNvSpPr txBox="1">
            <a:spLocks/>
          </p:cNvSpPr>
          <p:nvPr/>
        </p:nvSpPr>
        <p:spPr>
          <a:xfrm>
            <a:off x="611560" y="404664"/>
            <a:ext cx="7024744" cy="108012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t>Integration policy cont.</a:t>
            </a:r>
          </a:p>
        </p:txBody>
      </p:sp>
    </p:spTree>
    <p:extLst>
      <p:ext uri="{BB962C8B-B14F-4D97-AF65-F5344CB8AC3E}">
        <p14:creationId xmlns:p14="http://schemas.microsoft.com/office/powerpoint/2010/main" val="38178535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96752"/>
            <a:ext cx="6840760" cy="5184576"/>
          </a:xfrm>
        </p:spPr>
        <p:txBody>
          <a:bodyPr>
            <a:normAutofit fontScale="92500" lnSpcReduction="20000"/>
          </a:bodyPr>
          <a:lstStyle/>
          <a:p>
            <a:pPr marL="0" indent="0">
              <a:buNone/>
            </a:pPr>
            <a:r>
              <a:rPr lang="en-US" sz="2800" b="1" dirty="0" smtClean="0"/>
              <a:t>Responses to the policy:</a:t>
            </a:r>
          </a:p>
          <a:p>
            <a:r>
              <a:rPr lang="en-US" sz="2800" dirty="0" smtClean="0">
                <a:solidFill>
                  <a:schemeClr val="tx1"/>
                </a:solidFill>
              </a:rPr>
              <a:t>12-26 February 1965 – Charles Perkins leads a freedom ride by Aboriginal people and students through north-western NSW in support of Aboriginal rights. The ride demonstrates the extent of discrimination against Aboriginal people in country towns, including refusal of service in shops and segregated cinemas, swimming pools, hotels and clubs.</a:t>
            </a:r>
          </a:p>
          <a:p>
            <a:r>
              <a:rPr lang="en-US" sz="2800" dirty="0" smtClean="0">
                <a:solidFill>
                  <a:schemeClr val="tx1"/>
                </a:solidFill>
              </a:rPr>
              <a:t>1966 – Stockmen and women walk off Wave Hill cattle station in protest against intolerable working conditions and inadequate wages.</a:t>
            </a:r>
          </a:p>
          <a:p>
            <a:endParaRPr lang="en-US" sz="2800" dirty="0"/>
          </a:p>
          <a:p>
            <a:pPr marL="0" indent="0">
              <a:buNone/>
            </a:pPr>
            <a:endParaRPr lang="en-AU" dirty="0" smtClean="0"/>
          </a:p>
          <a:p>
            <a:endParaRPr lang="en-AU" dirty="0"/>
          </a:p>
        </p:txBody>
      </p:sp>
      <p:sp>
        <p:nvSpPr>
          <p:cNvPr id="4" name="Title 1"/>
          <p:cNvSpPr txBox="1">
            <a:spLocks/>
          </p:cNvSpPr>
          <p:nvPr/>
        </p:nvSpPr>
        <p:spPr>
          <a:xfrm>
            <a:off x="611560" y="404664"/>
            <a:ext cx="7024744" cy="108012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t>Integration policy cont.</a:t>
            </a:r>
          </a:p>
        </p:txBody>
      </p:sp>
    </p:spTree>
    <p:extLst>
      <p:ext uri="{BB962C8B-B14F-4D97-AF65-F5344CB8AC3E}">
        <p14:creationId xmlns:p14="http://schemas.microsoft.com/office/powerpoint/2010/main" val="25797028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Overall response to suppression of all policies:</a:t>
            </a:r>
            <a:endParaRPr lang="en-AU" b="1" dirty="0"/>
          </a:p>
        </p:txBody>
      </p:sp>
      <p:sp>
        <p:nvSpPr>
          <p:cNvPr id="3" name="Content Placeholder 2"/>
          <p:cNvSpPr>
            <a:spLocks noGrp="1"/>
          </p:cNvSpPr>
          <p:nvPr>
            <p:ph idx="1"/>
          </p:nvPr>
        </p:nvSpPr>
        <p:spPr/>
        <p:txBody>
          <a:bodyPr>
            <a:normAutofit fontScale="85000" lnSpcReduction="10000"/>
          </a:bodyPr>
          <a:lstStyle/>
          <a:p>
            <a:r>
              <a:rPr lang="en-AU" sz="3200" dirty="0" smtClean="0">
                <a:solidFill>
                  <a:schemeClr val="tx1"/>
                </a:solidFill>
              </a:rPr>
              <a:t>Ultimately, Australian </a:t>
            </a:r>
            <a:r>
              <a:rPr lang="en-US" sz="3200" dirty="0" smtClean="0">
                <a:solidFill>
                  <a:schemeClr val="tx1"/>
                </a:solidFill>
              </a:rPr>
              <a:t>Indigenous </a:t>
            </a:r>
            <a:r>
              <a:rPr lang="en-US" sz="3200" dirty="0">
                <a:solidFill>
                  <a:schemeClr val="tx1"/>
                </a:solidFill>
              </a:rPr>
              <a:t>people have worked to protect and ensure the survival of their </a:t>
            </a:r>
            <a:r>
              <a:rPr lang="en-US" sz="3200" dirty="0" smtClean="0">
                <a:solidFill>
                  <a:schemeClr val="tx1"/>
                </a:solidFill>
              </a:rPr>
              <a:t>culture.</a:t>
            </a:r>
          </a:p>
          <a:p>
            <a:r>
              <a:rPr lang="en-US" sz="3200" dirty="0" smtClean="0">
                <a:solidFill>
                  <a:schemeClr val="tx1"/>
                </a:solidFill>
              </a:rPr>
              <a:t>“Survival Day” – “The key is not spreading the idea that we’ve ‘survived’, past tense. But rather, we’re surviving. It’s about keeping our community strong and looking forward to the future.”</a:t>
            </a:r>
            <a:endParaRPr lang="en-AU" sz="3200" dirty="0">
              <a:solidFill>
                <a:schemeClr val="tx1"/>
              </a:solidFill>
            </a:endParaRPr>
          </a:p>
        </p:txBody>
      </p:sp>
    </p:spTree>
    <p:extLst>
      <p:ext uri="{BB962C8B-B14F-4D97-AF65-F5344CB8AC3E}">
        <p14:creationId xmlns:p14="http://schemas.microsoft.com/office/powerpoint/2010/main" val="35301576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7128792" cy="2362274"/>
          </a:xfrm>
        </p:spPr>
        <p:txBody>
          <a:bodyPr>
            <a:noAutofit/>
          </a:bodyPr>
          <a:lstStyle/>
          <a:p>
            <a:r>
              <a:rPr lang="en-AU" sz="2000" b="1" dirty="0" smtClean="0"/>
              <a:t>KK6: national and international factors that have supported and/or limited the increasing public awareness and perception of Australian Indigenous culture, including Reconciliation, the Redfern Park speech, government policy and subsequent contested public discourse (NT Intervention 2007 and onwards), the Apology (2008) and the UN Declaration on the Rights of Indigenous Peoples.</a:t>
            </a:r>
            <a:endParaRPr lang="en-AU" sz="2000" b="1" dirty="0"/>
          </a:p>
        </p:txBody>
      </p:sp>
      <p:sp>
        <p:nvSpPr>
          <p:cNvPr id="3" name="Content Placeholder 2"/>
          <p:cNvSpPr>
            <a:spLocks noGrp="1"/>
          </p:cNvSpPr>
          <p:nvPr>
            <p:ph idx="1"/>
          </p:nvPr>
        </p:nvSpPr>
        <p:spPr>
          <a:xfrm>
            <a:off x="107504" y="2550914"/>
            <a:ext cx="7128792" cy="4046438"/>
          </a:xfrm>
        </p:spPr>
        <p:txBody>
          <a:bodyPr>
            <a:normAutofit fontScale="92500"/>
          </a:bodyPr>
          <a:lstStyle/>
          <a:p>
            <a:r>
              <a:rPr lang="en-AU" sz="2400" dirty="0" smtClean="0">
                <a:solidFill>
                  <a:schemeClr val="tx1"/>
                </a:solidFill>
              </a:rPr>
              <a:t>Study Design: “</a:t>
            </a:r>
            <a:r>
              <a:rPr lang="en-US" sz="2400" dirty="0" smtClean="0">
                <a:solidFill>
                  <a:schemeClr val="tx1"/>
                </a:solidFill>
              </a:rPr>
              <a:t>knowledge </a:t>
            </a:r>
            <a:r>
              <a:rPr lang="en-US" sz="2400" dirty="0">
                <a:solidFill>
                  <a:schemeClr val="tx1"/>
                </a:solidFill>
              </a:rPr>
              <a:t>of contemporary factors that may be supporting </a:t>
            </a:r>
            <a:r>
              <a:rPr lang="en-US" sz="2400" dirty="0" smtClean="0">
                <a:solidFill>
                  <a:schemeClr val="tx1"/>
                </a:solidFill>
              </a:rPr>
              <a:t>and/or </a:t>
            </a:r>
            <a:r>
              <a:rPr lang="en-US" sz="2400" dirty="0">
                <a:solidFill>
                  <a:schemeClr val="tx1"/>
                </a:solidFill>
              </a:rPr>
              <a:t>limiting increasing awareness of Australian Indigenous </a:t>
            </a:r>
            <a:r>
              <a:rPr lang="en-US" sz="2400" dirty="0" smtClean="0">
                <a:solidFill>
                  <a:schemeClr val="tx1"/>
                </a:solidFill>
              </a:rPr>
              <a:t>culture”.</a:t>
            </a:r>
          </a:p>
          <a:p>
            <a:r>
              <a:rPr lang="en-US" sz="2400" dirty="0" smtClean="0">
                <a:solidFill>
                  <a:schemeClr val="tx1"/>
                </a:solidFill>
              </a:rPr>
              <a:t>“Students </a:t>
            </a:r>
            <a:r>
              <a:rPr lang="en-US" sz="2400" dirty="0">
                <a:solidFill>
                  <a:schemeClr val="tx1"/>
                </a:solidFill>
              </a:rPr>
              <a:t>consider contemporary factors that are supporting and/or limiting the increasing </a:t>
            </a:r>
            <a:r>
              <a:rPr lang="en-US" sz="2400" dirty="0" smtClean="0">
                <a:solidFill>
                  <a:schemeClr val="tx1"/>
                </a:solidFill>
              </a:rPr>
              <a:t>public awareness </a:t>
            </a:r>
            <a:r>
              <a:rPr lang="en-US" sz="2400" dirty="0">
                <a:solidFill>
                  <a:schemeClr val="tx1"/>
                </a:solidFill>
              </a:rPr>
              <a:t>and perception of Australian Indigenous culture. As students explore these factors </a:t>
            </a:r>
            <a:r>
              <a:rPr lang="en-US" sz="2400" dirty="0" smtClean="0">
                <a:solidFill>
                  <a:schemeClr val="tx1"/>
                </a:solidFill>
              </a:rPr>
              <a:t>they consider </a:t>
            </a:r>
            <a:r>
              <a:rPr lang="en-US" sz="2400" dirty="0">
                <a:solidFill>
                  <a:schemeClr val="tx1"/>
                </a:solidFill>
              </a:rPr>
              <a:t>both Indigenous and non-Indigenous people or groups who have been or are active in </a:t>
            </a:r>
            <a:r>
              <a:rPr lang="en-US" sz="2400" dirty="0" smtClean="0">
                <a:solidFill>
                  <a:schemeClr val="tx1"/>
                </a:solidFill>
              </a:rPr>
              <a:t>these </a:t>
            </a:r>
            <a:r>
              <a:rPr lang="en-AU" sz="2400" dirty="0" smtClean="0">
                <a:solidFill>
                  <a:schemeClr val="tx1"/>
                </a:solidFill>
              </a:rPr>
              <a:t>areas.”</a:t>
            </a:r>
          </a:p>
          <a:p>
            <a:r>
              <a:rPr lang="en-AU" sz="2400" dirty="0" smtClean="0">
                <a:solidFill>
                  <a:schemeClr val="tx1"/>
                </a:solidFill>
              </a:rPr>
              <a:t>“National </a:t>
            </a:r>
            <a:r>
              <a:rPr lang="en-AU" sz="2400" b="1" u="sng" dirty="0" smtClean="0">
                <a:solidFill>
                  <a:schemeClr val="tx1"/>
                </a:solidFill>
              </a:rPr>
              <a:t>AND</a:t>
            </a:r>
            <a:r>
              <a:rPr lang="en-AU" sz="2400" dirty="0" smtClean="0">
                <a:solidFill>
                  <a:schemeClr val="tx1"/>
                </a:solidFill>
              </a:rPr>
              <a:t> International factors.”</a:t>
            </a:r>
          </a:p>
          <a:p>
            <a:pPr lvl="4">
              <a:buAutoNum type="arabicPeriod"/>
            </a:pPr>
            <a:endParaRPr lang="en-AU" dirty="0"/>
          </a:p>
        </p:txBody>
      </p:sp>
    </p:spTree>
    <p:extLst>
      <p:ext uri="{BB962C8B-B14F-4D97-AF65-F5344CB8AC3E}">
        <p14:creationId xmlns:p14="http://schemas.microsoft.com/office/powerpoint/2010/main" val="32819335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FACTORS:</a:t>
            </a:r>
            <a:endParaRPr lang="en-AU" b="1" dirty="0"/>
          </a:p>
        </p:txBody>
      </p:sp>
      <p:sp>
        <p:nvSpPr>
          <p:cNvPr id="3" name="Content Placeholder 2"/>
          <p:cNvSpPr>
            <a:spLocks noGrp="1"/>
          </p:cNvSpPr>
          <p:nvPr>
            <p:ph sz="half" idx="1"/>
          </p:nvPr>
        </p:nvSpPr>
        <p:spPr>
          <a:xfrm>
            <a:off x="609600" y="1556792"/>
            <a:ext cx="3818384" cy="4968552"/>
          </a:xfrm>
        </p:spPr>
        <p:txBody>
          <a:bodyPr>
            <a:normAutofit fontScale="77500" lnSpcReduction="20000"/>
          </a:bodyPr>
          <a:lstStyle/>
          <a:p>
            <a:pPr>
              <a:buAutoNum type="arabicPeriod"/>
            </a:pPr>
            <a:r>
              <a:rPr lang="en-AU" sz="2600" dirty="0">
                <a:solidFill>
                  <a:schemeClr val="tx1"/>
                </a:solidFill>
              </a:rPr>
              <a:t>Reconciliation</a:t>
            </a:r>
          </a:p>
          <a:p>
            <a:pPr>
              <a:buAutoNum type="arabicPeriod"/>
            </a:pPr>
            <a:r>
              <a:rPr lang="en-AU" sz="2600" dirty="0">
                <a:solidFill>
                  <a:schemeClr val="tx1"/>
                </a:solidFill>
              </a:rPr>
              <a:t>Redfern Park Speech</a:t>
            </a:r>
          </a:p>
          <a:p>
            <a:pPr>
              <a:buAutoNum type="arabicPeriod"/>
            </a:pPr>
            <a:r>
              <a:rPr lang="en-AU" sz="2600" dirty="0" smtClean="0">
                <a:solidFill>
                  <a:schemeClr val="tx1"/>
                </a:solidFill>
              </a:rPr>
              <a:t>Contemporary Government Policies &amp; Contested Public Discourse – Example: the NT </a:t>
            </a:r>
            <a:r>
              <a:rPr lang="en-AU" sz="2600" dirty="0">
                <a:solidFill>
                  <a:schemeClr val="tx1"/>
                </a:solidFill>
              </a:rPr>
              <a:t>Intervention </a:t>
            </a:r>
            <a:r>
              <a:rPr lang="en-AU" sz="2600" dirty="0" smtClean="0">
                <a:solidFill>
                  <a:schemeClr val="tx1"/>
                </a:solidFill>
              </a:rPr>
              <a:t>(2007 </a:t>
            </a:r>
            <a:r>
              <a:rPr lang="en-AU" sz="2600" dirty="0">
                <a:solidFill>
                  <a:schemeClr val="tx1"/>
                </a:solidFill>
              </a:rPr>
              <a:t>&amp; now</a:t>
            </a:r>
            <a:r>
              <a:rPr lang="en-AU" sz="2600" dirty="0" smtClean="0">
                <a:solidFill>
                  <a:schemeClr val="tx1"/>
                </a:solidFill>
              </a:rPr>
              <a:t>) – what is the debate surrounding this policy?</a:t>
            </a:r>
            <a:endParaRPr lang="en-AU" sz="2600" dirty="0">
              <a:solidFill>
                <a:schemeClr val="tx1"/>
              </a:solidFill>
            </a:endParaRPr>
          </a:p>
          <a:p>
            <a:pPr>
              <a:buAutoNum type="arabicPeriod"/>
            </a:pPr>
            <a:r>
              <a:rPr lang="en-AU" sz="2600" dirty="0">
                <a:solidFill>
                  <a:schemeClr val="tx1"/>
                </a:solidFill>
              </a:rPr>
              <a:t>The </a:t>
            </a:r>
            <a:r>
              <a:rPr lang="en-AU" sz="2600" dirty="0" smtClean="0">
                <a:solidFill>
                  <a:schemeClr val="tx1"/>
                </a:solidFill>
              </a:rPr>
              <a:t>Apology 2008</a:t>
            </a:r>
            <a:endParaRPr lang="en-AU" sz="2600" dirty="0">
              <a:solidFill>
                <a:schemeClr val="tx1"/>
              </a:solidFill>
            </a:endParaRPr>
          </a:p>
          <a:p>
            <a:pPr>
              <a:buAutoNum type="arabicPeriod"/>
            </a:pPr>
            <a:r>
              <a:rPr lang="en-AU" sz="2600" dirty="0">
                <a:solidFill>
                  <a:schemeClr val="tx1"/>
                </a:solidFill>
              </a:rPr>
              <a:t>The UN Declaration</a:t>
            </a:r>
          </a:p>
          <a:p>
            <a:endParaRPr lang="en-AU" dirty="0"/>
          </a:p>
        </p:txBody>
      </p:sp>
      <p:sp>
        <p:nvSpPr>
          <p:cNvPr id="4" name="Content Placeholder 3"/>
          <p:cNvSpPr>
            <a:spLocks noGrp="1"/>
          </p:cNvSpPr>
          <p:nvPr>
            <p:ph sz="half" idx="2"/>
          </p:nvPr>
        </p:nvSpPr>
        <p:spPr>
          <a:xfrm>
            <a:off x="4229244" y="3933056"/>
            <a:ext cx="2728070" cy="1872208"/>
          </a:xfrm>
        </p:spPr>
        <p:txBody>
          <a:bodyPr>
            <a:normAutofit fontScale="77500" lnSpcReduction="20000"/>
          </a:bodyPr>
          <a:lstStyle/>
          <a:p>
            <a:pPr marL="0" indent="0">
              <a:buNone/>
            </a:pPr>
            <a:r>
              <a:rPr lang="en-AU" dirty="0" smtClean="0"/>
              <a:t>      </a:t>
            </a:r>
            <a:r>
              <a:rPr lang="en-AU" sz="2100" dirty="0" smtClean="0">
                <a:solidFill>
                  <a:schemeClr val="tx1"/>
                </a:solidFill>
              </a:rPr>
              <a:t>How do each of these:</a:t>
            </a:r>
          </a:p>
          <a:p>
            <a:pPr>
              <a:buFont typeface="+mj-lt"/>
              <a:buAutoNum type="arabicPeriod"/>
            </a:pPr>
            <a:r>
              <a:rPr lang="en-AU" sz="2100" dirty="0" smtClean="0">
                <a:solidFill>
                  <a:schemeClr val="tx1"/>
                </a:solidFill>
              </a:rPr>
              <a:t>Increase public awareness &amp; perception of AIC?</a:t>
            </a:r>
          </a:p>
          <a:p>
            <a:pPr>
              <a:buFont typeface="+mj-lt"/>
              <a:buAutoNum type="arabicPeriod"/>
            </a:pPr>
            <a:r>
              <a:rPr lang="en-AU" sz="2100" dirty="0" smtClean="0">
                <a:solidFill>
                  <a:schemeClr val="tx1"/>
                </a:solidFill>
              </a:rPr>
              <a:t>Limit public awareness &amp; perception of AIC?</a:t>
            </a:r>
            <a:endParaRPr lang="en-AU" sz="2100" dirty="0">
              <a:solidFill>
                <a:schemeClr val="tx1"/>
              </a:solidFill>
            </a:endParaRPr>
          </a:p>
        </p:txBody>
      </p:sp>
    </p:spTree>
    <p:extLst>
      <p:ext uri="{BB962C8B-B14F-4D97-AF65-F5344CB8AC3E}">
        <p14:creationId xmlns:p14="http://schemas.microsoft.com/office/powerpoint/2010/main" val="12898177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944" y="620688"/>
            <a:ext cx="7024744" cy="1143000"/>
          </a:xfrm>
        </p:spPr>
        <p:txBody>
          <a:bodyPr>
            <a:normAutofit/>
          </a:bodyPr>
          <a:lstStyle/>
          <a:p>
            <a:r>
              <a:rPr lang="en-AU" b="1" dirty="0" smtClean="0"/>
              <a:t>Reconciliation</a:t>
            </a:r>
            <a:endParaRPr lang="en-AU" dirty="0"/>
          </a:p>
        </p:txBody>
      </p:sp>
      <p:sp>
        <p:nvSpPr>
          <p:cNvPr id="3" name="Content Placeholder 2"/>
          <p:cNvSpPr>
            <a:spLocks noGrp="1"/>
          </p:cNvSpPr>
          <p:nvPr>
            <p:ph idx="1"/>
          </p:nvPr>
        </p:nvSpPr>
        <p:spPr>
          <a:xfrm>
            <a:off x="467544" y="1412776"/>
            <a:ext cx="7344816" cy="5040560"/>
          </a:xfrm>
        </p:spPr>
        <p:txBody>
          <a:bodyPr>
            <a:normAutofit/>
          </a:bodyPr>
          <a:lstStyle/>
          <a:p>
            <a:r>
              <a:rPr lang="en-AU" b="1" u="sng" dirty="0">
                <a:solidFill>
                  <a:schemeClr val="tx1"/>
                </a:solidFill>
              </a:rPr>
              <a:t>RECONCILIATION</a:t>
            </a:r>
            <a:r>
              <a:rPr lang="en-AU" dirty="0">
                <a:solidFill>
                  <a:schemeClr val="tx1"/>
                </a:solidFill>
              </a:rPr>
              <a:t> - It is the aim of this policy to achieve justice, recognition and healing. Its purpose is to help all Australians move forward with a better understanding of the past and how the past affects the lives of Indigenous people today. It involves the recognition that ATSI peoples were the first Australians and acknowledges how the past affects the lives of ATSI peoples today.</a:t>
            </a:r>
            <a:endParaRPr lang="en-AU" b="1" dirty="0">
              <a:solidFill>
                <a:schemeClr val="tx1"/>
              </a:solidFill>
            </a:endParaRPr>
          </a:p>
          <a:p>
            <a:r>
              <a:rPr lang="en-AU" dirty="0" smtClean="0">
                <a:solidFill>
                  <a:schemeClr val="tx1"/>
                </a:solidFill>
              </a:rPr>
              <a:t>It </a:t>
            </a:r>
            <a:r>
              <a:rPr lang="en-AU" dirty="0">
                <a:solidFill>
                  <a:schemeClr val="tx1"/>
                </a:solidFill>
              </a:rPr>
              <a:t>involves:</a:t>
            </a:r>
          </a:p>
          <a:p>
            <a:r>
              <a:rPr lang="en-AU" i="1" u="sng" dirty="0">
                <a:solidFill>
                  <a:schemeClr val="tx1"/>
                </a:solidFill>
              </a:rPr>
              <a:t>Symbolic reconciliation</a:t>
            </a:r>
            <a:r>
              <a:rPr lang="en-AU" u="sng" dirty="0">
                <a:solidFill>
                  <a:schemeClr val="tx1"/>
                </a:solidFill>
              </a:rPr>
              <a:t> </a:t>
            </a:r>
            <a:r>
              <a:rPr lang="en-AU" dirty="0">
                <a:solidFill>
                  <a:schemeClr val="tx1"/>
                </a:solidFill>
              </a:rPr>
              <a:t>– a focus on the social justice component of reconciliation and recognising historic injustice and indigenous rights (e.g. the formal ‘sorry’ to the children of the </a:t>
            </a:r>
            <a:r>
              <a:rPr lang="en-AU" dirty="0" smtClean="0">
                <a:solidFill>
                  <a:schemeClr val="tx1"/>
                </a:solidFill>
              </a:rPr>
              <a:t>Stolen Generations);</a:t>
            </a:r>
          </a:p>
          <a:p>
            <a:r>
              <a:rPr lang="en-AU" i="1" u="sng" dirty="0" smtClean="0">
                <a:solidFill>
                  <a:schemeClr val="tx1"/>
                </a:solidFill>
              </a:rPr>
              <a:t>Practical </a:t>
            </a:r>
            <a:r>
              <a:rPr lang="en-AU" i="1" u="sng" dirty="0">
                <a:solidFill>
                  <a:schemeClr val="tx1"/>
                </a:solidFill>
              </a:rPr>
              <a:t>reconciliation</a:t>
            </a:r>
            <a:r>
              <a:rPr lang="en-AU" u="sng" dirty="0">
                <a:solidFill>
                  <a:schemeClr val="tx1"/>
                </a:solidFill>
              </a:rPr>
              <a:t> </a:t>
            </a:r>
            <a:r>
              <a:rPr lang="en-AU" dirty="0">
                <a:solidFill>
                  <a:schemeClr val="tx1"/>
                </a:solidFill>
              </a:rPr>
              <a:t>– a focus on providing services to address the inequalities that exist in a society (e.g. carrying out the recommendations made in the </a:t>
            </a:r>
            <a:r>
              <a:rPr lang="en-AU" i="1" dirty="0">
                <a:solidFill>
                  <a:schemeClr val="tx1"/>
                </a:solidFill>
              </a:rPr>
              <a:t>Little Children are Sacred </a:t>
            </a:r>
            <a:r>
              <a:rPr lang="en-AU" dirty="0" smtClean="0">
                <a:solidFill>
                  <a:schemeClr val="tx1"/>
                </a:solidFill>
              </a:rPr>
              <a:t>report</a:t>
            </a:r>
            <a:r>
              <a:rPr lang="en-AU" i="1" dirty="0" smtClean="0">
                <a:solidFill>
                  <a:schemeClr val="tx1"/>
                </a:solidFill>
              </a:rPr>
              <a:t>, </a:t>
            </a:r>
            <a:r>
              <a:rPr lang="en-AU" dirty="0" smtClean="0">
                <a:solidFill>
                  <a:schemeClr val="tx1"/>
                </a:solidFill>
              </a:rPr>
              <a:t>or providing funding for the </a:t>
            </a:r>
            <a:r>
              <a:rPr lang="en-AU" i="1" dirty="0" smtClean="0">
                <a:solidFill>
                  <a:schemeClr val="tx1"/>
                </a:solidFill>
              </a:rPr>
              <a:t>Close the Gap </a:t>
            </a:r>
            <a:r>
              <a:rPr lang="en-AU" dirty="0" smtClean="0">
                <a:solidFill>
                  <a:schemeClr val="tx1"/>
                </a:solidFill>
              </a:rPr>
              <a:t>Program</a:t>
            </a:r>
            <a:r>
              <a:rPr lang="en-AU" i="1" dirty="0" smtClean="0">
                <a:solidFill>
                  <a:schemeClr val="tx1"/>
                </a:solidFill>
              </a:rPr>
              <a:t>);</a:t>
            </a:r>
            <a:endParaRPr lang="en-AU" dirty="0">
              <a:solidFill>
                <a:schemeClr val="tx1"/>
              </a:solidFill>
            </a:endParaRPr>
          </a:p>
        </p:txBody>
      </p:sp>
    </p:spTree>
    <p:extLst>
      <p:ext uri="{BB962C8B-B14F-4D97-AF65-F5344CB8AC3E}">
        <p14:creationId xmlns:p14="http://schemas.microsoft.com/office/powerpoint/2010/main" val="334218328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Redfern Speech 10-12-92</a:t>
            </a:r>
            <a:endParaRPr lang="en-AU"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q"/>
            </a:pPr>
            <a:r>
              <a:rPr lang="en-AU" sz="2400" dirty="0" smtClean="0">
                <a:solidFill>
                  <a:schemeClr val="tx1"/>
                </a:solidFill>
              </a:rPr>
              <a:t>Then P.M. Keating placed reconciliation on the national agenda by acknowledging injustices committed against ATSI people and declared his support for the reconciliation process. (acknowledgement occurred before the Apology in 2008).</a:t>
            </a:r>
          </a:p>
          <a:p>
            <a:pPr>
              <a:buFont typeface="Wingdings" pitchFamily="2" charset="2"/>
              <a:buChar char="q"/>
            </a:pPr>
            <a:r>
              <a:rPr lang="en-AU" sz="2400" dirty="0" smtClean="0">
                <a:solidFill>
                  <a:schemeClr val="tx1"/>
                </a:solidFill>
              </a:rPr>
              <a:t>He identified </a:t>
            </a:r>
          </a:p>
          <a:p>
            <a:pPr lvl="2">
              <a:buFont typeface="Wingdings" pitchFamily="2" charset="2"/>
              <a:buChar char="q"/>
            </a:pPr>
            <a:r>
              <a:rPr lang="en-AU" sz="1800" dirty="0" smtClean="0">
                <a:solidFill>
                  <a:schemeClr val="tx1"/>
                </a:solidFill>
              </a:rPr>
              <a:t>Removal of children</a:t>
            </a:r>
          </a:p>
          <a:p>
            <a:pPr lvl="2">
              <a:buFont typeface="Wingdings" pitchFamily="2" charset="2"/>
              <a:buChar char="q"/>
            </a:pPr>
            <a:r>
              <a:rPr lang="en-AU" sz="1800" dirty="0" smtClean="0">
                <a:solidFill>
                  <a:schemeClr val="tx1"/>
                </a:solidFill>
              </a:rPr>
              <a:t>Loss of life and land</a:t>
            </a:r>
          </a:p>
          <a:p>
            <a:pPr lvl="2">
              <a:buFont typeface="Wingdings" pitchFamily="2" charset="2"/>
              <a:buChar char="q"/>
            </a:pPr>
            <a:r>
              <a:rPr lang="en-AU" sz="1800" dirty="0" smtClean="0">
                <a:solidFill>
                  <a:schemeClr val="tx1"/>
                </a:solidFill>
              </a:rPr>
              <a:t>Lack of compassion toward ATSI people due to our failure to imagine these things being done to us</a:t>
            </a:r>
            <a:endParaRPr lang="en-AU" sz="1800" dirty="0">
              <a:solidFill>
                <a:schemeClr val="tx1"/>
              </a:solidFill>
            </a:endParaRPr>
          </a:p>
        </p:txBody>
      </p:sp>
    </p:spTree>
    <p:extLst>
      <p:ext uri="{BB962C8B-B14F-4D97-AF65-F5344CB8AC3E}">
        <p14:creationId xmlns:p14="http://schemas.microsoft.com/office/powerpoint/2010/main" val="12029629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Northern Territory Intervention</a:t>
            </a:r>
            <a:endParaRPr lang="en-AU" dirty="0"/>
          </a:p>
        </p:txBody>
      </p:sp>
      <p:sp>
        <p:nvSpPr>
          <p:cNvPr id="3" name="Content Placeholder 2"/>
          <p:cNvSpPr>
            <a:spLocks noGrp="1"/>
          </p:cNvSpPr>
          <p:nvPr>
            <p:ph idx="1"/>
          </p:nvPr>
        </p:nvSpPr>
        <p:spPr/>
        <p:txBody>
          <a:bodyPr>
            <a:noAutofit/>
          </a:bodyPr>
          <a:lstStyle/>
          <a:p>
            <a:r>
              <a:rPr lang="en-AU" sz="2000" dirty="0" smtClean="0">
                <a:solidFill>
                  <a:schemeClr val="tx1"/>
                </a:solidFill>
              </a:rPr>
              <a:t>Response to Little Children are Sacred report</a:t>
            </a:r>
          </a:p>
          <a:p>
            <a:r>
              <a:rPr lang="en-AU" sz="2000" dirty="0" smtClean="0">
                <a:solidFill>
                  <a:schemeClr val="tx1"/>
                </a:solidFill>
              </a:rPr>
              <a:t>Government said it was a response to child abuse and potential neglect of children</a:t>
            </a:r>
          </a:p>
          <a:p>
            <a:r>
              <a:rPr lang="en-AU" sz="2000" dirty="0" smtClean="0">
                <a:solidFill>
                  <a:schemeClr val="tx1"/>
                </a:solidFill>
              </a:rPr>
              <a:t>Included a range of responses  including income management, child health checks, ban on alcohol &amp; porn, quarantining 50% of welfare payments to ensure they were spent on food.</a:t>
            </a:r>
          </a:p>
          <a:p>
            <a:r>
              <a:rPr lang="en-AU" sz="2000" dirty="0" smtClean="0">
                <a:solidFill>
                  <a:schemeClr val="tx1"/>
                </a:solidFill>
              </a:rPr>
              <a:t>Began as Northern Territory Emergency Response (NTER), known as “The Intervention”.</a:t>
            </a:r>
            <a:endParaRPr lang="en-AU" sz="2000" dirty="0">
              <a:solidFill>
                <a:schemeClr val="tx1"/>
              </a:solidFill>
            </a:endParaRPr>
          </a:p>
        </p:txBody>
      </p:sp>
    </p:spTree>
    <p:extLst>
      <p:ext uri="{BB962C8B-B14F-4D97-AF65-F5344CB8AC3E}">
        <p14:creationId xmlns:p14="http://schemas.microsoft.com/office/powerpoint/2010/main" val="1905855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027664"/>
            <a:ext cx="7848872" cy="1143000"/>
          </a:xfrm>
        </p:spPr>
        <p:txBody>
          <a:bodyPr>
            <a:normAutofit fontScale="90000"/>
          </a:bodyPr>
          <a:lstStyle/>
          <a:p>
            <a:r>
              <a:rPr lang="en-AU" b="1" dirty="0"/>
              <a:t>Government Reaction – Northern Territory Emergency </a:t>
            </a:r>
            <a:r>
              <a:rPr lang="en-AU" b="1" dirty="0" smtClean="0"/>
              <a:t>Response</a:t>
            </a:r>
            <a:endParaRPr lang="en-AU" dirty="0"/>
          </a:p>
        </p:txBody>
      </p:sp>
      <p:sp>
        <p:nvSpPr>
          <p:cNvPr id="3" name="Content Placeholder 2"/>
          <p:cNvSpPr>
            <a:spLocks noGrp="1"/>
          </p:cNvSpPr>
          <p:nvPr>
            <p:ph idx="1"/>
          </p:nvPr>
        </p:nvSpPr>
        <p:spPr/>
        <p:txBody>
          <a:bodyPr>
            <a:normAutofit/>
          </a:bodyPr>
          <a:lstStyle/>
          <a:p>
            <a:r>
              <a:rPr lang="en-AU" sz="2000" dirty="0" smtClean="0">
                <a:solidFill>
                  <a:schemeClr val="tx1"/>
                </a:solidFill>
              </a:rPr>
              <a:t>Infringed </a:t>
            </a:r>
            <a:r>
              <a:rPr lang="en-AU" sz="2000" dirty="0">
                <a:solidFill>
                  <a:schemeClr val="tx1"/>
                </a:solidFill>
              </a:rPr>
              <a:t>Indigenous Australian’s rights –based on race and geography access to pornography and alcohol cut</a:t>
            </a:r>
          </a:p>
          <a:p>
            <a:r>
              <a:rPr lang="en-AU" sz="2000" dirty="0">
                <a:solidFill>
                  <a:schemeClr val="tx1"/>
                </a:solidFill>
              </a:rPr>
              <a:t>Original legislation stated ‘Racial Discrimination Act 1975 does not apply to this legislation’.</a:t>
            </a:r>
          </a:p>
          <a:p>
            <a:r>
              <a:rPr lang="en-AU" sz="2000" dirty="0">
                <a:solidFill>
                  <a:schemeClr val="tx1"/>
                </a:solidFill>
              </a:rPr>
              <a:t>Couldn’t have been implemented in a State because of the constitution, only able to be enacted in a Territory.</a:t>
            </a:r>
          </a:p>
          <a:p>
            <a:r>
              <a:rPr lang="en-AU" sz="2000" dirty="0">
                <a:solidFill>
                  <a:schemeClr val="tx1"/>
                </a:solidFill>
              </a:rPr>
              <a:t>Several groups are campaigning to stop the intervention. See:</a:t>
            </a:r>
            <a:r>
              <a:rPr lang="en-AU" sz="2000" dirty="0"/>
              <a:t> </a:t>
            </a:r>
            <a:r>
              <a:rPr lang="en-AU" sz="2000" dirty="0">
                <a:hlinkClick r:id="rId3"/>
              </a:rPr>
              <a:t>http://www.ourgeneration.org.au/</a:t>
            </a:r>
            <a:r>
              <a:rPr lang="en-AU" sz="2000" dirty="0"/>
              <a:t> </a:t>
            </a:r>
          </a:p>
          <a:p>
            <a:endParaRPr lang="en-AU" dirty="0"/>
          </a:p>
        </p:txBody>
      </p:sp>
    </p:spTree>
    <p:extLst>
      <p:ext uri="{BB962C8B-B14F-4D97-AF65-F5344CB8AC3E}">
        <p14:creationId xmlns:p14="http://schemas.microsoft.com/office/powerpoint/2010/main" val="3858454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KEY KNOWLEDGE (KK)</a:t>
            </a:r>
            <a:endParaRPr lang="en-AU" dirty="0"/>
          </a:p>
        </p:txBody>
      </p:sp>
      <p:sp>
        <p:nvSpPr>
          <p:cNvPr id="3" name="Content Placeholder 2"/>
          <p:cNvSpPr>
            <a:spLocks noGrp="1"/>
          </p:cNvSpPr>
          <p:nvPr>
            <p:ph idx="1"/>
          </p:nvPr>
        </p:nvSpPr>
        <p:spPr>
          <a:xfrm>
            <a:off x="609599" y="1700808"/>
            <a:ext cx="6777317" cy="4896544"/>
          </a:xfrm>
        </p:spPr>
        <p:txBody>
          <a:bodyPr>
            <a:normAutofit fontScale="92500" lnSpcReduction="10000"/>
          </a:bodyPr>
          <a:lstStyle/>
          <a:p>
            <a:pPr marL="525780" indent="-457200">
              <a:buFont typeface="+mj-lt"/>
              <a:buAutoNum type="arabicPeriod"/>
            </a:pPr>
            <a:r>
              <a:rPr lang="en-AU" sz="2300" dirty="0" smtClean="0">
                <a:solidFill>
                  <a:schemeClr val="tx1"/>
                </a:solidFill>
              </a:rPr>
              <a:t>the </a:t>
            </a:r>
            <a:r>
              <a:rPr lang="en-AU" sz="2300" dirty="0">
                <a:solidFill>
                  <a:schemeClr val="tx1"/>
                </a:solidFill>
              </a:rPr>
              <a:t>meaning of culture and its major components: non-material culture and material culture</a:t>
            </a:r>
          </a:p>
          <a:p>
            <a:pPr marL="525780" indent="-457200">
              <a:buFont typeface="+mj-lt"/>
              <a:buAutoNum type="arabicPeriod"/>
            </a:pPr>
            <a:r>
              <a:rPr lang="en-AU" sz="2300" dirty="0">
                <a:solidFill>
                  <a:schemeClr val="tx1"/>
                </a:solidFill>
              </a:rPr>
              <a:t>the sociological imagination and its connection to the study of culture:</a:t>
            </a:r>
          </a:p>
          <a:p>
            <a:pPr marL="640080" lvl="2" indent="0">
              <a:buNone/>
            </a:pPr>
            <a:r>
              <a:rPr lang="en-AU" sz="2300" dirty="0">
                <a:solidFill>
                  <a:schemeClr val="tx1"/>
                </a:solidFill>
              </a:rPr>
              <a:t>– the meaning of sociological imagination</a:t>
            </a:r>
          </a:p>
          <a:p>
            <a:pPr marL="640080" lvl="2" indent="0">
              <a:buNone/>
            </a:pPr>
            <a:r>
              <a:rPr lang="en-AU" sz="2300" dirty="0">
                <a:solidFill>
                  <a:schemeClr val="tx1"/>
                </a:solidFill>
              </a:rPr>
              <a:t>– the distinction between ethnocentrism and cultural relativism</a:t>
            </a:r>
          </a:p>
          <a:p>
            <a:pPr marL="525780" indent="-457200">
              <a:buFont typeface="+mj-lt"/>
              <a:buAutoNum type="arabicPeriod"/>
            </a:pPr>
            <a:r>
              <a:rPr lang="en-AU" sz="2300" dirty="0">
                <a:solidFill>
                  <a:schemeClr val="tx1"/>
                </a:solidFill>
              </a:rPr>
              <a:t>a range of historical and contemporary representations of Australian Indigenous culture that could be interpreted as ethnocentric and/or culturally relativistic representations</a:t>
            </a:r>
          </a:p>
          <a:p>
            <a:pPr marL="525780" indent="-457200">
              <a:buFont typeface="+mj-lt"/>
              <a:buAutoNum type="arabicPeriod"/>
            </a:pPr>
            <a:r>
              <a:rPr lang="en-AU" sz="2300" dirty="0">
                <a:solidFill>
                  <a:schemeClr val="tx1"/>
                </a:solidFill>
              </a:rPr>
              <a:t>implications of different ways of representing Australian Indigenous culture for building awareness and perception of the culture</a:t>
            </a:r>
          </a:p>
          <a:p>
            <a:pPr marL="68580" indent="0">
              <a:buNone/>
            </a:pPr>
            <a:endParaRPr lang="en-AU" dirty="0"/>
          </a:p>
          <a:p>
            <a:endParaRPr lang="en-AU" dirty="0"/>
          </a:p>
        </p:txBody>
      </p:sp>
    </p:spTree>
    <p:extLst>
      <p:ext uri="{BB962C8B-B14F-4D97-AF65-F5344CB8AC3E}">
        <p14:creationId xmlns:p14="http://schemas.microsoft.com/office/powerpoint/2010/main" val="193633063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Initial Indigenous response</a:t>
            </a:r>
            <a:endParaRPr lang="en-AU" dirty="0"/>
          </a:p>
        </p:txBody>
      </p:sp>
      <p:sp>
        <p:nvSpPr>
          <p:cNvPr id="3" name="Content Placeholder 2"/>
          <p:cNvSpPr>
            <a:spLocks noGrp="1"/>
          </p:cNvSpPr>
          <p:nvPr>
            <p:ph idx="1"/>
          </p:nvPr>
        </p:nvSpPr>
        <p:spPr>
          <a:xfrm>
            <a:off x="609599" y="1556792"/>
            <a:ext cx="6347714" cy="4484571"/>
          </a:xfrm>
        </p:spPr>
        <p:txBody>
          <a:bodyPr>
            <a:normAutofit fontScale="92500" lnSpcReduction="10000"/>
          </a:bodyPr>
          <a:lstStyle/>
          <a:p>
            <a:r>
              <a:rPr lang="en-AU" sz="2400" dirty="0" smtClean="0">
                <a:solidFill>
                  <a:schemeClr val="tx1"/>
                </a:solidFill>
              </a:rPr>
              <a:t>There was some support but concerns were about it being:</a:t>
            </a:r>
          </a:p>
          <a:p>
            <a:pPr lvl="2">
              <a:buFont typeface="Wingdings" pitchFamily="2" charset="2"/>
              <a:buChar char="q"/>
            </a:pPr>
            <a:r>
              <a:rPr lang="en-AU" sz="1800" dirty="0" smtClean="0">
                <a:solidFill>
                  <a:schemeClr val="tx1"/>
                </a:solidFill>
              </a:rPr>
              <a:t>Heavy handed, as innocent people were included</a:t>
            </a:r>
          </a:p>
          <a:p>
            <a:pPr lvl="2">
              <a:buFont typeface="Wingdings" pitchFamily="2" charset="2"/>
              <a:buChar char="q"/>
            </a:pPr>
            <a:r>
              <a:rPr lang="en-AU" sz="1800" dirty="0" smtClean="0">
                <a:solidFill>
                  <a:schemeClr val="tx1"/>
                </a:solidFill>
              </a:rPr>
              <a:t>Discriminatory – only applied to ATSI People </a:t>
            </a:r>
          </a:p>
          <a:p>
            <a:pPr lvl="2">
              <a:buFont typeface="Wingdings" pitchFamily="2" charset="2"/>
              <a:buChar char="q"/>
            </a:pPr>
            <a:r>
              <a:rPr lang="en-AU" sz="1800" dirty="0" smtClean="0">
                <a:solidFill>
                  <a:schemeClr val="tx1"/>
                </a:solidFill>
              </a:rPr>
              <a:t>Authoritarian</a:t>
            </a:r>
          </a:p>
          <a:p>
            <a:pPr lvl="2">
              <a:buFont typeface="Wingdings" pitchFamily="2" charset="2"/>
              <a:buChar char="q"/>
            </a:pPr>
            <a:r>
              <a:rPr lang="en-AU" sz="1800" dirty="0" smtClean="0">
                <a:solidFill>
                  <a:schemeClr val="tx1"/>
                </a:solidFill>
              </a:rPr>
              <a:t>Failure to consult with ATSI people</a:t>
            </a:r>
          </a:p>
          <a:p>
            <a:pPr lvl="2">
              <a:buFont typeface="Wingdings" pitchFamily="2" charset="2"/>
              <a:buChar char="q"/>
            </a:pPr>
            <a:r>
              <a:rPr lang="en-AU" sz="1800" dirty="0" smtClean="0">
                <a:solidFill>
                  <a:schemeClr val="tx1"/>
                </a:solidFill>
              </a:rPr>
              <a:t>ATSI leader believed the Intervention sent a message that blamed ATSI people for the problems in their community</a:t>
            </a:r>
          </a:p>
          <a:p>
            <a:pPr lvl="2">
              <a:buFont typeface="Wingdings" pitchFamily="2" charset="2"/>
              <a:buChar char="q"/>
            </a:pPr>
            <a:r>
              <a:rPr lang="en-AU" sz="1800" dirty="0" smtClean="0">
                <a:solidFill>
                  <a:schemeClr val="tx1"/>
                </a:solidFill>
              </a:rPr>
              <a:t>Basic human rights were denied due to the suspension of the Racial Discrimination Act 1975.</a:t>
            </a:r>
          </a:p>
          <a:p>
            <a:pPr lvl="2">
              <a:buFont typeface="Wingdings" pitchFamily="2" charset="2"/>
              <a:buChar char="q"/>
            </a:pPr>
            <a:r>
              <a:rPr lang="en-AU" sz="1800" dirty="0" smtClean="0">
                <a:solidFill>
                  <a:schemeClr val="tx1"/>
                </a:solidFill>
              </a:rPr>
              <a:t>“treats us like children”</a:t>
            </a:r>
          </a:p>
          <a:p>
            <a:pPr lvl="2">
              <a:buFont typeface="Wingdings" pitchFamily="2" charset="2"/>
              <a:buChar char="q"/>
            </a:pPr>
            <a:r>
              <a:rPr lang="en-AU" sz="1800" dirty="0" smtClean="0">
                <a:solidFill>
                  <a:schemeClr val="tx1"/>
                </a:solidFill>
              </a:rPr>
              <a:t>“Apartheid conditions”</a:t>
            </a:r>
          </a:p>
          <a:p>
            <a:pPr lvl="2">
              <a:buFont typeface="Wingdings" pitchFamily="2" charset="2"/>
              <a:buChar char="q"/>
            </a:pPr>
            <a:endParaRPr lang="en-AU" dirty="0" smtClean="0"/>
          </a:p>
          <a:p>
            <a:pPr lvl="2">
              <a:buFont typeface="Wingdings" pitchFamily="2" charset="2"/>
              <a:buChar char="q"/>
            </a:pPr>
            <a:endParaRPr lang="en-AU" dirty="0"/>
          </a:p>
        </p:txBody>
      </p:sp>
    </p:spTree>
    <p:extLst>
      <p:ext uri="{BB962C8B-B14F-4D97-AF65-F5344CB8AC3E}">
        <p14:creationId xmlns:p14="http://schemas.microsoft.com/office/powerpoint/2010/main" val="1040585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024744" cy="1143000"/>
          </a:xfrm>
        </p:spPr>
        <p:txBody>
          <a:bodyPr/>
          <a:lstStyle/>
          <a:p>
            <a:r>
              <a:rPr lang="en-AU" dirty="0" smtClean="0"/>
              <a:t>Current Views NTER</a:t>
            </a:r>
            <a:endParaRPr lang="en-AU" dirty="0"/>
          </a:p>
        </p:txBody>
      </p:sp>
      <p:sp>
        <p:nvSpPr>
          <p:cNvPr id="3" name="Content Placeholder 2"/>
          <p:cNvSpPr>
            <a:spLocks noGrp="1"/>
          </p:cNvSpPr>
          <p:nvPr>
            <p:ph idx="1"/>
          </p:nvPr>
        </p:nvSpPr>
        <p:spPr>
          <a:xfrm>
            <a:off x="467544" y="1628800"/>
            <a:ext cx="6408712" cy="4320480"/>
          </a:xfrm>
        </p:spPr>
        <p:txBody>
          <a:bodyPr>
            <a:normAutofit fontScale="92500" lnSpcReduction="20000"/>
          </a:bodyPr>
          <a:lstStyle/>
          <a:p>
            <a:r>
              <a:rPr lang="en-AU" sz="2000" dirty="0" smtClean="0">
                <a:solidFill>
                  <a:schemeClr val="tx1"/>
                </a:solidFill>
              </a:rPr>
              <a:t>Some support – intent - aimed to improve health, safety and wellbeing</a:t>
            </a:r>
          </a:p>
          <a:p>
            <a:r>
              <a:rPr lang="en-AU" sz="2000" dirty="0" smtClean="0">
                <a:solidFill>
                  <a:schemeClr val="tx1"/>
                </a:solidFill>
              </a:rPr>
              <a:t>Some against – alienation – victimising all ATSI people</a:t>
            </a:r>
          </a:p>
          <a:p>
            <a:r>
              <a:rPr lang="en-AU" sz="2000" dirty="0" smtClean="0">
                <a:solidFill>
                  <a:schemeClr val="tx1"/>
                </a:solidFill>
              </a:rPr>
              <a:t>In May 2011, PM Gillard released report calling for more consultation on how to move forward</a:t>
            </a:r>
          </a:p>
          <a:p>
            <a:pPr>
              <a:lnSpc>
                <a:spcPct val="120000"/>
              </a:lnSpc>
            </a:pPr>
            <a:r>
              <a:rPr lang="en-US" sz="2000" dirty="0">
                <a:solidFill>
                  <a:schemeClr val="tx1"/>
                </a:solidFill>
              </a:rPr>
              <a:t>In August 2012 – despite the concerns of many Indigenous communities, organisations … the NTI intervention was extended</a:t>
            </a:r>
          </a:p>
          <a:p>
            <a:pPr lvl="1">
              <a:lnSpc>
                <a:spcPct val="120000"/>
              </a:lnSpc>
            </a:pPr>
            <a:r>
              <a:rPr lang="en-US" sz="1800" dirty="0">
                <a:solidFill>
                  <a:schemeClr val="tx1"/>
                </a:solidFill>
              </a:rPr>
              <a:t>‘Stronger Futures’ – will be in place for an additional 10 years</a:t>
            </a:r>
          </a:p>
          <a:p>
            <a:pPr lvl="1">
              <a:lnSpc>
                <a:spcPct val="120000"/>
              </a:lnSpc>
            </a:pPr>
            <a:r>
              <a:rPr lang="en-US" sz="1800" dirty="0">
                <a:solidFill>
                  <a:schemeClr val="tx1"/>
                </a:solidFill>
              </a:rPr>
              <a:t>Referred to as ‘National Partnership Agreements’ between the Northern Territory government and Indigenous communities</a:t>
            </a:r>
          </a:p>
          <a:p>
            <a:pPr marL="1371600" lvl="3" indent="0">
              <a:buNone/>
            </a:pPr>
            <a:endParaRPr lang="en-AU" dirty="0"/>
          </a:p>
        </p:txBody>
      </p:sp>
    </p:spTree>
    <p:extLst>
      <p:ext uri="{BB962C8B-B14F-4D97-AF65-F5344CB8AC3E}">
        <p14:creationId xmlns:p14="http://schemas.microsoft.com/office/powerpoint/2010/main" val="278901441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dirty="0" smtClean="0"/>
              <a:t>“government </a:t>
            </a:r>
            <a:r>
              <a:rPr lang="en-AU" sz="2800" dirty="0"/>
              <a:t>policy and subsequent contested public </a:t>
            </a:r>
            <a:r>
              <a:rPr lang="en-AU" sz="2800" dirty="0" smtClean="0"/>
              <a:t>discourse”</a:t>
            </a:r>
            <a:endParaRPr lang="en-AU" sz="2800" dirty="0"/>
          </a:p>
        </p:txBody>
      </p:sp>
      <p:sp>
        <p:nvSpPr>
          <p:cNvPr id="3" name="Content Placeholder 2"/>
          <p:cNvSpPr>
            <a:spLocks noGrp="1"/>
          </p:cNvSpPr>
          <p:nvPr>
            <p:ph idx="1"/>
          </p:nvPr>
        </p:nvSpPr>
        <p:spPr/>
        <p:txBody>
          <a:bodyPr/>
          <a:lstStyle/>
          <a:p>
            <a:pPr lvl="1"/>
            <a:r>
              <a:rPr lang="en-US" dirty="0" smtClean="0">
                <a:solidFill>
                  <a:schemeClr val="tx1"/>
                </a:solidFill>
              </a:rPr>
              <a:t>NTER</a:t>
            </a:r>
          </a:p>
          <a:p>
            <a:pPr lvl="1"/>
            <a:r>
              <a:rPr lang="en-US" dirty="0" smtClean="0">
                <a:solidFill>
                  <a:schemeClr val="tx1"/>
                </a:solidFill>
              </a:rPr>
              <a:t>Constitutional Recognition of ATSI peoples</a:t>
            </a:r>
          </a:p>
          <a:p>
            <a:pPr lvl="1"/>
            <a:r>
              <a:rPr lang="en-US" dirty="0" smtClean="0">
                <a:solidFill>
                  <a:schemeClr val="tx1"/>
                </a:solidFill>
              </a:rPr>
              <a:t>‘Closing the Gap’ Policy</a:t>
            </a:r>
            <a:endParaRPr lang="en-US" dirty="0">
              <a:solidFill>
                <a:schemeClr val="tx1"/>
              </a:solidFill>
            </a:endParaRPr>
          </a:p>
          <a:p>
            <a:endParaRPr lang="en-AU" dirty="0"/>
          </a:p>
        </p:txBody>
      </p:sp>
    </p:spTree>
    <p:extLst>
      <p:ext uri="{BB962C8B-B14F-4D97-AF65-F5344CB8AC3E}">
        <p14:creationId xmlns:p14="http://schemas.microsoft.com/office/powerpoint/2010/main" val="3297043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024744" cy="1143000"/>
          </a:xfrm>
        </p:spPr>
        <p:txBody>
          <a:bodyPr/>
          <a:lstStyle/>
          <a:p>
            <a:r>
              <a:rPr lang="en-AU" dirty="0" smtClean="0"/>
              <a:t>Close the gap</a:t>
            </a:r>
            <a:endParaRPr lang="en-AU" dirty="0"/>
          </a:p>
        </p:txBody>
      </p:sp>
      <p:sp>
        <p:nvSpPr>
          <p:cNvPr id="3" name="Content Placeholder 2"/>
          <p:cNvSpPr>
            <a:spLocks noGrp="1"/>
          </p:cNvSpPr>
          <p:nvPr>
            <p:ph idx="1"/>
          </p:nvPr>
        </p:nvSpPr>
        <p:spPr>
          <a:xfrm>
            <a:off x="611560" y="1412776"/>
            <a:ext cx="7776864" cy="4680520"/>
          </a:xfrm>
        </p:spPr>
        <p:txBody>
          <a:bodyPr>
            <a:normAutofit fontScale="92500" lnSpcReduction="10000"/>
          </a:bodyPr>
          <a:lstStyle/>
          <a:p>
            <a:pPr fontAlgn="base"/>
            <a:r>
              <a:rPr lang="en-AU" i="1" dirty="0">
                <a:solidFill>
                  <a:schemeClr val="tx1"/>
                </a:solidFill>
              </a:rPr>
              <a:t>Closing the gap</a:t>
            </a:r>
            <a:r>
              <a:rPr lang="en-AU" dirty="0">
                <a:solidFill>
                  <a:schemeClr val="tx1"/>
                </a:solidFill>
              </a:rPr>
              <a:t> is a strategy that aims to reduce Indigenous disadvantage with respect to life expectancy</a:t>
            </a:r>
            <a:r>
              <a:rPr lang="en-AU" dirty="0" smtClean="0">
                <a:solidFill>
                  <a:schemeClr val="tx1"/>
                </a:solidFill>
              </a:rPr>
              <a:t>, child </a:t>
            </a:r>
            <a:r>
              <a:rPr lang="en-AU" dirty="0">
                <a:solidFill>
                  <a:schemeClr val="tx1"/>
                </a:solidFill>
              </a:rPr>
              <a:t>mortality</a:t>
            </a:r>
            <a:r>
              <a:rPr lang="en-AU" dirty="0" smtClean="0">
                <a:solidFill>
                  <a:schemeClr val="tx1"/>
                </a:solidFill>
              </a:rPr>
              <a:t>, access </a:t>
            </a:r>
            <a:r>
              <a:rPr lang="en-AU" dirty="0">
                <a:solidFill>
                  <a:schemeClr val="tx1"/>
                </a:solidFill>
              </a:rPr>
              <a:t>to early childhood education</a:t>
            </a:r>
            <a:r>
              <a:rPr lang="en-AU" dirty="0" smtClean="0">
                <a:solidFill>
                  <a:schemeClr val="tx1"/>
                </a:solidFill>
              </a:rPr>
              <a:t>, educational </a:t>
            </a:r>
            <a:r>
              <a:rPr lang="en-AU" dirty="0">
                <a:solidFill>
                  <a:schemeClr val="tx1"/>
                </a:solidFill>
              </a:rPr>
              <a:t>achievement, employment outcomes. Endorsed by the Australian Government in March 2008, </a:t>
            </a:r>
            <a:r>
              <a:rPr lang="en-AU" i="1" dirty="0">
                <a:solidFill>
                  <a:schemeClr val="tx1"/>
                </a:solidFill>
              </a:rPr>
              <a:t>Closing the gap</a:t>
            </a:r>
            <a:r>
              <a:rPr lang="en-AU" dirty="0">
                <a:solidFill>
                  <a:schemeClr val="tx1"/>
                </a:solidFill>
              </a:rPr>
              <a:t> is a formal commitment developed in response to the call of </a:t>
            </a:r>
            <a:r>
              <a:rPr lang="en-AU" dirty="0" smtClean="0">
                <a:solidFill>
                  <a:schemeClr val="tx1"/>
                </a:solidFill>
              </a:rPr>
              <a:t>the Social </a:t>
            </a:r>
            <a:r>
              <a:rPr lang="en-AU" dirty="0">
                <a:solidFill>
                  <a:schemeClr val="tx1"/>
                </a:solidFill>
              </a:rPr>
              <a:t>Justice Report 2005 </a:t>
            </a:r>
            <a:r>
              <a:rPr lang="en-AU" dirty="0" smtClean="0">
                <a:solidFill>
                  <a:schemeClr val="tx1"/>
                </a:solidFill>
              </a:rPr>
              <a:t>to </a:t>
            </a:r>
            <a:r>
              <a:rPr lang="en-AU" dirty="0">
                <a:solidFill>
                  <a:schemeClr val="tx1"/>
                </a:solidFill>
              </a:rPr>
              <a:t>achieve Indigenous health equality within 25 years.</a:t>
            </a:r>
          </a:p>
          <a:p>
            <a:pPr fontAlgn="base"/>
            <a:r>
              <a:rPr lang="en-AU" dirty="0">
                <a:solidFill>
                  <a:schemeClr val="tx1"/>
                </a:solidFill>
              </a:rPr>
              <a:t>To monitor change, the Council of Australian Governments (COAG) has set measurable targets to monitor improvements in the health and wellbeing of the Indigenous population. These targets focus on:</a:t>
            </a:r>
          </a:p>
          <a:p>
            <a:pPr lvl="1" fontAlgn="base"/>
            <a:r>
              <a:rPr lang="en-AU" dirty="0">
                <a:solidFill>
                  <a:schemeClr val="tx1"/>
                </a:solidFill>
              </a:rPr>
              <a:t>health</a:t>
            </a:r>
          </a:p>
          <a:p>
            <a:pPr lvl="1" fontAlgn="base"/>
            <a:r>
              <a:rPr lang="en-AU" dirty="0">
                <a:solidFill>
                  <a:schemeClr val="tx1"/>
                </a:solidFill>
              </a:rPr>
              <a:t>housing</a:t>
            </a:r>
          </a:p>
          <a:p>
            <a:pPr lvl="1" fontAlgn="base"/>
            <a:r>
              <a:rPr lang="en-AU" dirty="0">
                <a:solidFill>
                  <a:schemeClr val="tx1"/>
                </a:solidFill>
              </a:rPr>
              <a:t>early childhood</a:t>
            </a:r>
          </a:p>
          <a:p>
            <a:pPr lvl="1" fontAlgn="base"/>
            <a:r>
              <a:rPr lang="en-AU" dirty="0">
                <a:solidFill>
                  <a:schemeClr val="tx1"/>
                </a:solidFill>
              </a:rPr>
              <a:t>education</a:t>
            </a:r>
          </a:p>
          <a:p>
            <a:pPr lvl="1" fontAlgn="base"/>
            <a:r>
              <a:rPr lang="en-AU" dirty="0">
                <a:solidFill>
                  <a:schemeClr val="tx1"/>
                </a:solidFill>
              </a:rPr>
              <a:t>economic participation</a:t>
            </a:r>
          </a:p>
          <a:p>
            <a:pPr lvl="1" fontAlgn="base"/>
            <a:r>
              <a:rPr lang="en-AU" dirty="0">
                <a:solidFill>
                  <a:schemeClr val="tx1"/>
                </a:solidFill>
              </a:rPr>
              <a:t>and remote service delivery.</a:t>
            </a:r>
          </a:p>
          <a:p>
            <a:endParaRPr lang="en-AU" dirty="0"/>
          </a:p>
        </p:txBody>
      </p:sp>
    </p:spTree>
    <p:extLst>
      <p:ext uri="{BB962C8B-B14F-4D97-AF65-F5344CB8AC3E}">
        <p14:creationId xmlns:p14="http://schemas.microsoft.com/office/powerpoint/2010/main" val="307362843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a:t>2008 </a:t>
            </a:r>
            <a:r>
              <a:rPr lang="en-AU" b="1" dirty="0" smtClean="0"/>
              <a:t>Apology</a:t>
            </a:r>
            <a:endParaRPr lang="en-AU" dirty="0"/>
          </a:p>
        </p:txBody>
      </p:sp>
      <p:sp>
        <p:nvSpPr>
          <p:cNvPr id="3" name="Content Placeholder 2"/>
          <p:cNvSpPr>
            <a:spLocks noGrp="1"/>
          </p:cNvSpPr>
          <p:nvPr>
            <p:ph idx="1"/>
          </p:nvPr>
        </p:nvSpPr>
        <p:spPr>
          <a:xfrm>
            <a:off x="609599" y="1412776"/>
            <a:ext cx="6912768" cy="3985668"/>
          </a:xfrm>
        </p:spPr>
        <p:txBody>
          <a:bodyPr>
            <a:normAutofit/>
          </a:bodyPr>
          <a:lstStyle/>
          <a:p>
            <a:r>
              <a:rPr lang="en-US" dirty="0" smtClean="0">
                <a:solidFill>
                  <a:schemeClr val="tx1"/>
                </a:solidFill>
              </a:rPr>
              <a:t>Post war assimilation increased removal of Indigenous children of mixed descent.</a:t>
            </a:r>
          </a:p>
          <a:p>
            <a:r>
              <a:rPr lang="en-US" dirty="0" smtClean="0">
                <a:solidFill>
                  <a:schemeClr val="tx1"/>
                </a:solidFill>
              </a:rPr>
              <a:t>In Federal Parliament in 1997 the ‘Bringing them home report’ was tabled. 535 ATSI people made submissions about their experiences. (why did it take 11 years to make the apology?)</a:t>
            </a:r>
          </a:p>
          <a:p>
            <a:r>
              <a:rPr lang="en-US" dirty="0" smtClean="0">
                <a:solidFill>
                  <a:schemeClr val="tx1"/>
                </a:solidFill>
              </a:rPr>
              <a:t>To move toward reconciliation, National Sorry Day was held on 26 May 1998.</a:t>
            </a:r>
          </a:p>
          <a:p>
            <a:r>
              <a:rPr lang="en-US" dirty="0" smtClean="0">
                <a:solidFill>
                  <a:schemeClr val="tx1"/>
                </a:solidFill>
              </a:rPr>
              <a:t>Prime </a:t>
            </a:r>
            <a:r>
              <a:rPr lang="en-US" dirty="0">
                <a:solidFill>
                  <a:schemeClr val="tx1"/>
                </a:solidFill>
              </a:rPr>
              <a:t>Minister Kevin Rudd delivered a national apology to the Stolen Generations on behalf of the Federal Parliament on 13 February 2008</a:t>
            </a:r>
            <a:r>
              <a:rPr lang="en-US" dirty="0" smtClean="0">
                <a:solidFill>
                  <a:schemeClr val="tx1"/>
                </a:solidFill>
              </a:rPr>
              <a:t>.</a:t>
            </a:r>
          </a:p>
          <a:p>
            <a:r>
              <a:rPr lang="en-US" dirty="0" smtClean="0">
                <a:solidFill>
                  <a:schemeClr val="tx1"/>
                </a:solidFill>
              </a:rPr>
              <a:t>Labor Government vs. Liberal Government.</a:t>
            </a:r>
            <a:endParaRPr lang="en-AU" dirty="0">
              <a:solidFill>
                <a:schemeClr val="tx1"/>
              </a:solidFill>
            </a:endParaRPr>
          </a:p>
          <a:p>
            <a:endParaRPr lang="en-AU" dirty="0"/>
          </a:p>
        </p:txBody>
      </p:sp>
    </p:spTree>
    <p:extLst>
      <p:ext uri="{BB962C8B-B14F-4D97-AF65-F5344CB8AC3E}">
        <p14:creationId xmlns:p14="http://schemas.microsoft.com/office/powerpoint/2010/main" val="27011259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UN declaration on the rights of Indigenous Peoples</a:t>
            </a:r>
            <a:endParaRPr lang="en-AU" dirty="0"/>
          </a:p>
        </p:txBody>
      </p:sp>
      <p:sp>
        <p:nvSpPr>
          <p:cNvPr id="3" name="Content Placeholder 2"/>
          <p:cNvSpPr>
            <a:spLocks noGrp="1"/>
          </p:cNvSpPr>
          <p:nvPr>
            <p:ph idx="1"/>
          </p:nvPr>
        </p:nvSpPr>
        <p:spPr/>
        <p:txBody>
          <a:bodyPr>
            <a:normAutofit/>
          </a:bodyPr>
          <a:lstStyle/>
          <a:p>
            <a:r>
              <a:rPr lang="en-AU" dirty="0" smtClean="0">
                <a:solidFill>
                  <a:schemeClr val="tx1"/>
                </a:solidFill>
              </a:rPr>
              <a:t>Sept 14 2007 – UN adopted Declaration.</a:t>
            </a:r>
          </a:p>
          <a:p>
            <a:r>
              <a:rPr lang="en-AU" dirty="0" smtClean="0">
                <a:solidFill>
                  <a:schemeClr val="tx1"/>
                </a:solidFill>
              </a:rPr>
              <a:t>Indigenous people around the world contributed to it.</a:t>
            </a:r>
          </a:p>
          <a:p>
            <a:r>
              <a:rPr lang="en-AU" dirty="0" smtClean="0">
                <a:solidFill>
                  <a:schemeClr val="tx1"/>
                </a:solidFill>
              </a:rPr>
              <a:t>Australia was one of 4 countries to vote against it</a:t>
            </a:r>
          </a:p>
          <a:p>
            <a:r>
              <a:rPr lang="en-AU" dirty="0" smtClean="0">
                <a:solidFill>
                  <a:schemeClr val="tx1"/>
                </a:solidFill>
              </a:rPr>
              <a:t>However on 3 April 2009 Australia reversed opposition</a:t>
            </a:r>
          </a:p>
          <a:p>
            <a:r>
              <a:rPr lang="en-AU" dirty="0" smtClean="0">
                <a:solidFill>
                  <a:schemeClr val="tx1"/>
                </a:solidFill>
              </a:rPr>
              <a:t>It’s an international perspective to protect Indigenous culture globally</a:t>
            </a:r>
          </a:p>
          <a:p>
            <a:r>
              <a:rPr lang="en-AU" dirty="0" smtClean="0">
                <a:solidFill>
                  <a:schemeClr val="tx1"/>
                </a:solidFill>
              </a:rPr>
              <a:t>Key theme: Changing the relationship between Indigenous people,  broader community and governments.</a:t>
            </a:r>
          </a:p>
          <a:p>
            <a:endParaRPr lang="en-AU" dirty="0" smtClean="0"/>
          </a:p>
          <a:p>
            <a:endParaRPr lang="en-AU" dirty="0"/>
          </a:p>
        </p:txBody>
      </p:sp>
    </p:spTree>
    <p:extLst>
      <p:ext uri="{BB962C8B-B14F-4D97-AF65-F5344CB8AC3E}">
        <p14:creationId xmlns:p14="http://schemas.microsoft.com/office/powerpoint/2010/main" val="93113778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6"/>
            <a:ext cx="6160648" cy="926976"/>
          </a:xfrm>
        </p:spPr>
        <p:txBody>
          <a:bodyPr/>
          <a:lstStyle/>
          <a:p>
            <a:r>
              <a:rPr lang="en-AU" dirty="0" smtClean="0"/>
              <a:t>Specific rights</a:t>
            </a:r>
            <a:endParaRPr lang="en-AU" dirty="0"/>
          </a:p>
        </p:txBody>
      </p:sp>
      <p:sp>
        <p:nvSpPr>
          <p:cNvPr id="3" name="Content Placeholder 2"/>
          <p:cNvSpPr>
            <a:spLocks noGrp="1"/>
          </p:cNvSpPr>
          <p:nvPr>
            <p:ph idx="1"/>
          </p:nvPr>
        </p:nvSpPr>
        <p:spPr>
          <a:xfrm>
            <a:off x="755576" y="1700808"/>
            <a:ext cx="7488832" cy="4680520"/>
          </a:xfrm>
        </p:spPr>
        <p:txBody>
          <a:bodyPr>
            <a:normAutofit/>
          </a:bodyPr>
          <a:lstStyle/>
          <a:p>
            <a:pPr>
              <a:buFont typeface="+mj-lt"/>
              <a:buAutoNum type="arabicPeriod"/>
            </a:pPr>
            <a:r>
              <a:rPr lang="en-AU" dirty="0" smtClean="0">
                <a:solidFill>
                  <a:schemeClr val="tx1"/>
                </a:solidFill>
              </a:rPr>
              <a:t>Right of Indigenous peoples to enjoy all human rights</a:t>
            </a:r>
          </a:p>
          <a:p>
            <a:pPr>
              <a:buFont typeface="+mj-lt"/>
              <a:buAutoNum type="arabicPeriod"/>
            </a:pPr>
            <a:r>
              <a:rPr lang="en-AU" dirty="0" smtClean="0">
                <a:solidFill>
                  <a:schemeClr val="tx1"/>
                </a:solidFill>
              </a:rPr>
              <a:t>Life, Integrity and security</a:t>
            </a:r>
          </a:p>
          <a:p>
            <a:pPr>
              <a:buFont typeface="+mj-lt"/>
              <a:buAutoNum type="arabicPeriod"/>
            </a:pPr>
            <a:r>
              <a:rPr lang="en-AU" dirty="0" smtClean="0">
                <a:solidFill>
                  <a:schemeClr val="tx1"/>
                </a:solidFill>
              </a:rPr>
              <a:t>Cultural, spiritual and linguistic identity</a:t>
            </a:r>
          </a:p>
          <a:p>
            <a:pPr>
              <a:buFont typeface="+mj-lt"/>
              <a:buAutoNum type="arabicPeriod"/>
            </a:pPr>
            <a:r>
              <a:rPr lang="en-AU" dirty="0" smtClean="0">
                <a:solidFill>
                  <a:schemeClr val="tx1"/>
                </a:solidFill>
              </a:rPr>
              <a:t>Education Information and labour rights</a:t>
            </a:r>
          </a:p>
          <a:p>
            <a:pPr>
              <a:buFont typeface="+mj-lt"/>
              <a:buAutoNum type="arabicPeriod"/>
            </a:pPr>
            <a:r>
              <a:rPr lang="en-AU" dirty="0" smtClean="0">
                <a:solidFill>
                  <a:schemeClr val="tx1"/>
                </a:solidFill>
              </a:rPr>
              <a:t>Participatory, development and other economic and social rights</a:t>
            </a:r>
          </a:p>
          <a:p>
            <a:pPr>
              <a:buFont typeface="+mj-lt"/>
              <a:buAutoNum type="arabicPeriod"/>
            </a:pPr>
            <a:r>
              <a:rPr lang="en-AU" dirty="0" smtClean="0">
                <a:solidFill>
                  <a:schemeClr val="tx1"/>
                </a:solidFill>
              </a:rPr>
              <a:t>Land, territories and resources rights</a:t>
            </a:r>
          </a:p>
          <a:p>
            <a:pPr>
              <a:buFont typeface="+mj-lt"/>
              <a:buAutoNum type="arabicPeriod"/>
            </a:pPr>
            <a:r>
              <a:rPr lang="en-AU" dirty="0" smtClean="0">
                <a:solidFill>
                  <a:schemeClr val="tx1"/>
                </a:solidFill>
              </a:rPr>
              <a:t>Indigenous Institutions</a:t>
            </a:r>
          </a:p>
          <a:p>
            <a:pPr>
              <a:buFont typeface="+mj-lt"/>
              <a:buAutoNum type="arabicPeriod"/>
            </a:pPr>
            <a:r>
              <a:rPr lang="en-AU" dirty="0" smtClean="0">
                <a:solidFill>
                  <a:schemeClr val="tx1"/>
                </a:solidFill>
              </a:rPr>
              <a:t>The principle of free prior and informed consent.</a:t>
            </a:r>
          </a:p>
          <a:p>
            <a:pPr marL="68580" indent="0">
              <a:buNone/>
            </a:pPr>
            <a:endParaRPr lang="en-AU" dirty="0"/>
          </a:p>
        </p:txBody>
      </p:sp>
    </p:spTree>
    <p:extLst>
      <p:ext uri="{BB962C8B-B14F-4D97-AF65-F5344CB8AC3E}">
        <p14:creationId xmlns:p14="http://schemas.microsoft.com/office/powerpoint/2010/main" val="28124267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IMPORTANCE OF THE DECLARATION</a:t>
            </a:r>
            <a:endParaRPr lang="en-AU" dirty="0"/>
          </a:p>
        </p:txBody>
      </p:sp>
      <p:sp>
        <p:nvSpPr>
          <p:cNvPr id="3" name="Content Placeholder 2"/>
          <p:cNvSpPr>
            <a:spLocks noGrp="1"/>
          </p:cNvSpPr>
          <p:nvPr>
            <p:ph idx="1"/>
          </p:nvPr>
        </p:nvSpPr>
        <p:spPr/>
        <p:txBody>
          <a:bodyPr/>
          <a:lstStyle/>
          <a:p>
            <a:pPr>
              <a:lnSpc>
                <a:spcPct val="120000"/>
              </a:lnSpc>
            </a:pPr>
            <a:r>
              <a:rPr lang="en-AU" dirty="0">
                <a:solidFill>
                  <a:schemeClr val="tx1"/>
                </a:solidFill>
              </a:rPr>
              <a:t>The Declaration is an important achievement in the protection of Indigenous peoples’ rights from an international perspective.  It is built on existing international human rights and informs how these rights apply to Indigenous peoples</a:t>
            </a:r>
          </a:p>
          <a:p>
            <a:pPr>
              <a:lnSpc>
                <a:spcPct val="120000"/>
              </a:lnSpc>
            </a:pPr>
            <a:r>
              <a:rPr lang="en-AU" dirty="0">
                <a:solidFill>
                  <a:schemeClr val="tx1"/>
                </a:solidFill>
              </a:rPr>
              <a:t>One of the main themes in the Declaration is the importance of changing the relationships between Indigenous peoples, the broader community and </a:t>
            </a:r>
            <a:r>
              <a:rPr lang="en-AU" dirty="0" smtClean="0">
                <a:solidFill>
                  <a:schemeClr val="tx1"/>
                </a:solidFill>
              </a:rPr>
              <a:t>governments</a:t>
            </a:r>
            <a:endParaRPr lang="en-AU" dirty="0">
              <a:solidFill>
                <a:schemeClr val="tx1"/>
              </a:solidFill>
            </a:endParaRPr>
          </a:p>
        </p:txBody>
      </p:sp>
    </p:spTree>
    <p:extLst>
      <p:ext uri="{BB962C8B-B14F-4D97-AF65-F5344CB8AC3E}">
        <p14:creationId xmlns:p14="http://schemas.microsoft.com/office/powerpoint/2010/main" val="319578648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defTabSz="457200" rtl="0">
              <a:spcBef>
                <a:spcPct val="0"/>
              </a:spcBef>
            </a:pPr>
            <a:r>
              <a:rPr lang="en-US" sz="3200" dirty="0">
                <a:solidFill>
                  <a:srgbClr val="00B0F0"/>
                </a:solidFill>
                <a:latin typeface="+mj-lt"/>
              </a:rPr>
              <a:t>International First Peoples day</a:t>
            </a:r>
            <a:r>
              <a:rPr lang="en-US" dirty="0">
                <a:latin typeface="+mj-lt"/>
              </a:rPr>
              <a:t/>
            </a:r>
            <a:br>
              <a:rPr lang="en-US" dirty="0">
                <a:latin typeface="+mj-lt"/>
              </a:rPr>
            </a:br>
            <a:endParaRPr lang="en-AU" dirty="0">
              <a:latin typeface="+mj-lt"/>
            </a:endParaRPr>
          </a:p>
        </p:txBody>
      </p:sp>
      <p:sp>
        <p:nvSpPr>
          <p:cNvPr id="3" name="Content Placeholder 2"/>
          <p:cNvSpPr>
            <a:spLocks noGrp="1"/>
          </p:cNvSpPr>
          <p:nvPr>
            <p:ph idx="1"/>
          </p:nvPr>
        </p:nvSpPr>
        <p:spPr/>
        <p:txBody>
          <a:bodyPr/>
          <a:lstStyle/>
          <a:p>
            <a:r>
              <a:rPr lang="en-AU" dirty="0" smtClean="0"/>
              <a:t>International Day of the World’s Indigenous Peoples</a:t>
            </a:r>
          </a:p>
          <a:p>
            <a:r>
              <a:rPr lang="en-AU" dirty="0" smtClean="0"/>
              <a:t>9</a:t>
            </a:r>
            <a:r>
              <a:rPr lang="en-AU" baseline="30000" dirty="0" smtClean="0"/>
              <a:t>th</a:t>
            </a:r>
            <a:r>
              <a:rPr lang="en-AU" dirty="0" smtClean="0"/>
              <a:t> August annually</a:t>
            </a:r>
          </a:p>
          <a:p>
            <a:r>
              <a:rPr lang="en-AU" dirty="0" smtClean="0"/>
              <a:t>Promotes and protects the rights of the world’s indigenous population</a:t>
            </a:r>
          </a:p>
          <a:p>
            <a:r>
              <a:rPr lang="en-AU" dirty="0" smtClean="0"/>
              <a:t>Recognises the achievements and contributions that indigenous people make to improve world issues such as environmental protection</a:t>
            </a:r>
          </a:p>
          <a:p>
            <a:r>
              <a:rPr lang="en-AU" dirty="0" smtClean="0"/>
              <a:t>First pronounced by the UN in 1994</a:t>
            </a:r>
            <a:endParaRPr lang="en-AU" dirty="0"/>
          </a:p>
        </p:txBody>
      </p:sp>
    </p:spTree>
    <p:extLst>
      <p:ext uri="{BB962C8B-B14F-4D97-AF65-F5344CB8AC3E}">
        <p14:creationId xmlns:p14="http://schemas.microsoft.com/office/powerpoint/2010/main" val="8399265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National Congress of Australia’s First </a:t>
            </a:r>
            <a:r>
              <a:rPr lang="en-US" b="1" dirty="0" smtClean="0"/>
              <a:t>Peoples</a:t>
            </a:r>
            <a:endParaRPr lang="en-AU" b="1" dirty="0"/>
          </a:p>
        </p:txBody>
      </p:sp>
      <p:sp>
        <p:nvSpPr>
          <p:cNvPr id="3" name="Content Placeholder 2"/>
          <p:cNvSpPr>
            <a:spLocks noGrp="1"/>
          </p:cNvSpPr>
          <p:nvPr>
            <p:ph idx="1"/>
          </p:nvPr>
        </p:nvSpPr>
        <p:spPr/>
        <p:txBody>
          <a:bodyPr/>
          <a:lstStyle/>
          <a:p>
            <a:pPr marL="342900" lvl="1" indent="-342900"/>
            <a:r>
              <a:rPr lang="en-US" dirty="0" smtClean="0">
                <a:solidFill>
                  <a:schemeClr val="tx1"/>
                </a:solidFill>
              </a:rPr>
              <a:t>National </a:t>
            </a:r>
            <a:r>
              <a:rPr lang="en-US" dirty="0">
                <a:solidFill>
                  <a:schemeClr val="tx1"/>
                </a:solidFill>
              </a:rPr>
              <a:t>representative body for ATSI peoples</a:t>
            </a:r>
            <a:r>
              <a:rPr lang="en-US" dirty="0" smtClean="0">
                <a:solidFill>
                  <a:schemeClr val="tx1"/>
                </a:solidFill>
              </a:rPr>
              <a:t>.</a:t>
            </a:r>
          </a:p>
          <a:p>
            <a:pPr marL="342900" lvl="1" indent="-342900"/>
            <a:r>
              <a:rPr lang="en-US" dirty="0" smtClean="0">
                <a:solidFill>
                  <a:schemeClr val="tx1"/>
                </a:solidFill>
              </a:rPr>
              <a:t>“Congress is working both at home and overseas to progress human rights and to ensure our collective rights as ATSI peoples are respected and protected.”</a:t>
            </a:r>
          </a:p>
          <a:p>
            <a:pPr marL="342900" lvl="1" indent="-342900"/>
            <a:r>
              <a:rPr lang="en-US" dirty="0" smtClean="0">
                <a:solidFill>
                  <a:schemeClr val="tx1"/>
                </a:solidFill>
              </a:rPr>
              <a:t>Goals of Congress:</a:t>
            </a:r>
          </a:p>
          <a:p>
            <a:pPr marL="342900" lvl="1" indent="-342900">
              <a:buFont typeface="+mj-lt"/>
              <a:buAutoNum type="arabicPeriod"/>
            </a:pPr>
            <a:r>
              <a:rPr lang="en-US" dirty="0" smtClean="0">
                <a:solidFill>
                  <a:schemeClr val="tx1"/>
                </a:solidFill>
              </a:rPr>
              <a:t>Recognition as a representative body for ATSI Peoples in the human rights sphere, both domestically and internationally</a:t>
            </a:r>
          </a:p>
          <a:p>
            <a:pPr marL="342900" lvl="1" indent="-342900">
              <a:buFont typeface="+mj-lt"/>
              <a:buAutoNum type="arabicPeriod"/>
            </a:pPr>
            <a:r>
              <a:rPr lang="en-US" dirty="0" smtClean="0">
                <a:solidFill>
                  <a:schemeClr val="tx1"/>
                </a:solidFill>
              </a:rPr>
              <a:t>Increased awareness by and capacity of ATSI Peoples to engage in international mechanisms and systems</a:t>
            </a:r>
          </a:p>
          <a:p>
            <a:pPr marL="342900" lvl="1" indent="-342900">
              <a:buFont typeface="+mj-lt"/>
              <a:buAutoNum type="arabicPeriod"/>
            </a:pPr>
            <a:r>
              <a:rPr lang="en-US" dirty="0" smtClean="0">
                <a:solidFill>
                  <a:schemeClr val="tx1"/>
                </a:solidFill>
              </a:rPr>
              <a:t>Effecting positive change and positive contribution to international and domestic platforms and standards relating to the rights of Indigenous peoples.</a:t>
            </a:r>
            <a:endParaRPr lang="en-US" dirty="0">
              <a:solidFill>
                <a:schemeClr val="tx1"/>
              </a:solidFill>
            </a:endParaRPr>
          </a:p>
          <a:p>
            <a:endParaRPr lang="en-AU" dirty="0"/>
          </a:p>
        </p:txBody>
      </p:sp>
    </p:spTree>
    <p:extLst>
      <p:ext uri="{BB962C8B-B14F-4D97-AF65-F5344CB8AC3E}">
        <p14:creationId xmlns:p14="http://schemas.microsoft.com/office/powerpoint/2010/main" val="1705223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8" y="620688"/>
            <a:ext cx="6347713" cy="1320800"/>
          </a:xfrm>
        </p:spPr>
        <p:txBody>
          <a:bodyPr>
            <a:normAutofit/>
          </a:bodyPr>
          <a:lstStyle/>
          <a:p>
            <a:r>
              <a:rPr lang="en-AU" dirty="0" smtClean="0"/>
              <a:t>KK CONTINUED..</a:t>
            </a:r>
            <a:endParaRPr lang="en-AU" dirty="0"/>
          </a:p>
        </p:txBody>
      </p:sp>
      <p:sp>
        <p:nvSpPr>
          <p:cNvPr id="3" name="Content Placeholder 2"/>
          <p:cNvSpPr>
            <a:spLocks noGrp="1"/>
          </p:cNvSpPr>
          <p:nvPr>
            <p:ph idx="1"/>
          </p:nvPr>
        </p:nvSpPr>
        <p:spPr>
          <a:xfrm>
            <a:off x="251520" y="1772816"/>
            <a:ext cx="7346778" cy="4896544"/>
          </a:xfrm>
        </p:spPr>
        <p:txBody>
          <a:bodyPr>
            <a:normAutofit/>
          </a:bodyPr>
          <a:lstStyle/>
          <a:p>
            <a:pPr marL="525780" indent="-457200">
              <a:buFont typeface="+mj-lt"/>
              <a:buAutoNum type="arabicPeriod" startAt="5"/>
            </a:pPr>
            <a:r>
              <a:rPr lang="en-AU" sz="2000" dirty="0" smtClean="0">
                <a:solidFill>
                  <a:schemeClr val="tx1"/>
                </a:solidFill>
              </a:rPr>
              <a:t>the </a:t>
            </a:r>
            <a:r>
              <a:rPr lang="en-AU" sz="2000" dirty="0">
                <a:solidFill>
                  <a:schemeClr val="tx1"/>
                </a:solidFill>
              </a:rPr>
              <a:t>historical suppression of Australian Indigenous culture through protection, segregation, assimilation and integration policies, and Australian Indigenous responses to this </a:t>
            </a:r>
            <a:r>
              <a:rPr lang="en-AU" sz="2000" dirty="0" smtClean="0">
                <a:solidFill>
                  <a:schemeClr val="tx1"/>
                </a:solidFill>
              </a:rPr>
              <a:t>suppression</a:t>
            </a:r>
          </a:p>
          <a:p>
            <a:pPr marL="525780" indent="-457200">
              <a:buFont typeface="+mj-lt"/>
              <a:buAutoNum type="arabicPeriod" startAt="5"/>
            </a:pPr>
            <a:endParaRPr lang="en-AU" sz="2000" dirty="0">
              <a:solidFill>
                <a:schemeClr val="tx1"/>
              </a:solidFill>
            </a:endParaRPr>
          </a:p>
          <a:p>
            <a:pPr marL="525780" indent="-457200">
              <a:buFont typeface="+mj-lt"/>
              <a:buAutoNum type="arabicPeriod" startAt="5"/>
            </a:pPr>
            <a:r>
              <a:rPr lang="en-AU" sz="2000" dirty="0">
                <a:solidFill>
                  <a:schemeClr val="tx1"/>
                </a:solidFill>
              </a:rPr>
              <a:t>national and international factors that have supported and/or limited the increasing public awareness and perception of Australian Indigenous culture, including Reconciliation, the Redfern Park speech, government policy and subsequent contested public discourse (NT Intervention 2007 and onwards), the Apology (2008) and the UN Declaration on the Rights of Indigenous Peoples</a:t>
            </a:r>
            <a:r>
              <a:rPr lang="en-AU" sz="2000" dirty="0" smtClean="0"/>
              <a:t>.</a:t>
            </a:r>
            <a:endParaRPr lang="en-AU" sz="2000" dirty="0"/>
          </a:p>
        </p:txBody>
      </p:sp>
    </p:spTree>
    <p:extLst>
      <p:ext uri="{BB962C8B-B14F-4D97-AF65-F5344CB8AC3E}">
        <p14:creationId xmlns:p14="http://schemas.microsoft.com/office/powerpoint/2010/main" val="25382786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1: ASSESSMENT</a:t>
            </a:r>
            <a:endParaRPr lang="en-AU" dirty="0"/>
          </a:p>
        </p:txBody>
      </p:sp>
      <p:sp>
        <p:nvSpPr>
          <p:cNvPr id="3" name="Content Placeholder 2"/>
          <p:cNvSpPr>
            <a:spLocks noGrp="1"/>
          </p:cNvSpPr>
          <p:nvPr>
            <p:ph idx="1"/>
          </p:nvPr>
        </p:nvSpPr>
        <p:spPr>
          <a:xfrm>
            <a:off x="395536" y="1412776"/>
            <a:ext cx="6912768" cy="5040560"/>
          </a:xfrm>
        </p:spPr>
        <p:txBody>
          <a:bodyPr>
            <a:normAutofit fontScale="77500" lnSpcReduction="20000"/>
          </a:bodyPr>
          <a:lstStyle/>
          <a:p>
            <a:pPr marL="0" indent="0">
              <a:buNone/>
            </a:pPr>
            <a:r>
              <a:rPr lang="en-AU" i="1" dirty="0"/>
              <a:t>Key skills</a:t>
            </a:r>
          </a:p>
          <a:p>
            <a:r>
              <a:rPr lang="en-US" sz="1900" dirty="0">
                <a:solidFill>
                  <a:schemeClr val="tx1"/>
                </a:solidFill>
              </a:rPr>
              <a:t>• explain the meaning of culture and its major components</a:t>
            </a:r>
          </a:p>
          <a:p>
            <a:r>
              <a:rPr lang="en-US" sz="1900" dirty="0">
                <a:solidFill>
                  <a:schemeClr val="tx1"/>
                </a:solidFill>
              </a:rPr>
              <a:t>• define the sociological imagination and explain its connection to the study of culture</a:t>
            </a:r>
          </a:p>
          <a:p>
            <a:r>
              <a:rPr lang="en-AU" sz="1900" dirty="0">
                <a:solidFill>
                  <a:schemeClr val="tx1"/>
                </a:solidFill>
              </a:rPr>
              <a:t>• analyse representations of Australian Indigenous culture</a:t>
            </a:r>
          </a:p>
          <a:p>
            <a:r>
              <a:rPr lang="en-US" sz="1900" dirty="0">
                <a:solidFill>
                  <a:schemeClr val="tx1"/>
                </a:solidFill>
              </a:rPr>
              <a:t>• evaluate the implications of ethnocentric and cultural relativist representations of </a:t>
            </a:r>
            <a:r>
              <a:rPr lang="en-US" sz="1900" dirty="0" smtClean="0">
                <a:solidFill>
                  <a:schemeClr val="tx1"/>
                </a:solidFill>
              </a:rPr>
              <a:t>Australian Indigenous </a:t>
            </a:r>
            <a:r>
              <a:rPr lang="en-US" sz="1900" dirty="0">
                <a:solidFill>
                  <a:schemeClr val="tx1"/>
                </a:solidFill>
              </a:rPr>
              <a:t>culture for raising awareness of that </a:t>
            </a:r>
            <a:r>
              <a:rPr lang="en-US" sz="1900" dirty="0" smtClean="0">
                <a:solidFill>
                  <a:schemeClr val="tx1"/>
                </a:solidFill>
              </a:rPr>
              <a:t>culture</a:t>
            </a:r>
          </a:p>
          <a:p>
            <a:r>
              <a:rPr lang="en-US" sz="1900" dirty="0">
                <a:solidFill>
                  <a:schemeClr val="tx1"/>
                </a:solidFill>
              </a:rPr>
              <a:t>• apply relevant national and international factors to analysis of representations of </a:t>
            </a:r>
            <a:r>
              <a:rPr lang="en-US" sz="1900" dirty="0" smtClean="0">
                <a:solidFill>
                  <a:schemeClr val="tx1"/>
                </a:solidFill>
              </a:rPr>
              <a:t>Australian </a:t>
            </a:r>
            <a:r>
              <a:rPr lang="en-AU" sz="1900" dirty="0" smtClean="0">
                <a:solidFill>
                  <a:schemeClr val="tx1"/>
                </a:solidFill>
              </a:rPr>
              <a:t>Indigenous </a:t>
            </a:r>
            <a:r>
              <a:rPr lang="en-AU" sz="1900" dirty="0">
                <a:solidFill>
                  <a:schemeClr val="tx1"/>
                </a:solidFill>
              </a:rPr>
              <a:t>culture</a:t>
            </a:r>
          </a:p>
          <a:p>
            <a:r>
              <a:rPr lang="en-US" sz="1900" dirty="0">
                <a:solidFill>
                  <a:schemeClr val="tx1"/>
                </a:solidFill>
              </a:rPr>
              <a:t>• construct an overview of the historical suppression of Australian Indigenous culture</a:t>
            </a:r>
          </a:p>
          <a:p>
            <a:r>
              <a:rPr lang="en-US" sz="1900" dirty="0">
                <a:solidFill>
                  <a:schemeClr val="tx1"/>
                </a:solidFill>
              </a:rPr>
              <a:t>• explain and apply sociological concepts</a:t>
            </a:r>
          </a:p>
          <a:p>
            <a:r>
              <a:rPr lang="en-US" sz="1900" dirty="0">
                <a:solidFill>
                  <a:schemeClr val="tx1"/>
                </a:solidFill>
              </a:rPr>
              <a:t>• source and evaluate relevant evidence</a:t>
            </a:r>
          </a:p>
          <a:p>
            <a:r>
              <a:rPr lang="en-US" sz="1900" dirty="0">
                <a:solidFill>
                  <a:schemeClr val="tx1"/>
                </a:solidFill>
              </a:rPr>
              <a:t>• use a range of relevant evidence to support observations and analysis</a:t>
            </a:r>
          </a:p>
          <a:p>
            <a:r>
              <a:rPr lang="en-US" sz="1900" dirty="0">
                <a:solidFill>
                  <a:schemeClr val="tx1"/>
                </a:solidFill>
              </a:rPr>
              <a:t>• critically reflect on their own and others’ approaches to understanding the social world</a:t>
            </a:r>
          </a:p>
          <a:p>
            <a:r>
              <a:rPr lang="en-US" sz="1900" dirty="0">
                <a:solidFill>
                  <a:schemeClr val="tx1"/>
                </a:solidFill>
              </a:rPr>
              <a:t>• </a:t>
            </a:r>
            <a:r>
              <a:rPr lang="en-US" sz="1900" dirty="0" err="1">
                <a:solidFill>
                  <a:schemeClr val="tx1"/>
                </a:solidFill>
              </a:rPr>
              <a:t>synthesise</a:t>
            </a:r>
            <a:r>
              <a:rPr lang="en-US" sz="1900" dirty="0">
                <a:solidFill>
                  <a:schemeClr val="tx1"/>
                </a:solidFill>
              </a:rPr>
              <a:t> evidence to draw conclusions.</a:t>
            </a:r>
            <a:endParaRPr lang="en-AU" sz="1900" dirty="0">
              <a:solidFill>
                <a:schemeClr val="tx1"/>
              </a:solidFill>
            </a:endParaRPr>
          </a:p>
        </p:txBody>
      </p:sp>
    </p:spTree>
    <p:extLst>
      <p:ext uri="{BB962C8B-B14F-4D97-AF65-F5344CB8AC3E}">
        <p14:creationId xmlns:p14="http://schemas.microsoft.com/office/powerpoint/2010/main" val="339951204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AOS 1: ASSESSMENT</a:t>
            </a:r>
          </a:p>
        </p:txBody>
      </p:sp>
      <p:sp>
        <p:nvSpPr>
          <p:cNvPr id="3" name="Content Placeholder 2"/>
          <p:cNvSpPr>
            <a:spLocks noGrp="1"/>
          </p:cNvSpPr>
          <p:nvPr>
            <p:ph idx="1"/>
          </p:nvPr>
        </p:nvSpPr>
        <p:spPr/>
        <p:txBody>
          <a:bodyPr/>
          <a:lstStyle/>
          <a:p>
            <a:pPr marL="0" indent="0">
              <a:buNone/>
            </a:pPr>
            <a:r>
              <a:rPr lang="en-AU" b="1" dirty="0"/>
              <a:t>Outcome </a:t>
            </a:r>
            <a:r>
              <a:rPr lang="en-AU" b="1" dirty="0" smtClean="0"/>
              <a:t>1: </a:t>
            </a:r>
            <a:r>
              <a:rPr lang="en-US" dirty="0" smtClean="0"/>
              <a:t>Analyse </a:t>
            </a:r>
            <a:r>
              <a:rPr lang="en-US" dirty="0"/>
              <a:t>and evaluate changes in public </a:t>
            </a:r>
            <a:r>
              <a:rPr lang="en-US" dirty="0" smtClean="0"/>
              <a:t>awareness and </a:t>
            </a:r>
            <a:r>
              <a:rPr lang="en-US" dirty="0"/>
              <a:t>perception of Australian Indigenous </a:t>
            </a:r>
            <a:r>
              <a:rPr lang="en-US" dirty="0" smtClean="0"/>
              <a:t>culture.</a:t>
            </a:r>
          </a:p>
          <a:p>
            <a:pPr marL="0" indent="0">
              <a:buNone/>
            </a:pPr>
            <a:r>
              <a:rPr lang="en-US" dirty="0"/>
              <a:t>One or more of the following:</a:t>
            </a:r>
          </a:p>
          <a:p>
            <a:r>
              <a:rPr lang="en-US" dirty="0"/>
              <a:t>• an analysis of text-based or visual representation/s</a:t>
            </a:r>
          </a:p>
          <a:p>
            <a:r>
              <a:rPr lang="en-AU" dirty="0"/>
              <a:t>• a multimedia presentation</a:t>
            </a:r>
          </a:p>
          <a:p>
            <a:r>
              <a:rPr lang="en-AU" dirty="0"/>
              <a:t>• a report</a:t>
            </a:r>
          </a:p>
          <a:p>
            <a:r>
              <a:rPr lang="en-AU" dirty="0"/>
              <a:t>• a test</a:t>
            </a:r>
          </a:p>
          <a:p>
            <a:r>
              <a:rPr lang="en-AU" dirty="0"/>
              <a:t>• an extended response</a:t>
            </a:r>
          </a:p>
          <a:p>
            <a:r>
              <a:rPr lang="en-AU" dirty="0"/>
              <a:t>• a film analysis.</a:t>
            </a:r>
          </a:p>
        </p:txBody>
      </p:sp>
    </p:spTree>
    <p:extLst>
      <p:ext uri="{BB962C8B-B14F-4D97-AF65-F5344CB8AC3E}">
        <p14:creationId xmlns:p14="http://schemas.microsoft.com/office/powerpoint/2010/main" val="26513626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AOS 1: SAMPLE ASSESSMENT </a:t>
            </a:r>
            <a:endParaRPr lang="en-AU" dirty="0"/>
          </a:p>
        </p:txBody>
      </p:sp>
      <p:sp>
        <p:nvSpPr>
          <p:cNvPr id="3" name="Content Placeholder 2"/>
          <p:cNvSpPr>
            <a:spLocks noGrp="1"/>
          </p:cNvSpPr>
          <p:nvPr>
            <p:ph idx="1"/>
          </p:nvPr>
        </p:nvSpPr>
        <p:spPr/>
        <p:txBody>
          <a:bodyPr/>
          <a:lstStyle/>
          <a:p>
            <a:pPr>
              <a:buFont typeface="+mj-lt"/>
              <a:buAutoNum type="arabicPeriod"/>
            </a:pPr>
            <a:r>
              <a:rPr lang="en-AU" sz="2400" dirty="0" smtClean="0">
                <a:solidFill>
                  <a:srgbClr val="FF0000"/>
                </a:solidFill>
              </a:rPr>
              <a:t>TEST</a:t>
            </a:r>
            <a:r>
              <a:rPr lang="en-AU" sz="2400" dirty="0" smtClean="0">
                <a:solidFill>
                  <a:schemeClr val="tx1"/>
                </a:solidFill>
              </a:rPr>
              <a:t> – 40% (KK FOCUS: 5, 6)</a:t>
            </a:r>
          </a:p>
          <a:p>
            <a:pPr>
              <a:buFont typeface="+mj-lt"/>
              <a:buAutoNum type="arabicPeriod"/>
            </a:pPr>
            <a:r>
              <a:rPr lang="en-AU" sz="2400" dirty="0" smtClean="0">
                <a:solidFill>
                  <a:srgbClr val="FF0000"/>
                </a:solidFill>
              </a:rPr>
              <a:t>ANALYSIS OF REPRESENTATION </a:t>
            </a:r>
            <a:r>
              <a:rPr lang="en-AU" sz="2400" dirty="0" smtClean="0">
                <a:solidFill>
                  <a:schemeClr val="tx1"/>
                </a:solidFill>
              </a:rPr>
              <a:t>e.g. Andrew Bolt Newspaper Article &amp; Stan Grant’s speech during </a:t>
            </a:r>
            <a:r>
              <a:rPr lang="en-AU" sz="2400" dirty="0">
                <a:solidFill>
                  <a:schemeClr val="tx1"/>
                </a:solidFill>
              </a:rPr>
              <a:t>the IQ2 debate of </a:t>
            </a:r>
            <a:r>
              <a:rPr lang="en-AU" sz="2400" dirty="0" smtClean="0">
                <a:solidFill>
                  <a:schemeClr val="tx1"/>
                </a:solidFill>
              </a:rPr>
              <a:t>2015) – 30% (KK FOCUS: 2, 3, 4)</a:t>
            </a:r>
          </a:p>
          <a:p>
            <a:pPr>
              <a:buFont typeface="+mj-lt"/>
              <a:buAutoNum type="arabicPeriod"/>
            </a:pPr>
            <a:r>
              <a:rPr lang="en-AU" sz="2400" dirty="0" smtClean="0">
                <a:solidFill>
                  <a:srgbClr val="FF0000"/>
                </a:solidFill>
              </a:rPr>
              <a:t>REPORT</a:t>
            </a:r>
            <a:r>
              <a:rPr lang="en-AU" sz="2400" dirty="0" smtClean="0">
                <a:solidFill>
                  <a:schemeClr val="tx1"/>
                </a:solidFill>
              </a:rPr>
              <a:t> ON EXCURSION TO KOORI HERITAGE TRUST &amp; BUNJILAKA CULTURAL CENTRE – 30% (KK FOCUS: 1, 3, 4)</a:t>
            </a:r>
          </a:p>
          <a:p>
            <a:pPr>
              <a:buAutoNum type="arabicPeriod"/>
            </a:pPr>
            <a:endParaRPr lang="en-AU" dirty="0"/>
          </a:p>
        </p:txBody>
      </p:sp>
    </p:spTree>
    <p:extLst>
      <p:ext uri="{BB962C8B-B14F-4D97-AF65-F5344CB8AC3E}">
        <p14:creationId xmlns:p14="http://schemas.microsoft.com/office/powerpoint/2010/main" val="285484738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6339" y="939180"/>
            <a:ext cx="7488832" cy="5940088"/>
          </a:xfrm>
          <a:prstGeom prst="rect">
            <a:avLst/>
          </a:prstGeom>
        </p:spPr>
        <p:txBody>
          <a:bodyPr wrap="square">
            <a:spAutoFit/>
          </a:bodyPr>
          <a:lstStyle/>
          <a:p>
            <a:endParaRPr lang="en-AU" sz="2000" dirty="0">
              <a:solidFill>
                <a:srgbClr val="000000"/>
              </a:solidFill>
              <a:latin typeface="Calibri" panose="020F0502020204030204" pitchFamily="34" charset="0"/>
            </a:endParaRPr>
          </a:p>
          <a:p>
            <a:r>
              <a:rPr lang="en-AU" dirty="0">
                <a:solidFill>
                  <a:srgbClr val="000000"/>
                </a:solidFill>
                <a:latin typeface="Calibri" panose="020F0502020204030204" pitchFamily="34" charset="0"/>
              </a:rPr>
              <a:t>1. Define culture. </a:t>
            </a:r>
          </a:p>
          <a:p>
            <a:r>
              <a:rPr lang="en-AU" dirty="0">
                <a:solidFill>
                  <a:srgbClr val="000000"/>
                </a:solidFill>
                <a:latin typeface="Calibri" panose="020F0502020204030204" pitchFamily="34" charset="0"/>
              </a:rPr>
              <a:t>2. Define Australian Indigenous culture. </a:t>
            </a:r>
          </a:p>
          <a:p>
            <a:r>
              <a:rPr lang="en-US" dirty="0">
                <a:solidFill>
                  <a:srgbClr val="000000"/>
                </a:solidFill>
                <a:latin typeface="Calibri" panose="020F0502020204030204" pitchFamily="34" charset="0"/>
              </a:rPr>
              <a:t>3. Define and give examples of AI material culture. </a:t>
            </a:r>
          </a:p>
          <a:p>
            <a:r>
              <a:rPr lang="en-US" dirty="0">
                <a:solidFill>
                  <a:srgbClr val="000000"/>
                </a:solidFill>
                <a:latin typeface="Calibri" panose="020F0502020204030204" pitchFamily="34" charset="0"/>
              </a:rPr>
              <a:t>4. Define and give examples of AI non-material culture. </a:t>
            </a:r>
          </a:p>
          <a:p>
            <a:r>
              <a:rPr lang="en-US" dirty="0">
                <a:solidFill>
                  <a:srgbClr val="000000"/>
                </a:solidFill>
                <a:latin typeface="Calibri" panose="020F0502020204030204" pitchFamily="34" charset="0"/>
              </a:rPr>
              <a:t>5. Give an example of AI material culture specific to Koori culture. </a:t>
            </a:r>
          </a:p>
          <a:p>
            <a:r>
              <a:rPr lang="en-US" dirty="0">
                <a:solidFill>
                  <a:srgbClr val="000000"/>
                </a:solidFill>
                <a:latin typeface="Calibri" panose="020F0502020204030204" pitchFamily="34" charset="0"/>
              </a:rPr>
              <a:t>6. Give an example of AI non-material culture specific to Koori culture. </a:t>
            </a:r>
          </a:p>
          <a:p>
            <a:r>
              <a:rPr lang="en-AU" dirty="0">
                <a:solidFill>
                  <a:srgbClr val="000000"/>
                </a:solidFill>
                <a:latin typeface="Calibri" panose="020F0502020204030204" pitchFamily="34" charset="0"/>
              </a:rPr>
              <a:t>7. Define Sociological Imagination. </a:t>
            </a:r>
          </a:p>
          <a:p>
            <a:r>
              <a:rPr lang="en-US" dirty="0">
                <a:solidFill>
                  <a:srgbClr val="000000"/>
                </a:solidFill>
                <a:latin typeface="Calibri" panose="020F0502020204030204" pitchFamily="34" charset="0"/>
              </a:rPr>
              <a:t>8. What is a representation? </a:t>
            </a:r>
          </a:p>
          <a:p>
            <a:r>
              <a:rPr lang="en-AU" dirty="0">
                <a:solidFill>
                  <a:srgbClr val="000000"/>
                </a:solidFill>
                <a:latin typeface="Calibri" panose="020F0502020204030204" pitchFamily="34" charset="0"/>
              </a:rPr>
              <a:t>9. Define ethnocentrism. </a:t>
            </a:r>
          </a:p>
          <a:p>
            <a:r>
              <a:rPr lang="en-US" dirty="0">
                <a:solidFill>
                  <a:srgbClr val="000000"/>
                </a:solidFill>
                <a:latin typeface="Calibri" panose="020F0502020204030204" pitchFamily="34" charset="0"/>
              </a:rPr>
              <a:t>10. Provide an example of an ethnocentric representation of AI culture that is historical. </a:t>
            </a:r>
          </a:p>
          <a:p>
            <a:r>
              <a:rPr lang="en-US" dirty="0">
                <a:solidFill>
                  <a:srgbClr val="000000"/>
                </a:solidFill>
                <a:latin typeface="Calibri" panose="020F0502020204030204" pitchFamily="34" charset="0"/>
              </a:rPr>
              <a:t>11. Provide an example of ethnocentric representation of AI culture that is contemporary. </a:t>
            </a:r>
          </a:p>
          <a:p>
            <a:r>
              <a:rPr lang="en-AU" dirty="0">
                <a:solidFill>
                  <a:srgbClr val="000000"/>
                </a:solidFill>
                <a:latin typeface="Calibri" panose="020F0502020204030204" pitchFamily="34" charset="0"/>
              </a:rPr>
              <a:t>12. Define cultural relativism. </a:t>
            </a:r>
          </a:p>
          <a:p>
            <a:r>
              <a:rPr lang="en-US" dirty="0">
                <a:solidFill>
                  <a:srgbClr val="000000"/>
                </a:solidFill>
                <a:latin typeface="Calibri" panose="020F0502020204030204" pitchFamily="34" charset="0"/>
              </a:rPr>
              <a:t>13. Provide an example of a cultural relative representation of AI culture is his historical. </a:t>
            </a:r>
          </a:p>
          <a:p>
            <a:r>
              <a:rPr lang="en-US" dirty="0">
                <a:solidFill>
                  <a:srgbClr val="000000"/>
                </a:solidFill>
                <a:latin typeface="Calibri" panose="020F0502020204030204" pitchFamily="34" charset="0"/>
              </a:rPr>
              <a:t>14. Provide an example of a cultural relative representation of AI culture that is contemporary. </a:t>
            </a:r>
          </a:p>
          <a:p>
            <a:r>
              <a:rPr lang="en-US" dirty="0">
                <a:solidFill>
                  <a:srgbClr val="000000"/>
                </a:solidFill>
                <a:latin typeface="Calibri" panose="020F0502020204030204" pitchFamily="34" charset="0"/>
              </a:rPr>
              <a:t>15. Explain whether using the sociological imagination is an example of ethnocentrism or cultural relativism and why. </a:t>
            </a:r>
          </a:p>
        </p:txBody>
      </p:sp>
      <p:sp>
        <p:nvSpPr>
          <p:cNvPr id="2" name="Title 1"/>
          <p:cNvSpPr>
            <a:spLocks noGrp="1"/>
          </p:cNvSpPr>
          <p:nvPr>
            <p:ph type="title"/>
          </p:nvPr>
        </p:nvSpPr>
        <p:spPr>
          <a:xfrm>
            <a:off x="609599" y="609600"/>
            <a:ext cx="6842721" cy="659160"/>
          </a:xfrm>
        </p:spPr>
        <p:txBody>
          <a:bodyPr/>
          <a:lstStyle/>
          <a:p>
            <a:r>
              <a:rPr lang="en-AU" dirty="0" smtClean="0"/>
              <a:t>PRACTICE SAC QUESTIONS:</a:t>
            </a:r>
            <a:endParaRPr lang="en-AU" dirty="0"/>
          </a:p>
        </p:txBody>
      </p:sp>
    </p:spTree>
    <p:extLst>
      <p:ext uri="{BB962C8B-B14F-4D97-AF65-F5344CB8AC3E}">
        <p14:creationId xmlns:p14="http://schemas.microsoft.com/office/powerpoint/2010/main" val="24456060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71400"/>
            <a:ext cx="7848872" cy="6494085"/>
          </a:xfrm>
          <a:prstGeom prst="rect">
            <a:avLst/>
          </a:prstGeom>
        </p:spPr>
        <p:txBody>
          <a:bodyPr wrap="square">
            <a:spAutoFit/>
          </a:bodyPr>
          <a:lstStyle/>
          <a:p>
            <a:endParaRPr lang="en-AU" sz="2000" dirty="0">
              <a:solidFill>
                <a:srgbClr val="000000"/>
              </a:solidFill>
              <a:latin typeface="Calibri" panose="020F0502020204030204" pitchFamily="34" charset="0"/>
            </a:endParaRPr>
          </a:p>
          <a:p>
            <a:r>
              <a:rPr lang="en-AU" dirty="0">
                <a:solidFill>
                  <a:srgbClr val="000000"/>
                </a:solidFill>
                <a:latin typeface="Calibri" panose="020F0502020204030204" pitchFamily="34" charset="0"/>
              </a:rPr>
              <a:t>16. Define awareness. </a:t>
            </a:r>
          </a:p>
          <a:p>
            <a:r>
              <a:rPr lang="en-AU" dirty="0">
                <a:solidFill>
                  <a:srgbClr val="000000"/>
                </a:solidFill>
                <a:latin typeface="Calibri" panose="020F0502020204030204" pitchFamily="34" charset="0"/>
              </a:rPr>
              <a:t>17. Define perception. </a:t>
            </a:r>
          </a:p>
          <a:p>
            <a:r>
              <a:rPr lang="en-US" dirty="0">
                <a:solidFill>
                  <a:srgbClr val="000000"/>
                </a:solidFill>
                <a:latin typeface="Calibri" panose="020F0502020204030204" pitchFamily="34" charset="0"/>
              </a:rPr>
              <a:t>18. What is the relationship between awareness and perception? </a:t>
            </a:r>
          </a:p>
          <a:p>
            <a:r>
              <a:rPr lang="en-US" dirty="0">
                <a:solidFill>
                  <a:srgbClr val="000000"/>
                </a:solidFill>
                <a:latin typeface="Calibri" panose="020F0502020204030204" pitchFamily="34" charset="0"/>
              </a:rPr>
              <a:t>19. What does it mean to build awareness and perception of AIC? </a:t>
            </a:r>
          </a:p>
          <a:p>
            <a:r>
              <a:rPr lang="en-US" dirty="0">
                <a:solidFill>
                  <a:srgbClr val="000000"/>
                </a:solidFill>
                <a:latin typeface="Calibri" panose="020F0502020204030204" pitchFamily="34" charset="0"/>
              </a:rPr>
              <a:t>20. What does historical suppression mean? </a:t>
            </a:r>
          </a:p>
          <a:p>
            <a:r>
              <a:rPr lang="en-US" dirty="0">
                <a:solidFill>
                  <a:srgbClr val="000000"/>
                </a:solidFill>
                <a:latin typeface="Calibri" panose="020F0502020204030204" pitchFamily="34" charset="0"/>
              </a:rPr>
              <a:t>21. Name the 3 government policies that historically suppressed AIC. </a:t>
            </a:r>
          </a:p>
          <a:p>
            <a:r>
              <a:rPr lang="en-US" dirty="0">
                <a:solidFill>
                  <a:srgbClr val="000000"/>
                </a:solidFill>
                <a:latin typeface="Calibri" panose="020F0502020204030204" pitchFamily="34" charset="0"/>
              </a:rPr>
              <a:t>22. Outline the key features of each policy (dates, rules, expectations). </a:t>
            </a:r>
          </a:p>
          <a:p>
            <a:r>
              <a:rPr lang="en-US" dirty="0">
                <a:solidFill>
                  <a:srgbClr val="000000"/>
                </a:solidFill>
                <a:latin typeface="Calibri" panose="020F0502020204030204" pitchFamily="34" charset="0"/>
              </a:rPr>
              <a:t>23. Describe how each policy suppressed AIC. </a:t>
            </a:r>
          </a:p>
          <a:p>
            <a:r>
              <a:rPr lang="en-US" dirty="0">
                <a:solidFill>
                  <a:srgbClr val="000000"/>
                </a:solidFill>
                <a:latin typeface="Calibri" panose="020F0502020204030204" pitchFamily="34" charset="0"/>
              </a:rPr>
              <a:t>24. What is meant by the terms ‘defiance and despair’? </a:t>
            </a:r>
          </a:p>
          <a:p>
            <a:r>
              <a:rPr lang="en-US" dirty="0">
                <a:solidFill>
                  <a:srgbClr val="000000"/>
                </a:solidFill>
                <a:latin typeface="Calibri" panose="020F0502020204030204" pitchFamily="34" charset="0"/>
              </a:rPr>
              <a:t>25. Provide examples of both defiance and despair in relation to the IA response to the policies. </a:t>
            </a:r>
          </a:p>
          <a:p>
            <a:r>
              <a:rPr lang="en-US" dirty="0">
                <a:solidFill>
                  <a:srgbClr val="000000"/>
                </a:solidFill>
                <a:latin typeface="Calibri" panose="020F0502020204030204" pitchFamily="34" charset="0"/>
              </a:rPr>
              <a:t>26. Provide Koori examples of the response to the policies. </a:t>
            </a:r>
          </a:p>
          <a:p>
            <a:r>
              <a:rPr lang="en-AU" dirty="0">
                <a:solidFill>
                  <a:srgbClr val="000000"/>
                </a:solidFill>
                <a:latin typeface="Calibri" panose="020F0502020204030204" pitchFamily="34" charset="0"/>
              </a:rPr>
              <a:t>27. Define reconciliation. </a:t>
            </a:r>
          </a:p>
          <a:p>
            <a:r>
              <a:rPr lang="en-US" dirty="0">
                <a:solidFill>
                  <a:srgbClr val="000000"/>
                </a:solidFill>
                <a:latin typeface="Calibri" panose="020F0502020204030204" pitchFamily="34" charset="0"/>
              </a:rPr>
              <a:t>28. Explain the difference between practical reconciliation and symbolic reconciliation. </a:t>
            </a:r>
          </a:p>
          <a:p>
            <a:r>
              <a:rPr lang="en-US" dirty="0">
                <a:solidFill>
                  <a:srgbClr val="000000"/>
                </a:solidFill>
                <a:latin typeface="Calibri" panose="020F0502020204030204" pitchFamily="34" charset="0"/>
              </a:rPr>
              <a:t>29. Describe the NTER. Explain how it LIMITS the awareness and perception of IAs. </a:t>
            </a:r>
          </a:p>
          <a:p>
            <a:r>
              <a:rPr lang="en-US" dirty="0">
                <a:solidFill>
                  <a:srgbClr val="000000"/>
                </a:solidFill>
                <a:latin typeface="Calibri" panose="020F0502020204030204" pitchFamily="34" charset="0"/>
              </a:rPr>
              <a:t>30. Describe the Redfern Park Speech. Explain how it SUPPORTS the awareness and perception of IAs. </a:t>
            </a:r>
          </a:p>
          <a:p>
            <a:r>
              <a:rPr lang="en-US" dirty="0">
                <a:solidFill>
                  <a:srgbClr val="000000"/>
                </a:solidFill>
                <a:latin typeface="Calibri" panose="020F0502020204030204" pitchFamily="34" charset="0"/>
              </a:rPr>
              <a:t>31. Describe the Apology. Explain how it SUPPORTS the awareness and perception of IAs. </a:t>
            </a:r>
          </a:p>
          <a:p>
            <a:r>
              <a:rPr lang="en-US" dirty="0">
                <a:solidFill>
                  <a:srgbClr val="000000"/>
                </a:solidFill>
                <a:latin typeface="Calibri" panose="020F0502020204030204" pitchFamily="34" charset="0"/>
              </a:rPr>
              <a:t>32. Explain how the UN Declaration on the Rights of Indigenous Peoples, SUPPORTS the awareness and perception of IAs at an international scale. </a:t>
            </a:r>
          </a:p>
        </p:txBody>
      </p:sp>
    </p:spTree>
    <p:extLst>
      <p:ext uri="{BB962C8B-B14F-4D97-AF65-F5344CB8AC3E}">
        <p14:creationId xmlns:p14="http://schemas.microsoft.com/office/powerpoint/2010/main" val="421559542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EXAM:</a:t>
            </a:r>
            <a:endParaRPr lang="en-AU" dirty="0"/>
          </a:p>
        </p:txBody>
      </p:sp>
      <p:sp>
        <p:nvSpPr>
          <p:cNvPr id="3" name="Content Placeholder 2"/>
          <p:cNvSpPr>
            <a:spLocks noGrp="1"/>
          </p:cNvSpPr>
          <p:nvPr>
            <p:ph idx="1"/>
          </p:nvPr>
        </p:nvSpPr>
        <p:spPr/>
        <p:txBody>
          <a:bodyPr/>
          <a:lstStyle/>
          <a:p>
            <a:r>
              <a:rPr lang="en-AU" sz="2800" dirty="0" smtClean="0">
                <a:solidFill>
                  <a:schemeClr val="tx1"/>
                </a:solidFill>
              </a:rPr>
              <a:t>SECTION A = 20/80 </a:t>
            </a:r>
            <a:r>
              <a:rPr lang="en-AU" sz="2800" dirty="0">
                <a:solidFill>
                  <a:schemeClr val="tx1"/>
                </a:solidFill>
              </a:rPr>
              <a:t>marks</a:t>
            </a:r>
          </a:p>
          <a:p>
            <a:r>
              <a:rPr lang="en-AU" sz="2800" dirty="0" smtClean="0">
                <a:solidFill>
                  <a:schemeClr val="tx1"/>
                </a:solidFill>
              </a:rPr>
              <a:t>ALL SHORT ANSWER RESPONSES – RANGING FROM 1 MARK TO 10 MARKS</a:t>
            </a:r>
          </a:p>
          <a:p>
            <a:r>
              <a:rPr lang="en-AU" sz="2800" dirty="0" smtClean="0">
                <a:solidFill>
                  <a:schemeClr val="tx1"/>
                </a:solidFill>
              </a:rPr>
              <a:t>USUALLY CONTAINS A REPRESENTATION ANALYSIS (CARTOON, ARTICLE, SPEECH ETC)</a:t>
            </a:r>
          </a:p>
          <a:p>
            <a:pPr marL="0" indent="0">
              <a:buNone/>
            </a:pPr>
            <a:endParaRPr lang="en-AU" dirty="0"/>
          </a:p>
        </p:txBody>
      </p:sp>
    </p:spTree>
    <p:extLst>
      <p:ext uri="{BB962C8B-B14F-4D97-AF65-F5344CB8AC3E}">
        <p14:creationId xmlns:p14="http://schemas.microsoft.com/office/powerpoint/2010/main" val="138600318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ETHNICITY</a:t>
            </a:r>
            <a:endParaRPr lang="en-AU"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181" y="2358231"/>
            <a:ext cx="6191250" cy="3486150"/>
          </a:xfrm>
        </p:spPr>
      </p:pic>
    </p:spTree>
    <p:extLst>
      <p:ext uri="{BB962C8B-B14F-4D97-AF65-F5344CB8AC3E}">
        <p14:creationId xmlns:p14="http://schemas.microsoft.com/office/powerpoint/2010/main" val="175601205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554689" cy="1320800"/>
          </a:xfrm>
        </p:spPr>
        <p:txBody>
          <a:bodyPr>
            <a:normAutofit/>
          </a:bodyPr>
          <a:lstStyle/>
          <a:p>
            <a:r>
              <a:rPr lang="en-AU" b="1" u="sng" dirty="0" smtClean="0"/>
              <a:t>AREA OF STUDY 2: ETHNICITY</a:t>
            </a:r>
            <a:endParaRPr lang="en-AU" b="1" u="sng" dirty="0"/>
          </a:p>
        </p:txBody>
      </p:sp>
      <p:sp>
        <p:nvSpPr>
          <p:cNvPr id="3" name="Subtitle 2"/>
          <p:cNvSpPr>
            <a:spLocks noGrp="1"/>
          </p:cNvSpPr>
          <p:nvPr>
            <p:ph idx="1"/>
          </p:nvPr>
        </p:nvSpPr>
        <p:spPr/>
        <p:txBody>
          <a:bodyPr>
            <a:normAutofit/>
          </a:bodyPr>
          <a:lstStyle/>
          <a:p>
            <a:r>
              <a:rPr lang="en-US" sz="2800" dirty="0" smtClean="0">
                <a:solidFill>
                  <a:schemeClr val="tx1"/>
                </a:solidFill>
              </a:rPr>
              <a:t>“On </a:t>
            </a:r>
            <a:r>
              <a:rPr lang="en-US" sz="2800" dirty="0">
                <a:solidFill>
                  <a:schemeClr val="tx1"/>
                </a:solidFill>
              </a:rPr>
              <a:t>completion of this unit the student should be able to identify and analyse experiences of </a:t>
            </a:r>
            <a:r>
              <a:rPr lang="en-US" sz="2800" dirty="0" smtClean="0">
                <a:solidFill>
                  <a:schemeClr val="tx1"/>
                </a:solidFill>
              </a:rPr>
              <a:t>ethnicity </a:t>
            </a:r>
            <a:r>
              <a:rPr lang="en-AU" sz="2800" dirty="0" smtClean="0">
                <a:solidFill>
                  <a:schemeClr val="tx1"/>
                </a:solidFill>
              </a:rPr>
              <a:t>within </a:t>
            </a:r>
            <a:r>
              <a:rPr lang="en-AU" sz="2800" dirty="0">
                <a:solidFill>
                  <a:schemeClr val="tx1"/>
                </a:solidFill>
              </a:rPr>
              <a:t>Australian society</a:t>
            </a:r>
            <a:r>
              <a:rPr lang="en-AU" sz="2800" dirty="0" smtClean="0">
                <a:solidFill>
                  <a:schemeClr val="tx1"/>
                </a:solidFill>
              </a:rPr>
              <a:t>.”</a:t>
            </a:r>
            <a:endParaRPr lang="en-AU" i="1" dirty="0">
              <a:solidFill>
                <a:schemeClr val="tx1"/>
              </a:solidFill>
            </a:endParaRPr>
          </a:p>
        </p:txBody>
      </p:sp>
    </p:spTree>
    <p:extLst>
      <p:ext uri="{BB962C8B-B14F-4D97-AF65-F5344CB8AC3E}">
        <p14:creationId xmlns:p14="http://schemas.microsoft.com/office/powerpoint/2010/main" val="160750761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KEY KNOWLEDGE:</a:t>
            </a:r>
            <a:endParaRPr lang="en-AU"/>
          </a:p>
        </p:txBody>
      </p:sp>
      <p:sp>
        <p:nvSpPr>
          <p:cNvPr id="3" name="Content Placeholder 2"/>
          <p:cNvSpPr>
            <a:spLocks noGrp="1"/>
          </p:cNvSpPr>
          <p:nvPr>
            <p:ph idx="1"/>
          </p:nvPr>
        </p:nvSpPr>
        <p:spPr>
          <a:xfrm>
            <a:off x="539552" y="1340768"/>
            <a:ext cx="6347714" cy="4896544"/>
          </a:xfrm>
        </p:spPr>
        <p:txBody>
          <a:bodyPr>
            <a:normAutofit fontScale="92500" lnSpcReduction="10000"/>
          </a:bodyPr>
          <a:lstStyle/>
          <a:p>
            <a:endParaRPr lang="en-AU" dirty="0"/>
          </a:p>
          <a:p>
            <a:r>
              <a:rPr lang="en-US" dirty="0">
                <a:solidFill>
                  <a:schemeClr val="tx1"/>
                </a:solidFill>
              </a:rPr>
              <a:t>1. the nature and meaning of the sociological concepts of </a:t>
            </a:r>
            <a:r>
              <a:rPr lang="en-US" b="1" dirty="0">
                <a:solidFill>
                  <a:schemeClr val="tx1"/>
                </a:solidFill>
              </a:rPr>
              <a:t>race </a:t>
            </a:r>
            <a:r>
              <a:rPr lang="en-US" dirty="0">
                <a:solidFill>
                  <a:schemeClr val="tx1"/>
                </a:solidFill>
              </a:rPr>
              <a:t>and </a:t>
            </a:r>
            <a:r>
              <a:rPr lang="en-US" b="1" dirty="0">
                <a:solidFill>
                  <a:schemeClr val="tx1"/>
                </a:solidFill>
              </a:rPr>
              <a:t>ethnicity </a:t>
            </a:r>
            <a:endParaRPr lang="en-US" dirty="0">
              <a:solidFill>
                <a:schemeClr val="tx1"/>
              </a:solidFill>
            </a:endParaRPr>
          </a:p>
          <a:p>
            <a:r>
              <a:rPr lang="en-US" dirty="0">
                <a:solidFill>
                  <a:schemeClr val="tx1"/>
                </a:solidFill>
              </a:rPr>
              <a:t>2. the concepts of </a:t>
            </a:r>
            <a:r>
              <a:rPr lang="en-US" b="1" dirty="0">
                <a:solidFill>
                  <a:schemeClr val="tx1"/>
                </a:solidFill>
              </a:rPr>
              <a:t>ethnocentrism, cultural relativism </a:t>
            </a:r>
            <a:r>
              <a:rPr lang="en-US" dirty="0">
                <a:solidFill>
                  <a:schemeClr val="tx1"/>
                </a:solidFill>
              </a:rPr>
              <a:t>and the ‘</a:t>
            </a:r>
            <a:r>
              <a:rPr lang="en-US" b="1" dirty="0">
                <a:solidFill>
                  <a:schemeClr val="tx1"/>
                </a:solidFill>
              </a:rPr>
              <a:t>other</a:t>
            </a:r>
            <a:r>
              <a:rPr lang="en-US" dirty="0">
                <a:solidFill>
                  <a:schemeClr val="tx1"/>
                </a:solidFill>
              </a:rPr>
              <a:t>’ </a:t>
            </a:r>
          </a:p>
          <a:p>
            <a:r>
              <a:rPr lang="en-US" dirty="0">
                <a:solidFill>
                  <a:schemeClr val="tx1"/>
                </a:solidFill>
              </a:rPr>
              <a:t>3. the nature of the theory of </a:t>
            </a:r>
            <a:r>
              <a:rPr lang="en-US" b="1" dirty="0">
                <a:solidFill>
                  <a:schemeClr val="tx1"/>
                </a:solidFill>
              </a:rPr>
              <a:t>ethnic hybridity</a:t>
            </a:r>
            <a:r>
              <a:rPr lang="en-US" dirty="0">
                <a:solidFill>
                  <a:schemeClr val="tx1"/>
                </a:solidFill>
              </a:rPr>
              <a:t>, as informed by Stuart Hall, and its connection to experiences of ethnicity </a:t>
            </a:r>
          </a:p>
          <a:p>
            <a:r>
              <a:rPr lang="en-US" dirty="0">
                <a:solidFill>
                  <a:schemeClr val="tx1"/>
                </a:solidFill>
              </a:rPr>
              <a:t>4. Australia’s </a:t>
            </a:r>
            <a:r>
              <a:rPr lang="en-US" b="1" dirty="0">
                <a:solidFill>
                  <a:schemeClr val="tx1"/>
                </a:solidFill>
              </a:rPr>
              <a:t>ethnic diversity </a:t>
            </a:r>
            <a:r>
              <a:rPr lang="en-US" dirty="0">
                <a:solidFill>
                  <a:schemeClr val="tx1"/>
                </a:solidFill>
              </a:rPr>
              <a:t>compared with other developed countries </a:t>
            </a:r>
          </a:p>
          <a:p>
            <a:r>
              <a:rPr lang="en-US" dirty="0">
                <a:solidFill>
                  <a:schemeClr val="tx1"/>
                </a:solidFill>
              </a:rPr>
              <a:t>5. the social, political and economic impact of </a:t>
            </a:r>
            <a:r>
              <a:rPr lang="en-US" b="1" dirty="0">
                <a:solidFill>
                  <a:schemeClr val="tx1"/>
                </a:solidFill>
              </a:rPr>
              <a:t>immigration</a:t>
            </a:r>
            <a:r>
              <a:rPr lang="en-US" dirty="0">
                <a:solidFill>
                  <a:schemeClr val="tx1"/>
                </a:solidFill>
              </a:rPr>
              <a:t>; </a:t>
            </a:r>
            <a:r>
              <a:rPr lang="en-US" b="1" dirty="0">
                <a:solidFill>
                  <a:schemeClr val="tx1"/>
                </a:solidFill>
              </a:rPr>
              <a:t>assimilation and multiculturalism </a:t>
            </a:r>
            <a:r>
              <a:rPr lang="en-US" dirty="0">
                <a:solidFill>
                  <a:schemeClr val="tx1"/>
                </a:solidFill>
              </a:rPr>
              <a:t>as opposing policy positions </a:t>
            </a:r>
          </a:p>
          <a:p>
            <a:r>
              <a:rPr lang="en-US" dirty="0">
                <a:solidFill>
                  <a:schemeClr val="tx1"/>
                </a:solidFill>
              </a:rPr>
              <a:t>6. how </a:t>
            </a:r>
            <a:r>
              <a:rPr lang="en-US" b="1" dirty="0">
                <a:solidFill>
                  <a:schemeClr val="tx1"/>
                </a:solidFill>
              </a:rPr>
              <a:t>social institutions </a:t>
            </a:r>
            <a:r>
              <a:rPr lang="en-US" dirty="0">
                <a:solidFill>
                  <a:schemeClr val="tx1"/>
                </a:solidFill>
              </a:rPr>
              <a:t>at the local, state and national level engage with and respond to the needs of ethnic groups </a:t>
            </a:r>
          </a:p>
          <a:p>
            <a:endParaRPr lang="en-AU" dirty="0"/>
          </a:p>
        </p:txBody>
      </p:sp>
    </p:spTree>
    <p:extLst>
      <p:ext uri="{BB962C8B-B14F-4D97-AF65-F5344CB8AC3E}">
        <p14:creationId xmlns:p14="http://schemas.microsoft.com/office/powerpoint/2010/main" val="368926146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KK CONTINUED..</a:t>
            </a:r>
            <a:endParaRPr lang="en-AU" dirty="0"/>
          </a:p>
        </p:txBody>
      </p:sp>
      <p:sp>
        <p:nvSpPr>
          <p:cNvPr id="3" name="Content Placeholder 2"/>
          <p:cNvSpPr>
            <a:spLocks noGrp="1"/>
          </p:cNvSpPr>
          <p:nvPr>
            <p:ph idx="1"/>
          </p:nvPr>
        </p:nvSpPr>
        <p:spPr>
          <a:xfrm>
            <a:off x="609599" y="1412776"/>
            <a:ext cx="6347714" cy="4628587"/>
          </a:xfrm>
        </p:spPr>
        <p:txBody>
          <a:bodyPr>
            <a:normAutofit lnSpcReduction="10000"/>
          </a:bodyPr>
          <a:lstStyle/>
          <a:p>
            <a:endParaRPr lang="en-AU" dirty="0"/>
          </a:p>
          <a:p>
            <a:r>
              <a:rPr lang="en-US" dirty="0">
                <a:solidFill>
                  <a:schemeClr val="tx1"/>
                </a:solidFill>
              </a:rPr>
              <a:t>7. the </a:t>
            </a:r>
            <a:r>
              <a:rPr lang="en-US" b="1" dirty="0">
                <a:solidFill>
                  <a:schemeClr val="tx1"/>
                </a:solidFill>
              </a:rPr>
              <a:t>experience </a:t>
            </a:r>
            <a:r>
              <a:rPr lang="en-US" dirty="0">
                <a:solidFill>
                  <a:schemeClr val="tx1"/>
                </a:solidFill>
              </a:rPr>
              <a:t>of a specific ethnic group within Australian society, with reference to relevant sociological concepts and theory: </a:t>
            </a:r>
          </a:p>
          <a:p>
            <a:r>
              <a:rPr lang="en-US" dirty="0">
                <a:solidFill>
                  <a:schemeClr val="tx1"/>
                </a:solidFill>
              </a:rPr>
              <a:t> how the ethnic group identifies itself </a:t>
            </a:r>
          </a:p>
          <a:p>
            <a:r>
              <a:rPr lang="en-US" dirty="0">
                <a:solidFill>
                  <a:schemeClr val="tx1"/>
                </a:solidFill>
              </a:rPr>
              <a:t> an overview of the non-material and material culture unique to the group </a:t>
            </a:r>
          </a:p>
          <a:p>
            <a:r>
              <a:rPr lang="en-US" dirty="0">
                <a:solidFill>
                  <a:schemeClr val="tx1"/>
                </a:solidFill>
              </a:rPr>
              <a:t> cultural activities unique to the group </a:t>
            </a:r>
          </a:p>
          <a:p>
            <a:r>
              <a:rPr lang="en-US" dirty="0">
                <a:solidFill>
                  <a:schemeClr val="tx1"/>
                </a:solidFill>
              </a:rPr>
              <a:t> challenges experienced by the group, methods used to address them and the outcome of this intervention </a:t>
            </a:r>
          </a:p>
          <a:p>
            <a:r>
              <a:rPr lang="en-US" dirty="0" smtClean="0">
                <a:solidFill>
                  <a:schemeClr val="tx1"/>
                </a:solidFill>
              </a:rPr>
              <a:t>8. </a:t>
            </a:r>
            <a:r>
              <a:rPr lang="en-US" dirty="0">
                <a:solidFill>
                  <a:schemeClr val="tx1"/>
                </a:solidFill>
              </a:rPr>
              <a:t>the nature of ethical methodology when researching an ethnic group, with reference to voluntary participation, informed consent, privacy and the confidentiality of data. </a:t>
            </a:r>
          </a:p>
          <a:p>
            <a:endParaRPr lang="en-AU" dirty="0">
              <a:solidFill>
                <a:schemeClr val="tx1"/>
              </a:solidFill>
            </a:endParaRPr>
          </a:p>
        </p:txBody>
      </p:sp>
    </p:spTree>
    <p:extLst>
      <p:ext uri="{BB962C8B-B14F-4D97-AF65-F5344CB8AC3E}">
        <p14:creationId xmlns:p14="http://schemas.microsoft.com/office/powerpoint/2010/main" val="715560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7543" y="792357"/>
            <a:ext cx="8136904" cy="817160"/>
          </a:xfrm>
        </p:spPr>
        <p:txBody>
          <a:bodyPr>
            <a:normAutofit/>
          </a:bodyPr>
          <a:lstStyle/>
          <a:p>
            <a:r>
              <a:rPr lang="en-AU" b="1" dirty="0" smtClean="0"/>
              <a:t>Background Information:</a:t>
            </a:r>
          </a:p>
        </p:txBody>
      </p:sp>
      <p:sp>
        <p:nvSpPr>
          <p:cNvPr id="14342" name="Content Placeholder 5"/>
          <p:cNvSpPr>
            <a:spLocks noGrp="1"/>
          </p:cNvSpPr>
          <p:nvPr>
            <p:ph idx="1"/>
          </p:nvPr>
        </p:nvSpPr>
        <p:spPr>
          <a:xfrm>
            <a:off x="899591" y="1916831"/>
            <a:ext cx="7272809" cy="4182343"/>
          </a:xfrm>
        </p:spPr>
        <p:txBody>
          <a:bodyPr>
            <a:normAutofit/>
          </a:bodyPr>
          <a:lstStyle/>
          <a:p>
            <a:endParaRPr lang="en-AU" dirty="0" smtClean="0"/>
          </a:p>
          <a:p>
            <a:r>
              <a:rPr lang="en-AU" sz="2800" dirty="0" smtClean="0">
                <a:solidFill>
                  <a:schemeClr val="tx1"/>
                </a:solidFill>
              </a:rPr>
              <a:t>Be aware of Indigenous Australians (IAs) in terms of their status as First Peoples</a:t>
            </a:r>
          </a:p>
          <a:p>
            <a:r>
              <a:rPr lang="en-AU" sz="2800" dirty="0" smtClean="0">
                <a:solidFill>
                  <a:schemeClr val="tx1"/>
                </a:solidFill>
              </a:rPr>
              <a:t>Be aware that they are a collection of peoples – not an homogenous group</a:t>
            </a:r>
          </a:p>
          <a:p>
            <a:r>
              <a:rPr lang="en-AU" sz="2800" dirty="0" smtClean="0">
                <a:solidFill>
                  <a:schemeClr val="tx1"/>
                </a:solidFill>
              </a:rPr>
              <a:t>Be able to describe the diversity of their cultural experiences</a:t>
            </a:r>
            <a:r>
              <a:rPr lang="en-AU" sz="2800" dirty="0">
                <a:solidFill>
                  <a:schemeClr val="tx1"/>
                </a:solidFill>
              </a:rPr>
              <a:t> </a:t>
            </a:r>
            <a:r>
              <a:rPr lang="en-AU" sz="2800" dirty="0" smtClean="0">
                <a:solidFill>
                  <a:schemeClr val="tx1"/>
                </a:solidFill>
              </a:rPr>
              <a:t>(languages, ‘countries’)</a:t>
            </a:r>
          </a:p>
        </p:txBody>
      </p:sp>
      <p:sp>
        <p:nvSpPr>
          <p:cNvPr id="1434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eorgia" pitchFamily="28" charset="0"/>
                <a:ea typeface="ＭＳ Ｐゴシック" pitchFamily="28" charset="-128"/>
              </a:defRPr>
            </a:lvl1pPr>
            <a:lvl2pPr marL="37931725" indent="-37474525">
              <a:defRPr>
                <a:solidFill>
                  <a:schemeClr val="tx1"/>
                </a:solidFill>
                <a:latin typeface="Georgia" pitchFamily="28" charset="0"/>
                <a:ea typeface="ＭＳ Ｐゴシック" pitchFamily="28" charset="-128"/>
              </a:defRPr>
            </a:lvl2pPr>
            <a:lvl3pPr>
              <a:defRPr>
                <a:solidFill>
                  <a:schemeClr val="tx1"/>
                </a:solidFill>
                <a:latin typeface="Georgia" pitchFamily="28" charset="0"/>
                <a:ea typeface="ＭＳ Ｐゴシック" pitchFamily="28" charset="-128"/>
              </a:defRPr>
            </a:lvl3pPr>
            <a:lvl4pPr>
              <a:defRPr>
                <a:solidFill>
                  <a:schemeClr val="tx1"/>
                </a:solidFill>
                <a:latin typeface="Georgia" pitchFamily="28" charset="0"/>
                <a:ea typeface="ＭＳ Ｐゴシック" pitchFamily="28" charset="-128"/>
              </a:defRPr>
            </a:lvl4pPr>
            <a:lvl5pPr>
              <a:defRPr>
                <a:solidFill>
                  <a:schemeClr val="tx1"/>
                </a:solidFill>
                <a:latin typeface="Georgia" pitchFamily="28" charset="0"/>
                <a:ea typeface="ＭＳ Ｐゴシック" pitchFamily="28" charset="-128"/>
              </a:defRPr>
            </a:lvl5pPr>
            <a:lvl6pPr marL="457200" fontAlgn="base">
              <a:spcBef>
                <a:spcPct val="0"/>
              </a:spcBef>
              <a:spcAft>
                <a:spcPct val="0"/>
              </a:spcAft>
              <a:defRPr>
                <a:solidFill>
                  <a:schemeClr val="tx1"/>
                </a:solidFill>
                <a:latin typeface="Georgia" pitchFamily="28" charset="0"/>
                <a:ea typeface="ＭＳ Ｐゴシック" pitchFamily="28" charset="-128"/>
              </a:defRPr>
            </a:lvl6pPr>
            <a:lvl7pPr marL="914400" fontAlgn="base">
              <a:spcBef>
                <a:spcPct val="0"/>
              </a:spcBef>
              <a:spcAft>
                <a:spcPct val="0"/>
              </a:spcAft>
              <a:defRPr>
                <a:solidFill>
                  <a:schemeClr val="tx1"/>
                </a:solidFill>
                <a:latin typeface="Georgia" pitchFamily="28" charset="0"/>
                <a:ea typeface="ＭＳ Ｐゴシック" pitchFamily="28" charset="-128"/>
              </a:defRPr>
            </a:lvl7pPr>
            <a:lvl8pPr marL="1371600" fontAlgn="base">
              <a:spcBef>
                <a:spcPct val="0"/>
              </a:spcBef>
              <a:spcAft>
                <a:spcPct val="0"/>
              </a:spcAft>
              <a:defRPr>
                <a:solidFill>
                  <a:schemeClr val="tx1"/>
                </a:solidFill>
                <a:latin typeface="Georgia" pitchFamily="28" charset="0"/>
                <a:ea typeface="ＭＳ Ｐゴシック" pitchFamily="28" charset="-128"/>
              </a:defRPr>
            </a:lvl8pPr>
            <a:lvl9pPr marL="1828800" fontAlgn="base">
              <a:spcBef>
                <a:spcPct val="0"/>
              </a:spcBef>
              <a:spcAft>
                <a:spcPct val="0"/>
              </a:spcAft>
              <a:defRPr>
                <a:solidFill>
                  <a:schemeClr val="tx1"/>
                </a:solidFill>
                <a:latin typeface="Georgia" pitchFamily="28" charset="0"/>
                <a:ea typeface="ＭＳ Ｐゴシック" pitchFamily="28" charset="-128"/>
              </a:defRPr>
            </a:lvl9pPr>
          </a:lstStyle>
          <a:p>
            <a:r>
              <a:rPr lang="en-US">
                <a:solidFill>
                  <a:srgbClr val="FFFFFF"/>
                </a:solidFill>
              </a:rPr>
              <a:t>© 2009 Haileybury</a:t>
            </a:r>
            <a:endParaRPr lang="en-AU">
              <a:solidFill>
                <a:srgbClr val="FFFFFF"/>
              </a:solidFill>
            </a:endParaRPr>
          </a:p>
        </p:txBody>
      </p:sp>
    </p:spTree>
    <p:extLst>
      <p:ext uri="{BB962C8B-B14F-4D97-AF65-F5344CB8AC3E}">
        <p14:creationId xmlns:p14="http://schemas.microsoft.com/office/powerpoint/2010/main" val="364510821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STUDY DESIGN:</a:t>
            </a:r>
            <a:endParaRPr lang="en-AU" dirty="0"/>
          </a:p>
        </p:txBody>
      </p:sp>
      <p:sp>
        <p:nvSpPr>
          <p:cNvPr id="3" name="Content Placeholder 2"/>
          <p:cNvSpPr>
            <a:spLocks noGrp="1"/>
          </p:cNvSpPr>
          <p:nvPr>
            <p:ph idx="1"/>
          </p:nvPr>
        </p:nvSpPr>
        <p:spPr>
          <a:xfrm>
            <a:off x="609599" y="1484784"/>
            <a:ext cx="6347714" cy="4556579"/>
          </a:xfrm>
        </p:spPr>
        <p:txBody>
          <a:bodyPr>
            <a:normAutofit/>
          </a:bodyPr>
          <a:lstStyle/>
          <a:p>
            <a:pPr marL="0" indent="0">
              <a:lnSpc>
                <a:spcPct val="120000"/>
              </a:lnSpc>
              <a:spcBef>
                <a:spcPts val="0"/>
              </a:spcBef>
              <a:buNone/>
            </a:pPr>
            <a:r>
              <a:rPr lang="en-US" dirty="0">
                <a:solidFill>
                  <a:schemeClr val="tx1"/>
                </a:solidFill>
              </a:rPr>
              <a:t>“Students explore the ways that cultural identity is formed and experienced by Australian immigrant groups, as shaped by various material and non-material aspects of culture such as faith, tradition and customs. These immigrant groups may include descendants of early immigrants, for example from Britain or China, or include more recent wider immigration.”</a:t>
            </a:r>
          </a:p>
          <a:p>
            <a:pPr marL="0" indent="0">
              <a:lnSpc>
                <a:spcPct val="120000"/>
              </a:lnSpc>
              <a:spcBef>
                <a:spcPts val="0"/>
              </a:spcBef>
              <a:buNone/>
            </a:pPr>
            <a:endParaRPr lang="en-US" dirty="0">
              <a:solidFill>
                <a:schemeClr val="tx1"/>
              </a:solidFill>
            </a:endParaRPr>
          </a:p>
          <a:p>
            <a:pPr marL="0" indent="0">
              <a:lnSpc>
                <a:spcPct val="120000"/>
              </a:lnSpc>
              <a:spcBef>
                <a:spcPts val="0"/>
              </a:spcBef>
              <a:buNone/>
            </a:pPr>
            <a:r>
              <a:rPr lang="en-US" dirty="0">
                <a:solidFill>
                  <a:schemeClr val="tx1"/>
                </a:solidFill>
              </a:rPr>
              <a:t>Ensure that </a:t>
            </a:r>
            <a:r>
              <a:rPr lang="en-US" dirty="0" smtClean="0">
                <a:solidFill>
                  <a:schemeClr val="tx1"/>
                </a:solidFill>
              </a:rPr>
              <a:t>the ethnic group students explore is:</a:t>
            </a:r>
          </a:p>
          <a:p>
            <a:pPr>
              <a:lnSpc>
                <a:spcPct val="120000"/>
              </a:lnSpc>
              <a:spcBef>
                <a:spcPts val="0"/>
              </a:spcBef>
            </a:pPr>
            <a:r>
              <a:rPr lang="en-US" dirty="0" smtClean="0">
                <a:solidFill>
                  <a:schemeClr val="tx1"/>
                </a:solidFill>
              </a:rPr>
              <a:t>Australian</a:t>
            </a:r>
          </a:p>
          <a:p>
            <a:pPr>
              <a:lnSpc>
                <a:spcPct val="120000"/>
              </a:lnSpc>
              <a:spcBef>
                <a:spcPts val="0"/>
              </a:spcBef>
            </a:pPr>
            <a:r>
              <a:rPr lang="en-US" dirty="0" smtClean="0">
                <a:solidFill>
                  <a:schemeClr val="tx1"/>
                </a:solidFill>
              </a:rPr>
              <a:t>Not Indigenous Australian</a:t>
            </a:r>
          </a:p>
          <a:p>
            <a:pPr>
              <a:lnSpc>
                <a:spcPct val="120000"/>
              </a:lnSpc>
              <a:spcBef>
                <a:spcPts val="0"/>
              </a:spcBef>
            </a:pPr>
            <a:r>
              <a:rPr lang="en-US" dirty="0" smtClean="0">
                <a:solidFill>
                  <a:schemeClr val="tx1"/>
                </a:solidFill>
              </a:rPr>
              <a:t>Not a religion e.g. Muslim or Jewish</a:t>
            </a:r>
            <a:endParaRPr lang="en-AU" dirty="0">
              <a:solidFill>
                <a:schemeClr val="tx1"/>
              </a:solidFill>
            </a:endParaRPr>
          </a:p>
          <a:p>
            <a:endParaRPr lang="en-AU" dirty="0"/>
          </a:p>
        </p:txBody>
      </p:sp>
    </p:spTree>
    <p:extLst>
      <p:ext uri="{BB962C8B-B14F-4D97-AF65-F5344CB8AC3E}">
        <p14:creationId xmlns:p14="http://schemas.microsoft.com/office/powerpoint/2010/main" val="51544882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3200" dirty="0"/>
              <a:t>KK</a:t>
            </a:r>
            <a:r>
              <a:rPr lang="en-US" sz="3200" dirty="0"/>
              <a:t>1. the nature and meaning of the sociological concepts of </a:t>
            </a:r>
            <a:r>
              <a:rPr lang="en-US" sz="3200" b="1" dirty="0"/>
              <a:t>race </a:t>
            </a:r>
            <a:r>
              <a:rPr lang="en-US" sz="3200" dirty="0"/>
              <a:t>and </a:t>
            </a:r>
            <a:r>
              <a:rPr lang="en-US" sz="3200" b="1" dirty="0"/>
              <a:t>ethnicity</a:t>
            </a:r>
            <a:endParaRPr lang="en-AU" sz="3200" dirty="0"/>
          </a:p>
        </p:txBody>
      </p:sp>
      <p:sp>
        <p:nvSpPr>
          <p:cNvPr id="3" name="Content Placeholder 2"/>
          <p:cNvSpPr>
            <a:spLocks noGrp="1"/>
          </p:cNvSpPr>
          <p:nvPr>
            <p:ph idx="1"/>
          </p:nvPr>
        </p:nvSpPr>
        <p:spPr>
          <a:xfrm>
            <a:off x="609599" y="2132856"/>
            <a:ext cx="6347714" cy="3880773"/>
          </a:xfrm>
        </p:spPr>
        <p:txBody>
          <a:bodyPr>
            <a:normAutofit lnSpcReduction="10000"/>
          </a:bodyPr>
          <a:lstStyle/>
          <a:p>
            <a:pPr marL="0" indent="0">
              <a:lnSpc>
                <a:spcPct val="120000"/>
              </a:lnSpc>
              <a:spcBef>
                <a:spcPts val="0"/>
              </a:spcBef>
              <a:buNone/>
            </a:pPr>
            <a:r>
              <a:rPr lang="en-US" dirty="0" smtClean="0">
                <a:solidFill>
                  <a:schemeClr val="tx1"/>
                </a:solidFill>
              </a:rPr>
              <a:t>“Ethnicity </a:t>
            </a:r>
            <a:r>
              <a:rPr lang="en-US" dirty="0">
                <a:solidFill>
                  <a:schemeClr val="tx1"/>
                </a:solidFill>
              </a:rPr>
              <a:t>is a key sociological category that plays </a:t>
            </a:r>
            <a:r>
              <a:rPr lang="en-US" dirty="0" smtClean="0">
                <a:solidFill>
                  <a:schemeClr val="tx1"/>
                </a:solidFill>
              </a:rPr>
              <a:t>an important </a:t>
            </a:r>
            <a:r>
              <a:rPr lang="en-US" dirty="0">
                <a:solidFill>
                  <a:schemeClr val="tx1"/>
                </a:solidFill>
              </a:rPr>
              <a:t>role in social life. Individuals often define themselves, or others, as members of an </a:t>
            </a:r>
            <a:r>
              <a:rPr lang="en-US" dirty="0" smtClean="0">
                <a:solidFill>
                  <a:schemeClr val="tx1"/>
                </a:solidFill>
              </a:rPr>
              <a:t>ethnic category </a:t>
            </a:r>
            <a:r>
              <a:rPr lang="en-US" dirty="0">
                <a:solidFill>
                  <a:schemeClr val="tx1"/>
                </a:solidFill>
              </a:rPr>
              <a:t>based on common heritage, language or religion that gives them a unique social identity</a:t>
            </a:r>
            <a:r>
              <a:rPr lang="en-US" dirty="0" smtClean="0">
                <a:solidFill>
                  <a:schemeClr val="tx1"/>
                </a:solidFill>
              </a:rPr>
              <a:t>.”</a:t>
            </a:r>
          </a:p>
          <a:p>
            <a:pPr marL="0" indent="0">
              <a:lnSpc>
                <a:spcPct val="120000"/>
              </a:lnSpc>
              <a:spcBef>
                <a:spcPts val="0"/>
              </a:spcBef>
              <a:buNone/>
            </a:pPr>
            <a:endParaRPr lang="en-US" dirty="0" smtClean="0">
              <a:solidFill>
                <a:schemeClr val="tx1"/>
              </a:solidFill>
            </a:endParaRPr>
          </a:p>
          <a:p>
            <a:pPr marL="0" indent="0">
              <a:lnSpc>
                <a:spcPct val="120000"/>
              </a:lnSpc>
              <a:spcBef>
                <a:spcPts val="0"/>
              </a:spcBef>
              <a:buNone/>
            </a:pPr>
            <a:r>
              <a:rPr lang="en-US" dirty="0" smtClean="0">
                <a:solidFill>
                  <a:schemeClr val="tx1"/>
                </a:solidFill>
              </a:rPr>
              <a:t>“Ethnicity refers to the particular cultural features that are shared by a distinctive group or population. The social traits shared by these groupings include nationality, ideology and lifestyles. The ethnic identity is supported by common language, common cultural and religious practices and a common ancestry.”</a:t>
            </a:r>
          </a:p>
          <a:p>
            <a:pPr marL="0" indent="0">
              <a:lnSpc>
                <a:spcPct val="120000"/>
              </a:lnSpc>
              <a:spcBef>
                <a:spcPts val="0"/>
              </a:spcBef>
              <a:buNone/>
            </a:pPr>
            <a:endParaRPr lang="en-US" dirty="0" smtClean="0">
              <a:solidFill>
                <a:schemeClr val="tx1"/>
              </a:solidFill>
            </a:endParaRPr>
          </a:p>
          <a:p>
            <a:pPr marL="0" indent="0">
              <a:lnSpc>
                <a:spcPct val="120000"/>
              </a:lnSpc>
              <a:spcBef>
                <a:spcPts val="0"/>
              </a:spcBef>
              <a:buNone/>
            </a:pPr>
            <a:endParaRPr lang="en-US" dirty="0">
              <a:solidFill>
                <a:schemeClr val="tx1"/>
              </a:solidFill>
            </a:endParaRPr>
          </a:p>
        </p:txBody>
      </p:sp>
    </p:spTree>
    <p:extLst>
      <p:ext uri="{BB962C8B-B14F-4D97-AF65-F5344CB8AC3E}">
        <p14:creationId xmlns:p14="http://schemas.microsoft.com/office/powerpoint/2010/main" val="263568218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RACE OR ETHNICITY?</a:t>
            </a:r>
            <a:endParaRPr lang="en-AU" dirty="0"/>
          </a:p>
        </p:txBody>
      </p:sp>
      <p:sp>
        <p:nvSpPr>
          <p:cNvPr id="3" name="Content Placeholder 2"/>
          <p:cNvSpPr>
            <a:spLocks noGrp="1"/>
          </p:cNvSpPr>
          <p:nvPr>
            <p:ph idx="1"/>
          </p:nvPr>
        </p:nvSpPr>
        <p:spPr>
          <a:xfrm>
            <a:off x="609599" y="2160590"/>
            <a:ext cx="6347714" cy="4148730"/>
          </a:xfrm>
        </p:spPr>
        <p:txBody>
          <a:bodyPr>
            <a:noAutofit/>
          </a:bodyPr>
          <a:lstStyle/>
          <a:p>
            <a:r>
              <a:rPr lang="en-US" sz="2000" dirty="0" smtClean="0">
                <a:solidFill>
                  <a:schemeClr val="tx1"/>
                </a:solidFill>
              </a:rPr>
              <a:t>“Race </a:t>
            </a:r>
            <a:r>
              <a:rPr lang="en-US" sz="2000" dirty="0">
                <a:solidFill>
                  <a:schemeClr val="tx1"/>
                </a:solidFill>
              </a:rPr>
              <a:t>is a social construct based on biological criteria that are used to classify humans </a:t>
            </a:r>
            <a:r>
              <a:rPr lang="en-US" sz="2000" dirty="0" smtClean="0">
                <a:solidFill>
                  <a:schemeClr val="tx1"/>
                </a:solidFill>
              </a:rPr>
              <a:t>into distinct </a:t>
            </a:r>
            <a:r>
              <a:rPr lang="en-US" sz="2000" dirty="0">
                <a:solidFill>
                  <a:schemeClr val="tx1"/>
                </a:solidFill>
              </a:rPr>
              <a:t>groups or populations. </a:t>
            </a:r>
            <a:endParaRPr lang="en-US" sz="2000" dirty="0" smtClean="0">
              <a:solidFill>
                <a:schemeClr val="tx1"/>
              </a:solidFill>
            </a:endParaRPr>
          </a:p>
          <a:p>
            <a:r>
              <a:rPr lang="en-US" sz="2000" b="1" dirty="0" smtClean="0">
                <a:solidFill>
                  <a:schemeClr val="tx1"/>
                </a:solidFill>
              </a:rPr>
              <a:t>This </a:t>
            </a:r>
            <a:r>
              <a:rPr lang="en-US" sz="2000" b="1" dirty="0">
                <a:solidFill>
                  <a:schemeClr val="tx1"/>
                </a:solidFill>
              </a:rPr>
              <a:t>classification has resulted in political, economic and </a:t>
            </a:r>
            <a:r>
              <a:rPr lang="en-US" sz="2000" b="1" dirty="0" smtClean="0">
                <a:solidFill>
                  <a:schemeClr val="tx1"/>
                </a:solidFill>
              </a:rPr>
              <a:t>social exploitation </a:t>
            </a:r>
            <a:r>
              <a:rPr lang="en-US" sz="2000" b="1" dirty="0">
                <a:solidFill>
                  <a:schemeClr val="tx1"/>
                </a:solidFill>
              </a:rPr>
              <a:t>and advantage and disadvantage for specific groups. </a:t>
            </a:r>
            <a:endParaRPr lang="en-US" sz="2000" b="1" dirty="0" smtClean="0">
              <a:solidFill>
                <a:schemeClr val="tx1"/>
              </a:solidFill>
            </a:endParaRPr>
          </a:p>
          <a:p>
            <a:r>
              <a:rPr lang="en-US" sz="2000" b="1" dirty="0" smtClean="0">
                <a:solidFill>
                  <a:schemeClr val="tx1"/>
                </a:solidFill>
              </a:rPr>
              <a:t>This </a:t>
            </a:r>
            <a:r>
              <a:rPr lang="en-US" sz="2000" b="1" dirty="0">
                <a:solidFill>
                  <a:schemeClr val="tx1"/>
                </a:solidFill>
              </a:rPr>
              <a:t>discredited concept has </a:t>
            </a:r>
            <a:r>
              <a:rPr lang="en-US" sz="2000" b="1" dirty="0" smtClean="0">
                <a:solidFill>
                  <a:schemeClr val="tx1"/>
                </a:solidFill>
              </a:rPr>
              <a:t>been replaced </a:t>
            </a:r>
            <a:r>
              <a:rPr lang="en-US" sz="2000" b="1" dirty="0">
                <a:solidFill>
                  <a:schemeClr val="tx1"/>
                </a:solidFill>
              </a:rPr>
              <a:t>by the sociological concept of ethnicity</a:t>
            </a:r>
            <a:r>
              <a:rPr lang="en-US" sz="2000" dirty="0">
                <a:solidFill>
                  <a:schemeClr val="tx1"/>
                </a:solidFill>
              </a:rPr>
              <a:t> which seeks to emphasise the cultural </a:t>
            </a:r>
            <a:r>
              <a:rPr lang="en-US" sz="2000" dirty="0" smtClean="0">
                <a:solidFill>
                  <a:schemeClr val="tx1"/>
                </a:solidFill>
              </a:rPr>
              <a:t>differences and </a:t>
            </a:r>
            <a:r>
              <a:rPr lang="en-US" sz="2000" dirty="0">
                <a:solidFill>
                  <a:schemeClr val="tx1"/>
                </a:solidFill>
              </a:rPr>
              <a:t>similarities between people as a way of classifying social groups for the purpose of study</a:t>
            </a:r>
            <a:r>
              <a:rPr lang="en-US" sz="2000" dirty="0" smtClean="0">
                <a:solidFill>
                  <a:schemeClr val="tx1"/>
                </a:solidFill>
              </a:rPr>
              <a:t>.”</a:t>
            </a:r>
            <a:endParaRPr lang="en-AU" sz="2000" dirty="0">
              <a:solidFill>
                <a:schemeClr val="tx1"/>
              </a:solidFill>
            </a:endParaRPr>
          </a:p>
        </p:txBody>
      </p:sp>
    </p:spTree>
    <p:extLst>
      <p:ext uri="{BB962C8B-B14F-4D97-AF65-F5344CB8AC3E}">
        <p14:creationId xmlns:p14="http://schemas.microsoft.com/office/powerpoint/2010/main" val="43903292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3100" dirty="0" smtClean="0"/>
              <a:t>KK</a:t>
            </a:r>
            <a:r>
              <a:rPr lang="en-US" sz="3100" dirty="0"/>
              <a:t>1. the nature and meaning of the sociological concepts of </a:t>
            </a:r>
            <a:r>
              <a:rPr lang="en-US" sz="3100" b="1" dirty="0"/>
              <a:t>race </a:t>
            </a:r>
            <a:r>
              <a:rPr lang="en-US" sz="3100" dirty="0"/>
              <a:t>and </a:t>
            </a:r>
            <a:r>
              <a:rPr lang="en-US" sz="3100" b="1" dirty="0"/>
              <a:t>ethnicity </a:t>
            </a:r>
            <a:r>
              <a:rPr lang="en-US" dirty="0">
                <a:solidFill>
                  <a:schemeClr val="tx1"/>
                </a:solidFill>
              </a:rPr>
              <a:t/>
            </a:r>
            <a:br>
              <a:rPr lang="en-US" dirty="0">
                <a:solidFill>
                  <a:schemeClr val="tx1"/>
                </a:solidFill>
              </a:rPr>
            </a:br>
            <a:endParaRPr lang="en-AU" dirty="0"/>
          </a:p>
        </p:txBody>
      </p:sp>
      <p:sp>
        <p:nvSpPr>
          <p:cNvPr id="3" name="Content Placeholder 2"/>
          <p:cNvSpPr>
            <a:spLocks noGrp="1"/>
          </p:cNvSpPr>
          <p:nvPr>
            <p:ph idx="1"/>
          </p:nvPr>
        </p:nvSpPr>
        <p:spPr>
          <a:xfrm>
            <a:off x="609599" y="1930400"/>
            <a:ext cx="6347714" cy="4110963"/>
          </a:xfrm>
        </p:spPr>
        <p:txBody>
          <a:bodyPr>
            <a:normAutofit fontScale="85000" lnSpcReduction="20000"/>
          </a:bodyPr>
          <a:lstStyle/>
          <a:p>
            <a:endParaRPr lang="en-AU" dirty="0"/>
          </a:p>
          <a:p>
            <a:r>
              <a:rPr lang="en-AU" dirty="0">
                <a:solidFill>
                  <a:schemeClr val="tx1"/>
                </a:solidFill>
              </a:rPr>
              <a:t>• </a:t>
            </a:r>
            <a:r>
              <a:rPr lang="en-AU" b="1" dirty="0">
                <a:solidFill>
                  <a:schemeClr val="tx1"/>
                </a:solidFill>
              </a:rPr>
              <a:t>Race: </a:t>
            </a:r>
            <a:endParaRPr lang="en-AU" dirty="0">
              <a:solidFill>
                <a:schemeClr val="tx1"/>
              </a:solidFill>
            </a:endParaRPr>
          </a:p>
          <a:p>
            <a:r>
              <a:rPr lang="en-US" dirty="0">
                <a:solidFill>
                  <a:schemeClr val="tx1"/>
                </a:solidFill>
              </a:rPr>
              <a:t>– category of people who share biologically transmitted traits society deem important, </a:t>
            </a:r>
            <a:r>
              <a:rPr lang="en-US" dirty="0" err="1">
                <a:solidFill>
                  <a:schemeClr val="tx1"/>
                </a:solidFill>
              </a:rPr>
              <a:t>colour</a:t>
            </a:r>
            <a:r>
              <a:rPr lang="en-US" dirty="0">
                <a:solidFill>
                  <a:schemeClr val="tx1"/>
                </a:solidFill>
              </a:rPr>
              <a:t> of skin or facial features. PHYSICAL </a:t>
            </a:r>
          </a:p>
          <a:p>
            <a:r>
              <a:rPr lang="en-US" dirty="0">
                <a:solidFill>
                  <a:schemeClr val="tx1"/>
                </a:solidFill>
              </a:rPr>
              <a:t>– An ascribed status – label that others assign to an individual; </a:t>
            </a:r>
          </a:p>
          <a:p>
            <a:r>
              <a:rPr lang="en-US" dirty="0">
                <a:solidFill>
                  <a:schemeClr val="tx1"/>
                </a:solidFill>
              </a:rPr>
              <a:t>– label – grouping people based on a set of criteria (mostly physical features) </a:t>
            </a:r>
            <a:endParaRPr lang="en-AU" dirty="0">
              <a:solidFill>
                <a:schemeClr val="tx1"/>
              </a:solidFill>
            </a:endParaRPr>
          </a:p>
          <a:p>
            <a:r>
              <a:rPr lang="en-US" dirty="0">
                <a:solidFill>
                  <a:schemeClr val="tx1"/>
                </a:solidFill>
              </a:rPr>
              <a:t>– Often with status levels assigned (used to maintain power) </a:t>
            </a:r>
          </a:p>
          <a:p>
            <a:r>
              <a:rPr lang="en-AU" dirty="0" smtClean="0">
                <a:solidFill>
                  <a:schemeClr val="tx1"/>
                </a:solidFill>
              </a:rPr>
              <a:t>– </a:t>
            </a:r>
            <a:r>
              <a:rPr lang="en-AU" i="1" dirty="0">
                <a:solidFill>
                  <a:schemeClr val="tx1"/>
                </a:solidFill>
              </a:rPr>
              <a:t>3 types of race: </a:t>
            </a:r>
            <a:endParaRPr lang="en-AU" dirty="0">
              <a:solidFill>
                <a:schemeClr val="tx1"/>
              </a:solidFill>
            </a:endParaRPr>
          </a:p>
          <a:p>
            <a:r>
              <a:rPr lang="en-US" dirty="0">
                <a:solidFill>
                  <a:schemeClr val="tx1"/>
                </a:solidFill>
              </a:rPr>
              <a:t>– </a:t>
            </a:r>
            <a:r>
              <a:rPr lang="en-US" i="1" dirty="0">
                <a:solidFill>
                  <a:schemeClr val="tx1"/>
                </a:solidFill>
              </a:rPr>
              <a:t>Caucasoid = relatively light skin and fine hair </a:t>
            </a:r>
            <a:endParaRPr lang="en-US" dirty="0">
              <a:solidFill>
                <a:schemeClr val="tx1"/>
              </a:solidFill>
            </a:endParaRPr>
          </a:p>
          <a:p>
            <a:r>
              <a:rPr lang="en-US" dirty="0">
                <a:solidFill>
                  <a:schemeClr val="tx1"/>
                </a:solidFill>
              </a:rPr>
              <a:t>– </a:t>
            </a:r>
            <a:r>
              <a:rPr lang="en-US" i="1" dirty="0">
                <a:solidFill>
                  <a:schemeClr val="tx1"/>
                </a:solidFill>
              </a:rPr>
              <a:t>Negroid = darker skin and course hair </a:t>
            </a:r>
            <a:endParaRPr lang="en-US" dirty="0">
              <a:solidFill>
                <a:schemeClr val="tx1"/>
              </a:solidFill>
            </a:endParaRPr>
          </a:p>
          <a:p>
            <a:r>
              <a:rPr lang="en-US" dirty="0">
                <a:solidFill>
                  <a:schemeClr val="tx1"/>
                </a:solidFill>
              </a:rPr>
              <a:t>– </a:t>
            </a:r>
            <a:r>
              <a:rPr lang="en-US" i="1" dirty="0">
                <a:solidFill>
                  <a:schemeClr val="tx1"/>
                </a:solidFill>
              </a:rPr>
              <a:t>Mongoloid = brown or yellow skin with distinctive folds on eyelids. </a:t>
            </a:r>
            <a:endParaRPr lang="en-US" dirty="0">
              <a:solidFill>
                <a:schemeClr val="tx1"/>
              </a:solidFill>
            </a:endParaRPr>
          </a:p>
          <a:p>
            <a:r>
              <a:rPr lang="en-US" dirty="0">
                <a:solidFill>
                  <a:schemeClr val="tx1"/>
                </a:solidFill>
              </a:rPr>
              <a:t>– Essentially, “Race’ is based on looks; it is based purely on biology &amp; physical features; </a:t>
            </a:r>
          </a:p>
          <a:p>
            <a:endParaRPr lang="en-AU" dirty="0"/>
          </a:p>
        </p:txBody>
      </p:sp>
    </p:spTree>
    <p:extLst>
      <p:ext uri="{BB962C8B-B14F-4D97-AF65-F5344CB8AC3E}">
        <p14:creationId xmlns:p14="http://schemas.microsoft.com/office/powerpoint/2010/main" val="59097809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a:t>KK</a:t>
            </a:r>
            <a:r>
              <a:rPr lang="en-US" sz="2800" dirty="0"/>
              <a:t>1. the nature and meaning of the sociological concepts of </a:t>
            </a:r>
            <a:r>
              <a:rPr lang="en-US" sz="2800" b="1" dirty="0"/>
              <a:t>race </a:t>
            </a:r>
            <a:r>
              <a:rPr lang="en-US" sz="2800" dirty="0"/>
              <a:t>and </a:t>
            </a:r>
            <a:r>
              <a:rPr lang="en-US" sz="2800" b="1" dirty="0"/>
              <a:t>ethnicity </a:t>
            </a:r>
            <a:r>
              <a:rPr lang="en-US" sz="2800" dirty="0">
                <a:solidFill>
                  <a:schemeClr val="tx1"/>
                </a:solidFill>
              </a:rPr>
              <a:t/>
            </a:r>
            <a:br>
              <a:rPr lang="en-US" sz="2800" dirty="0">
                <a:solidFill>
                  <a:schemeClr val="tx1"/>
                </a:solidFill>
              </a:rPr>
            </a:br>
            <a:endParaRPr lang="en-AU" sz="2800" dirty="0"/>
          </a:p>
        </p:txBody>
      </p:sp>
      <p:sp>
        <p:nvSpPr>
          <p:cNvPr id="3" name="Content Placeholder 2"/>
          <p:cNvSpPr>
            <a:spLocks noGrp="1"/>
          </p:cNvSpPr>
          <p:nvPr>
            <p:ph idx="1"/>
          </p:nvPr>
        </p:nvSpPr>
        <p:spPr>
          <a:xfrm>
            <a:off x="609599" y="1772816"/>
            <a:ext cx="6347714" cy="4268547"/>
          </a:xfrm>
        </p:spPr>
        <p:txBody>
          <a:bodyPr>
            <a:normAutofit fontScale="92500" lnSpcReduction="20000"/>
          </a:bodyPr>
          <a:lstStyle/>
          <a:p>
            <a:endParaRPr lang="en-AU" dirty="0"/>
          </a:p>
          <a:p>
            <a:r>
              <a:rPr lang="en-AU" dirty="0">
                <a:solidFill>
                  <a:schemeClr val="tx1"/>
                </a:solidFill>
              </a:rPr>
              <a:t>• </a:t>
            </a:r>
            <a:r>
              <a:rPr lang="en-AU" b="1" dirty="0">
                <a:solidFill>
                  <a:schemeClr val="tx1"/>
                </a:solidFill>
              </a:rPr>
              <a:t>Ethnicity: </a:t>
            </a:r>
            <a:endParaRPr lang="en-AU" dirty="0">
              <a:solidFill>
                <a:schemeClr val="tx1"/>
              </a:solidFill>
            </a:endParaRPr>
          </a:p>
          <a:p>
            <a:r>
              <a:rPr lang="en-US" dirty="0">
                <a:solidFill>
                  <a:schemeClr val="tx1"/>
                </a:solidFill>
              </a:rPr>
              <a:t>– A social group categorised by a distinctive way of life with set customary values. </a:t>
            </a:r>
          </a:p>
          <a:p>
            <a:r>
              <a:rPr lang="en-AU" dirty="0">
                <a:solidFill>
                  <a:schemeClr val="tx1"/>
                </a:solidFill>
              </a:rPr>
              <a:t>– Socially constructed category. </a:t>
            </a:r>
          </a:p>
          <a:p>
            <a:r>
              <a:rPr lang="en-US" dirty="0">
                <a:solidFill>
                  <a:schemeClr val="tx1"/>
                </a:solidFill>
              </a:rPr>
              <a:t>– Members share cultural features such as: language, history, customs, religion, ancestry, dress, food, nation of origin – often passed on through </a:t>
            </a:r>
            <a:r>
              <a:rPr lang="en-US" dirty="0" err="1">
                <a:solidFill>
                  <a:schemeClr val="tx1"/>
                </a:solidFill>
              </a:rPr>
              <a:t>socialisation</a:t>
            </a:r>
            <a:r>
              <a:rPr lang="en-US" dirty="0">
                <a:solidFill>
                  <a:schemeClr val="tx1"/>
                </a:solidFill>
              </a:rPr>
              <a:t>; </a:t>
            </a:r>
          </a:p>
          <a:p>
            <a:r>
              <a:rPr lang="en-US" dirty="0">
                <a:solidFill>
                  <a:schemeClr val="tx1"/>
                </a:solidFill>
              </a:rPr>
              <a:t>– </a:t>
            </a:r>
            <a:r>
              <a:rPr lang="en-US" dirty="0" err="1">
                <a:solidFill>
                  <a:schemeClr val="tx1"/>
                </a:solidFill>
              </a:rPr>
              <a:t>Socialisation</a:t>
            </a:r>
            <a:r>
              <a:rPr lang="en-US" dirty="0">
                <a:solidFill>
                  <a:schemeClr val="tx1"/>
                </a:solidFill>
              </a:rPr>
              <a:t> = processes that ensure people learn to conform to the social norms that exist within their culture. </a:t>
            </a:r>
          </a:p>
          <a:p>
            <a:r>
              <a:rPr lang="en-US" dirty="0">
                <a:solidFill>
                  <a:schemeClr val="tx1"/>
                </a:solidFill>
              </a:rPr>
              <a:t>– The term ‘ethnicity’ uses a Sociological Imagination – it encompasses beliefs, language, activities, that are unique to an ethnic group, rather than simply looking at physical features; </a:t>
            </a:r>
            <a:endParaRPr lang="en-US" dirty="0" smtClean="0">
              <a:solidFill>
                <a:schemeClr val="tx1"/>
              </a:solidFill>
            </a:endParaRPr>
          </a:p>
          <a:p>
            <a:r>
              <a:rPr lang="en-US" dirty="0" smtClean="0">
                <a:solidFill>
                  <a:schemeClr val="tx1"/>
                </a:solidFill>
              </a:rPr>
              <a:t>E.G. “Vietnamese”, rather than “Asian”.</a:t>
            </a:r>
            <a:endParaRPr lang="en-US" dirty="0">
              <a:solidFill>
                <a:schemeClr val="tx1"/>
              </a:solidFill>
            </a:endParaRPr>
          </a:p>
          <a:p>
            <a:endParaRPr lang="en-AU" dirty="0"/>
          </a:p>
        </p:txBody>
      </p:sp>
    </p:spTree>
    <p:extLst>
      <p:ext uri="{BB962C8B-B14F-4D97-AF65-F5344CB8AC3E}">
        <p14:creationId xmlns:p14="http://schemas.microsoft.com/office/powerpoint/2010/main" val="355365521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a:solidFill>
                  <a:schemeClr val="tx1"/>
                </a:solidFill>
              </a:rPr>
              <a:t>Sociologists prefer the term ‘ethnicity’ because: </a:t>
            </a:r>
            <a:endParaRPr lang="en-US" dirty="0">
              <a:solidFill>
                <a:schemeClr val="tx1"/>
              </a:solidFill>
            </a:endParaRPr>
          </a:p>
          <a:p>
            <a:r>
              <a:rPr lang="en-US" dirty="0">
                <a:solidFill>
                  <a:schemeClr val="tx1"/>
                </a:solidFill>
              </a:rPr>
              <a:t>– It avoids </a:t>
            </a:r>
            <a:r>
              <a:rPr lang="en-US" dirty="0" smtClean="0">
                <a:solidFill>
                  <a:schemeClr val="tx1"/>
                </a:solidFill>
              </a:rPr>
              <a:t>categorising </a:t>
            </a:r>
            <a:r>
              <a:rPr lang="en-US" dirty="0">
                <a:solidFill>
                  <a:schemeClr val="tx1"/>
                </a:solidFill>
              </a:rPr>
              <a:t>or perceiving people based on their physical appearance. </a:t>
            </a:r>
          </a:p>
          <a:p>
            <a:r>
              <a:rPr lang="en-US" dirty="0">
                <a:solidFill>
                  <a:schemeClr val="tx1"/>
                </a:solidFill>
              </a:rPr>
              <a:t>– The term ‘race’ can be misleading and harmful. </a:t>
            </a:r>
          </a:p>
          <a:p>
            <a:r>
              <a:rPr lang="en-US" dirty="0">
                <a:solidFill>
                  <a:schemeClr val="tx1"/>
                </a:solidFill>
              </a:rPr>
              <a:t>– It is a culturally relative term. </a:t>
            </a:r>
          </a:p>
          <a:p>
            <a:r>
              <a:rPr lang="en-US" dirty="0">
                <a:solidFill>
                  <a:schemeClr val="tx1"/>
                </a:solidFill>
              </a:rPr>
              <a:t>– It avoids ranking groups based on biological differences e.g. Social Darwinist theory (great chain of being). </a:t>
            </a:r>
          </a:p>
          <a:p>
            <a:r>
              <a:rPr lang="en-US" dirty="0">
                <a:solidFill>
                  <a:schemeClr val="tx1"/>
                </a:solidFill>
              </a:rPr>
              <a:t>– It deals with facts rather than </a:t>
            </a:r>
            <a:r>
              <a:rPr lang="en-US" dirty="0" smtClean="0">
                <a:solidFill>
                  <a:schemeClr val="tx1"/>
                </a:solidFill>
              </a:rPr>
              <a:t>generalisations</a:t>
            </a:r>
            <a:r>
              <a:rPr lang="en-US" dirty="0">
                <a:solidFill>
                  <a:schemeClr val="tx1"/>
                </a:solidFill>
              </a:rPr>
              <a:t>. </a:t>
            </a:r>
          </a:p>
          <a:p>
            <a:r>
              <a:rPr lang="en-US" dirty="0">
                <a:solidFill>
                  <a:schemeClr val="tx1"/>
                </a:solidFill>
              </a:rPr>
              <a:t>– There are no biological ‘pure’ races. </a:t>
            </a:r>
            <a:endParaRPr lang="en-US" dirty="0" smtClean="0">
              <a:solidFill>
                <a:schemeClr val="tx1"/>
              </a:solidFill>
            </a:endParaRPr>
          </a:p>
          <a:p>
            <a:r>
              <a:rPr lang="en-US" dirty="0" smtClean="0">
                <a:solidFill>
                  <a:schemeClr val="tx1"/>
                </a:solidFill>
              </a:rPr>
              <a:t>It uses a Sociological Imagination.</a:t>
            </a:r>
          </a:p>
          <a:p>
            <a:r>
              <a:rPr lang="en-US" dirty="0" smtClean="0">
                <a:solidFill>
                  <a:schemeClr val="tx1"/>
                </a:solidFill>
              </a:rPr>
              <a:t>Definitions of ‘race’ are often inaccurate and outdated;</a:t>
            </a:r>
            <a:endParaRPr lang="en-US" dirty="0">
              <a:solidFill>
                <a:schemeClr val="tx1"/>
              </a:solidFill>
            </a:endParaRPr>
          </a:p>
          <a:p>
            <a:endParaRPr lang="en-AU" dirty="0"/>
          </a:p>
        </p:txBody>
      </p:sp>
      <p:sp>
        <p:nvSpPr>
          <p:cNvPr id="4" name="Title 1"/>
          <p:cNvSpPr>
            <a:spLocks noGrp="1"/>
          </p:cNvSpPr>
          <p:nvPr>
            <p:ph type="title"/>
          </p:nvPr>
        </p:nvSpPr>
        <p:spPr/>
        <p:txBody>
          <a:bodyPr>
            <a:noAutofit/>
          </a:bodyPr>
          <a:lstStyle/>
          <a:p>
            <a:r>
              <a:rPr lang="en-AU" sz="2800" dirty="0"/>
              <a:t>KK</a:t>
            </a:r>
            <a:r>
              <a:rPr lang="en-US" sz="2800" dirty="0"/>
              <a:t>1. the nature and meaning of the sociological concepts of </a:t>
            </a:r>
            <a:r>
              <a:rPr lang="en-US" sz="2800" b="1" dirty="0"/>
              <a:t>race </a:t>
            </a:r>
            <a:r>
              <a:rPr lang="en-US" sz="2800" dirty="0"/>
              <a:t>and </a:t>
            </a:r>
            <a:r>
              <a:rPr lang="en-US" sz="2800" b="1" dirty="0"/>
              <a:t>ethnicity </a:t>
            </a:r>
            <a:r>
              <a:rPr lang="en-US" sz="2800" dirty="0">
                <a:solidFill>
                  <a:schemeClr val="tx1"/>
                </a:solidFill>
              </a:rPr>
              <a:t/>
            </a:r>
            <a:br>
              <a:rPr lang="en-US" sz="2800" dirty="0">
                <a:solidFill>
                  <a:schemeClr val="tx1"/>
                </a:solidFill>
              </a:rPr>
            </a:br>
            <a:endParaRPr lang="en-AU" sz="2800" dirty="0"/>
          </a:p>
        </p:txBody>
      </p:sp>
    </p:spTree>
    <p:extLst>
      <p:ext uri="{BB962C8B-B14F-4D97-AF65-F5344CB8AC3E}">
        <p14:creationId xmlns:p14="http://schemas.microsoft.com/office/powerpoint/2010/main" val="229328767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KK</a:t>
            </a:r>
            <a:r>
              <a:rPr lang="en-US" sz="2800" dirty="0"/>
              <a:t>2. the concepts of </a:t>
            </a:r>
            <a:r>
              <a:rPr lang="en-US" sz="2800" b="1" dirty="0"/>
              <a:t>ethnocentrism, cultural relativism </a:t>
            </a:r>
            <a:r>
              <a:rPr lang="en-US" sz="2800" dirty="0"/>
              <a:t>and the ‘</a:t>
            </a:r>
            <a:r>
              <a:rPr lang="en-US" sz="2800" b="1" dirty="0"/>
              <a:t>other</a:t>
            </a:r>
            <a:r>
              <a:rPr lang="en-US" sz="2800" dirty="0"/>
              <a:t>’ </a:t>
            </a:r>
            <a:br>
              <a:rPr lang="en-US" sz="2800" dirty="0"/>
            </a:br>
            <a:endParaRPr lang="en-AU" sz="2800" dirty="0"/>
          </a:p>
        </p:txBody>
      </p:sp>
      <p:sp>
        <p:nvSpPr>
          <p:cNvPr id="3" name="Content Placeholder 2"/>
          <p:cNvSpPr>
            <a:spLocks noGrp="1"/>
          </p:cNvSpPr>
          <p:nvPr>
            <p:ph idx="1"/>
          </p:nvPr>
        </p:nvSpPr>
        <p:spPr>
          <a:xfrm>
            <a:off x="609599" y="1628800"/>
            <a:ext cx="6347714" cy="4968552"/>
          </a:xfrm>
        </p:spPr>
        <p:txBody>
          <a:bodyPr>
            <a:normAutofit fontScale="92500" lnSpcReduction="20000"/>
          </a:bodyPr>
          <a:lstStyle/>
          <a:p>
            <a:r>
              <a:rPr lang="en-US" dirty="0" smtClean="0">
                <a:solidFill>
                  <a:schemeClr val="tx1"/>
                </a:solidFill>
              </a:rPr>
              <a:t>“The </a:t>
            </a:r>
            <a:r>
              <a:rPr lang="en-US" dirty="0">
                <a:solidFill>
                  <a:schemeClr val="tx1"/>
                </a:solidFill>
              </a:rPr>
              <a:t>‘other’ is a construction of fundamental difference between people or groups that can arise from an ethnocentric view. Often this difference may be more perceived than real in that judgments are projected onto different groups from one cultural viewpoint. Cultural relativism tries to avoid this by attempting to analyse societies in relation to their own culture</a:t>
            </a:r>
            <a:r>
              <a:rPr lang="en-US" dirty="0" smtClean="0">
                <a:solidFill>
                  <a:schemeClr val="tx1"/>
                </a:solidFill>
              </a:rPr>
              <a:t>.” (Study Design)</a:t>
            </a:r>
          </a:p>
          <a:p>
            <a:r>
              <a:rPr lang="en-US" b="1" dirty="0">
                <a:solidFill>
                  <a:schemeClr val="tx1"/>
                </a:solidFill>
              </a:rPr>
              <a:t>Otherness</a:t>
            </a:r>
            <a:r>
              <a:rPr lang="en-US" dirty="0">
                <a:solidFill>
                  <a:schemeClr val="tx1"/>
                </a:solidFill>
              </a:rPr>
              <a:t>, is </a:t>
            </a:r>
            <a:r>
              <a:rPr lang="en-US" dirty="0" smtClean="0">
                <a:solidFill>
                  <a:schemeClr val="tx1"/>
                </a:solidFill>
              </a:rPr>
              <a:t>the </a:t>
            </a:r>
            <a:r>
              <a:rPr lang="en-US" dirty="0">
                <a:solidFill>
                  <a:schemeClr val="tx1"/>
                </a:solidFill>
              </a:rPr>
              <a:t>labelling of a group who are seen as ‘outsiders’ by the dominant culture. It is the feeling of exclusion; being left out or marginalised by the values and beliefs and attitudes of the dominant culture. </a:t>
            </a:r>
            <a:endParaRPr lang="en-US" dirty="0" smtClean="0">
              <a:solidFill>
                <a:schemeClr val="tx1"/>
              </a:solidFill>
            </a:endParaRPr>
          </a:p>
          <a:p>
            <a:r>
              <a:rPr lang="en-US" dirty="0">
                <a:solidFill>
                  <a:schemeClr val="tx1"/>
                </a:solidFill>
              </a:rPr>
              <a:t>The term “</a:t>
            </a:r>
            <a:r>
              <a:rPr lang="en-US" b="1" dirty="0">
                <a:solidFill>
                  <a:schemeClr val="tx1"/>
                </a:solidFill>
              </a:rPr>
              <a:t>the other</a:t>
            </a:r>
            <a:r>
              <a:rPr lang="en-US" dirty="0">
                <a:solidFill>
                  <a:schemeClr val="tx1"/>
                </a:solidFill>
              </a:rPr>
              <a:t>” refers to the minority group in mainstream society, that is ‘different’, ‘opposite’, or ‘abnormal’ to the dominant culture. </a:t>
            </a:r>
          </a:p>
          <a:p>
            <a:r>
              <a:rPr lang="en-US" dirty="0">
                <a:solidFill>
                  <a:schemeClr val="tx1"/>
                </a:solidFill>
              </a:rPr>
              <a:t>The term “</a:t>
            </a:r>
            <a:r>
              <a:rPr lang="en-US" b="1" dirty="0">
                <a:solidFill>
                  <a:schemeClr val="tx1"/>
                </a:solidFill>
              </a:rPr>
              <a:t>the other</a:t>
            </a:r>
            <a:r>
              <a:rPr lang="en-US" dirty="0">
                <a:solidFill>
                  <a:schemeClr val="tx1"/>
                </a:solidFill>
              </a:rPr>
              <a:t>” puts people into sub-cultures based on characteristics (language, custom) and therefore a division is created between ‘us’ (the non-ethnic) and ‘them’ (the ethnic group = the ‘other’). </a:t>
            </a:r>
            <a:endParaRPr lang="en-US" dirty="0" smtClean="0">
              <a:solidFill>
                <a:schemeClr val="tx1"/>
              </a:solidFill>
            </a:endParaRPr>
          </a:p>
          <a:p>
            <a:r>
              <a:rPr lang="en-US" dirty="0" smtClean="0">
                <a:solidFill>
                  <a:schemeClr val="tx1"/>
                </a:solidFill>
              </a:rPr>
              <a:t>Impacts of othering: labelling, stereotypes, sense of alienation, exclusion, racism, fear, moral panic.</a:t>
            </a:r>
            <a:endParaRPr lang="en-AU" dirty="0">
              <a:solidFill>
                <a:schemeClr val="tx1"/>
              </a:solidFill>
            </a:endParaRPr>
          </a:p>
          <a:p>
            <a:endParaRPr lang="en-AU" dirty="0"/>
          </a:p>
        </p:txBody>
      </p:sp>
    </p:spTree>
    <p:extLst>
      <p:ext uri="{BB962C8B-B14F-4D97-AF65-F5344CB8AC3E}">
        <p14:creationId xmlns:p14="http://schemas.microsoft.com/office/powerpoint/2010/main" val="6112608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 of the ‘other’:</a:t>
            </a:r>
            <a:endParaRPr lang="en-AU" dirty="0"/>
          </a:p>
        </p:txBody>
      </p:sp>
      <p:sp>
        <p:nvSpPr>
          <p:cNvPr id="3" name="Content Placeholder 2"/>
          <p:cNvSpPr>
            <a:spLocks noGrp="1"/>
          </p:cNvSpPr>
          <p:nvPr>
            <p:ph idx="1"/>
          </p:nvPr>
        </p:nvSpPr>
        <p:spPr/>
        <p:txBody>
          <a:bodyPr/>
          <a:lstStyle/>
          <a:p>
            <a:r>
              <a:rPr lang="en-US" dirty="0">
                <a:solidFill>
                  <a:schemeClr val="tx1"/>
                </a:solidFill>
              </a:rPr>
              <a:t>This notion of otherness has been applied to many </a:t>
            </a:r>
            <a:r>
              <a:rPr lang="en-US" b="1" dirty="0">
                <a:solidFill>
                  <a:schemeClr val="tx1"/>
                </a:solidFill>
              </a:rPr>
              <a:t>ethnic groups </a:t>
            </a:r>
            <a:r>
              <a:rPr lang="en-US" dirty="0">
                <a:solidFill>
                  <a:schemeClr val="tx1"/>
                </a:solidFill>
              </a:rPr>
              <a:t>within Australian society, including the </a:t>
            </a:r>
            <a:r>
              <a:rPr lang="en-US" b="1" dirty="0">
                <a:solidFill>
                  <a:schemeClr val="tx1"/>
                </a:solidFill>
              </a:rPr>
              <a:t>Vietnamese </a:t>
            </a:r>
            <a:r>
              <a:rPr lang="en-US" dirty="0">
                <a:solidFill>
                  <a:schemeClr val="tx1"/>
                </a:solidFill>
              </a:rPr>
              <a:t>community. </a:t>
            </a:r>
          </a:p>
          <a:p>
            <a:r>
              <a:rPr lang="en-US" dirty="0">
                <a:solidFill>
                  <a:schemeClr val="tx1"/>
                </a:solidFill>
              </a:rPr>
              <a:t>During the mid-nineties, there was a belief amongst society (</a:t>
            </a:r>
            <a:r>
              <a:rPr lang="en-US" dirty="0" err="1">
                <a:solidFill>
                  <a:schemeClr val="tx1"/>
                </a:solidFill>
              </a:rPr>
              <a:t>fuelled</a:t>
            </a:r>
            <a:r>
              <a:rPr lang="en-US" dirty="0">
                <a:solidFill>
                  <a:schemeClr val="tx1"/>
                </a:solidFill>
              </a:rPr>
              <a:t> mainly by politicians such as Pauline Hanson in her Maiden speech, and the media), that as a nation, Australia was being ‘swamped by Asians’. This led to a </a:t>
            </a:r>
            <a:r>
              <a:rPr lang="en-US" b="1" dirty="0">
                <a:solidFill>
                  <a:schemeClr val="tx1"/>
                </a:solidFill>
              </a:rPr>
              <a:t>moral panic </a:t>
            </a:r>
            <a:r>
              <a:rPr lang="en-US" dirty="0">
                <a:solidFill>
                  <a:schemeClr val="tx1"/>
                </a:solidFill>
              </a:rPr>
              <a:t>about this ethnic group ‘taking all our jobs’, ‘forming ghettos’ and ‘forming violent gangs</a:t>
            </a:r>
            <a:r>
              <a:rPr lang="en-US" dirty="0" smtClean="0">
                <a:solidFill>
                  <a:schemeClr val="tx1"/>
                </a:solidFill>
              </a:rPr>
              <a:t>’.</a:t>
            </a:r>
          </a:p>
          <a:p>
            <a:r>
              <a:rPr lang="en-US" dirty="0" smtClean="0">
                <a:solidFill>
                  <a:schemeClr val="tx1"/>
                </a:solidFill>
              </a:rPr>
              <a:t>Other examples: Islamophobia, Indian students, Lebanese &amp; </a:t>
            </a:r>
            <a:r>
              <a:rPr lang="en-US" dirty="0" err="1" smtClean="0">
                <a:solidFill>
                  <a:schemeClr val="tx1"/>
                </a:solidFill>
              </a:rPr>
              <a:t>Cronulla</a:t>
            </a:r>
            <a:r>
              <a:rPr lang="en-US" dirty="0" smtClean="0">
                <a:solidFill>
                  <a:schemeClr val="tx1"/>
                </a:solidFill>
              </a:rPr>
              <a:t> Riots.</a:t>
            </a:r>
            <a:endParaRPr lang="en-AU" dirty="0">
              <a:solidFill>
                <a:schemeClr val="tx1"/>
              </a:solidFill>
            </a:endParaRPr>
          </a:p>
        </p:txBody>
      </p:sp>
    </p:spTree>
    <p:extLst>
      <p:ext uri="{BB962C8B-B14F-4D97-AF65-F5344CB8AC3E}">
        <p14:creationId xmlns:p14="http://schemas.microsoft.com/office/powerpoint/2010/main" val="330589449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Revision of ethnocentrism &amp; cultural relativism:</a:t>
            </a:r>
            <a:endParaRPr lang="en-AU" dirty="0"/>
          </a:p>
        </p:txBody>
      </p:sp>
      <p:sp>
        <p:nvSpPr>
          <p:cNvPr id="3" name="Content Placeholder 2"/>
          <p:cNvSpPr>
            <a:spLocks noGrp="1"/>
          </p:cNvSpPr>
          <p:nvPr>
            <p:ph idx="1"/>
          </p:nvPr>
        </p:nvSpPr>
        <p:spPr/>
        <p:txBody>
          <a:bodyPr/>
          <a:lstStyle/>
          <a:p>
            <a:endParaRPr lang="en-AU" dirty="0"/>
          </a:p>
          <a:p>
            <a:r>
              <a:rPr lang="en-US" dirty="0">
                <a:solidFill>
                  <a:schemeClr val="tx1"/>
                </a:solidFill>
              </a:rPr>
              <a:t> </a:t>
            </a:r>
            <a:r>
              <a:rPr lang="en-US" b="1" dirty="0">
                <a:solidFill>
                  <a:schemeClr val="tx1"/>
                </a:solidFill>
              </a:rPr>
              <a:t>Ethnocentrism </a:t>
            </a:r>
            <a:r>
              <a:rPr lang="en-US" dirty="0">
                <a:solidFill>
                  <a:schemeClr val="tx1"/>
                </a:solidFill>
              </a:rPr>
              <a:t>= the practice of judging another culture by the standards of one’s own culture </a:t>
            </a:r>
          </a:p>
          <a:p>
            <a:r>
              <a:rPr lang="en-US" dirty="0">
                <a:solidFill>
                  <a:schemeClr val="tx1"/>
                </a:solidFill>
              </a:rPr>
              <a:t> </a:t>
            </a:r>
            <a:r>
              <a:rPr lang="en-US" b="1" dirty="0">
                <a:solidFill>
                  <a:schemeClr val="tx1"/>
                </a:solidFill>
              </a:rPr>
              <a:t>Ethnocentrism </a:t>
            </a:r>
            <a:r>
              <a:rPr lang="en-US" dirty="0">
                <a:solidFill>
                  <a:schemeClr val="tx1"/>
                </a:solidFill>
              </a:rPr>
              <a:t>= the tendency to measure all other cultures in relation to one’s own culture </a:t>
            </a:r>
          </a:p>
          <a:p>
            <a:r>
              <a:rPr lang="en-US" dirty="0">
                <a:solidFill>
                  <a:schemeClr val="tx1"/>
                </a:solidFill>
              </a:rPr>
              <a:t> </a:t>
            </a:r>
            <a:r>
              <a:rPr lang="en-US" b="1" dirty="0">
                <a:solidFill>
                  <a:schemeClr val="tx1"/>
                </a:solidFill>
              </a:rPr>
              <a:t>Cultural Relativism </a:t>
            </a:r>
            <a:r>
              <a:rPr lang="en-US" dirty="0">
                <a:solidFill>
                  <a:schemeClr val="tx1"/>
                </a:solidFill>
              </a:rPr>
              <a:t>= the practice of judging a culture by its own standards </a:t>
            </a:r>
          </a:p>
          <a:p>
            <a:r>
              <a:rPr lang="en-US" dirty="0">
                <a:solidFill>
                  <a:schemeClr val="tx1"/>
                </a:solidFill>
              </a:rPr>
              <a:t> </a:t>
            </a:r>
            <a:r>
              <a:rPr lang="en-US" b="1" dirty="0">
                <a:solidFill>
                  <a:schemeClr val="tx1"/>
                </a:solidFill>
              </a:rPr>
              <a:t>Cultural relativism </a:t>
            </a:r>
            <a:r>
              <a:rPr lang="en-US" dirty="0">
                <a:solidFill>
                  <a:schemeClr val="tx1"/>
                </a:solidFill>
              </a:rPr>
              <a:t>= involves an attempt to understand a culture’s behaviour, customs, religion and language in terms of that culture’s set norms </a:t>
            </a:r>
          </a:p>
          <a:p>
            <a:endParaRPr lang="en-AU" dirty="0"/>
          </a:p>
        </p:txBody>
      </p:sp>
    </p:spTree>
    <p:extLst>
      <p:ext uri="{BB962C8B-B14F-4D97-AF65-F5344CB8AC3E}">
        <p14:creationId xmlns:p14="http://schemas.microsoft.com/office/powerpoint/2010/main" val="67454291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2700" dirty="0" smtClean="0"/>
              <a:t>KK</a:t>
            </a:r>
            <a:r>
              <a:rPr lang="en-US" sz="2700" dirty="0"/>
              <a:t>3. the nature of the theory of </a:t>
            </a:r>
            <a:r>
              <a:rPr lang="en-US" sz="2700" b="1" dirty="0"/>
              <a:t>ethnic hybridity</a:t>
            </a:r>
            <a:r>
              <a:rPr lang="en-US" sz="2700" dirty="0"/>
              <a:t>, as informed by Stuart Hall, and its connection to experiences of ethnicity </a:t>
            </a:r>
            <a:r>
              <a:rPr lang="en-US" dirty="0">
                <a:solidFill>
                  <a:schemeClr val="tx1"/>
                </a:solidFill>
              </a:rPr>
              <a:t/>
            </a:r>
            <a:br>
              <a:rPr lang="en-US" dirty="0">
                <a:solidFill>
                  <a:schemeClr val="tx1"/>
                </a:solidFill>
              </a:rPr>
            </a:br>
            <a:endParaRPr lang="en-AU" dirty="0"/>
          </a:p>
        </p:txBody>
      </p:sp>
      <p:sp>
        <p:nvSpPr>
          <p:cNvPr id="3" name="Content Placeholder 2"/>
          <p:cNvSpPr>
            <a:spLocks noGrp="1"/>
          </p:cNvSpPr>
          <p:nvPr>
            <p:ph idx="1"/>
          </p:nvPr>
        </p:nvSpPr>
        <p:spPr/>
        <p:txBody>
          <a:bodyPr>
            <a:normAutofit fontScale="92500"/>
          </a:bodyPr>
          <a:lstStyle/>
          <a:p>
            <a:r>
              <a:rPr lang="en-US" b="1" dirty="0">
                <a:solidFill>
                  <a:schemeClr val="tx1"/>
                </a:solidFill>
              </a:rPr>
              <a:t>Ethnic hybridity </a:t>
            </a:r>
            <a:r>
              <a:rPr lang="en-US" dirty="0">
                <a:solidFill>
                  <a:schemeClr val="tx1"/>
                </a:solidFill>
              </a:rPr>
              <a:t>can be defined as new cultural forms resulting from a mixture of </a:t>
            </a:r>
            <a:r>
              <a:rPr lang="en-US" b="1" dirty="0">
                <a:solidFill>
                  <a:schemeClr val="tx1"/>
                </a:solidFill>
              </a:rPr>
              <a:t>two or more cultural influences</a:t>
            </a:r>
            <a:r>
              <a:rPr lang="en-US" dirty="0">
                <a:solidFill>
                  <a:schemeClr val="tx1"/>
                </a:solidFill>
              </a:rPr>
              <a:t>. </a:t>
            </a:r>
            <a:endParaRPr lang="en-US" dirty="0" smtClean="0">
              <a:solidFill>
                <a:schemeClr val="tx1"/>
              </a:solidFill>
            </a:endParaRPr>
          </a:p>
          <a:p>
            <a:r>
              <a:rPr lang="en-US" dirty="0" smtClean="0">
                <a:solidFill>
                  <a:schemeClr val="tx1"/>
                </a:solidFill>
              </a:rPr>
              <a:t>Stuart </a:t>
            </a:r>
            <a:r>
              <a:rPr lang="en-US" dirty="0">
                <a:solidFill>
                  <a:schemeClr val="tx1"/>
                </a:solidFill>
              </a:rPr>
              <a:t>Hall argues that ethnic hybridity is a </a:t>
            </a:r>
            <a:r>
              <a:rPr lang="en-US" b="1" dirty="0">
                <a:solidFill>
                  <a:schemeClr val="tx1"/>
                </a:solidFill>
              </a:rPr>
              <a:t>blended ethnic identity</a:t>
            </a:r>
            <a:r>
              <a:rPr lang="en-US" dirty="0">
                <a:solidFill>
                  <a:schemeClr val="tx1"/>
                </a:solidFill>
              </a:rPr>
              <a:t>, created from </a:t>
            </a:r>
            <a:r>
              <a:rPr lang="en-US" b="1" dirty="0">
                <a:solidFill>
                  <a:schemeClr val="tx1"/>
                </a:solidFill>
              </a:rPr>
              <a:t>elements </a:t>
            </a:r>
            <a:r>
              <a:rPr lang="en-US" dirty="0">
                <a:solidFill>
                  <a:schemeClr val="tx1"/>
                </a:solidFill>
              </a:rPr>
              <a:t>of more than one culture. </a:t>
            </a:r>
            <a:endParaRPr lang="en-US" dirty="0" smtClean="0">
              <a:solidFill>
                <a:schemeClr val="tx1"/>
              </a:solidFill>
            </a:endParaRPr>
          </a:p>
          <a:p>
            <a:r>
              <a:rPr lang="en-US" dirty="0" smtClean="0">
                <a:solidFill>
                  <a:schemeClr val="tx1"/>
                </a:solidFill>
              </a:rPr>
              <a:t>Ethnic </a:t>
            </a:r>
            <a:r>
              <a:rPr lang="en-US" dirty="0">
                <a:solidFill>
                  <a:schemeClr val="tx1"/>
                </a:solidFill>
              </a:rPr>
              <a:t>hybridity can be used to describe the experience of people who have </a:t>
            </a:r>
            <a:r>
              <a:rPr lang="en-US" b="1" dirty="0">
                <a:solidFill>
                  <a:schemeClr val="tx1"/>
                </a:solidFill>
              </a:rPr>
              <a:t>multiple ethnic identities</a:t>
            </a:r>
            <a:r>
              <a:rPr lang="en-US" dirty="0">
                <a:solidFill>
                  <a:schemeClr val="tx1"/>
                </a:solidFill>
              </a:rPr>
              <a:t>.</a:t>
            </a:r>
            <a:r>
              <a:rPr lang="en-US" dirty="0"/>
              <a:t> </a:t>
            </a:r>
            <a:endParaRPr lang="en-US" dirty="0" smtClean="0"/>
          </a:p>
          <a:p>
            <a:r>
              <a:rPr lang="en-US" dirty="0" smtClean="0">
                <a:solidFill>
                  <a:schemeClr val="tx1"/>
                </a:solidFill>
              </a:rPr>
              <a:t>“Cultural </a:t>
            </a:r>
            <a:r>
              <a:rPr lang="en-US" dirty="0">
                <a:solidFill>
                  <a:schemeClr val="tx1"/>
                </a:solidFill>
              </a:rPr>
              <a:t>hybridity (cultural ethnic diversity): according to Hall, cultures borrow artefacts </a:t>
            </a:r>
            <a:r>
              <a:rPr lang="en-US" dirty="0" smtClean="0">
                <a:solidFill>
                  <a:schemeClr val="tx1"/>
                </a:solidFill>
              </a:rPr>
              <a:t>and practices </a:t>
            </a:r>
            <a:r>
              <a:rPr lang="en-US" dirty="0">
                <a:solidFill>
                  <a:schemeClr val="tx1"/>
                </a:solidFill>
              </a:rPr>
              <a:t>from people of different cultures that complement or contribute to their own to </a:t>
            </a:r>
            <a:r>
              <a:rPr lang="en-US" dirty="0" smtClean="0">
                <a:solidFill>
                  <a:schemeClr val="tx1"/>
                </a:solidFill>
              </a:rPr>
              <a:t>create new </a:t>
            </a:r>
            <a:r>
              <a:rPr lang="en-US" dirty="0">
                <a:solidFill>
                  <a:schemeClr val="tx1"/>
                </a:solidFill>
              </a:rPr>
              <a:t>multicultural cultures. Multiple cultural identities emphasise the view that identification is </a:t>
            </a:r>
            <a:r>
              <a:rPr lang="en-US" dirty="0" smtClean="0">
                <a:solidFill>
                  <a:schemeClr val="tx1"/>
                </a:solidFill>
              </a:rPr>
              <a:t>a </a:t>
            </a:r>
            <a:r>
              <a:rPr lang="en-AU" dirty="0" smtClean="0">
                <a:solidFill>
                  <a:schemeClr val="tx1"/>
                </a:solidFill>
              </a:rPr>
              <a:t>provisional </a:t>
            </a:r>
            <a:r>
              <a:rPr lang="en-AU" dirty="0">
                <a:solidFill>
                  <a:schemeClr val="tx1"/>
                </a:solidFill>
              </a:rPr>
              <a:t>and fluid process</a:t>
            </a:r>
            <a:r>
              <a:rPr lang="en-AU" dirty="0" smtClean="0">
                <a:solidFill>
                  <a:schemeClr val="tx1"/>
                </a:solidFill>
              </a:rPr>
              <a:t>.” (Study Design)</a:t>
            </a:r>
            <a:endParaRPr lang="en-AU" dirty="0">
              <a:solidFill>
                <a:schemeClr val="tx1"/>
              </a:solidFill>
            </a:endParaRPr>
          </a:p>
        </p:txBody>
      </p:sp>
    </p:spTree>
    <p:extLst>
      <p:ext uri="{BB962C8B-B14F-4D97-AF65-F5344CB8AC3E}">
        <p14:creationId xmlns:p14="http://schemas.microsoft.com/office/powerpoint/2010/main" val="319653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2800" dirty="0" smtClean="0"/>
              <a:t>KK1: </a:t>
            </a:r>
            <a:r>
              <a:rPr lang="en-AU" sz="2700" b="1" dirty="0" smtClean="0"/>
              <a:t>the meaning of culture and its major components: non-material culture and material culture</a:t>
            </a:r>
            <a:endParaRPr lang="en-AU" sz="2700" b="1" dirty="0"/>
          </a:p>
        </p:txBody>
      </p:sp>
      <p:sp>
        <p:nvSpPr>
          <p:cNvPr id="3" name="Content Placeholder 2"/>
          <p:cNvSpPr>
            <a:spLocks noGrp="1"/>
          </p:cNvSpPr>
          <p:nvPr>
            <p:ph idx="1"/>
          </p:nvPr>
        </p:nvSpPr>
        <p:spPr>
          <a:xfrm>
            <a:off x="394796" y="1917700"/>
            <a:ext cx="6777317" cy="4378920"/>
          </a:xfrm>
        </p:spPr>
        <p:txBody>
          <a:bodyPr>
            <a:normAutofit lnSpcReduction="10000"/>
          </a:bodyPr>
          <a:lstStyle/>
          <a:p>
            <a:pPr marL="0" indent="0">
              <a:lnSpc>
                <a:spcPct val="120000"/>
              </a:lnSpc>
              <a:buNone/>
            </a:pPr>
            <a:r>
              <a:rPr lang="en-AU" sz="2000" b="1" u="sng" dirty="0" smtClean="0">
                <a:solidFill>
                  <a:schemeClr val="tx1"/>
                </a:solidFill>
              </a:rPr>
              <a:t>TEXTBOOK DEFINITIONS</a:t>
            </a:r>
            <a:r>
              <a:rPr lang="en-AU" sz="2000" b="1" dirty="0" smtClean="0">
                <a:solidFill>
                  <a:schemeClr val="tx1"/>
                </a:solidFill>
              </a:rPr>
              <a:t>:</a:t>
            </a:r>
          </a:p>
          <a:p>
            <a:pPr>
              <a:lnSpc>
                <a:spcPct val="120000"/>
              </a:lnSpc>
            </a:pPr>
            <a:r>
              <a:rPr lang="en-AU" sz="2000" b="1" dirty="0" smtClean="0">
                <a:solidFill>
                  <a:schemeClr val="tx1"/>
                </a:solidFill>
              </a:rPr>
              <a:t>Culture</a:t>
            </a:r>
            <a:r>
              <a:rPr lang="en-AU" sz="2000" dirty="0">
                <a:solidFill>
                  <a:schemeClr val="tx1"/>
                </a:solidFill>
              </a:rPr>
              <a:t>: the learned ideas, values, knowledge, rules and customs shared by members of a </a:t>
            </a:r>
            <a:r>
              <a:rPr lang="en-AU" sz="2000" dirty="0" smtClean="0">
                <a:solidFill>
                  <a:schemeClr val="tx1"/>
                </a:solidFill>
              </a:rPr>
              <a:t>collective</a:t>
            </a:r>
          </a:p>
          <a:p>
            <a:pPr algn="just">
              <a:lnSpc>
                <a:spcPct val="120000"/>
              </a:lnSpc>
            </a:pPr>
            <a:r>
              <a:rPr lang="en-AU" sz="2000" b="1" dirty="0" smtClean="0">
                <a:solidFill>
                  <a:schemeClr val="tx1"/>
                </a:solidFill>
              </a:rPr>
              <a:t>Material </a:t>
            </a:r>
            <a:r>
              <a:rPr lang="en-AU" sz="2000" b="1" dirty="0">
                <a:solidFill>
                  <a:schemeClr val="tx1"/>
                </a:solidFill>
              </a:rPr>
              <a:t>culture</a:t>
            </a:r>
            <a:r>
              <a:rPr lang="en-AU" sz="2000" dirty="0">
                <a:solidFill>
                  <a:schemeClr val="tx1"/>
                </a:solidFill>
              </a:rPr>
              <a:t>: all the physical objects, artefacts, resources and spaces of a society, which are passed onto subsequent generations (e.g. </a:t>
            </a:r>
            <a:r>
              <a:rPr lang="en-AU" sz="2000" dirty="0" smtClean="0">
                <a:solidFill>
                  <a:schemeClr val="tx1"/>
                </a:solidFill>
              </a:rPr>
              <a:t>possum skin cloak)</a:t>
            </a:r>
            <a:endParaRPr lang="en-AU" sz="2000" dirty="0">
              <a:solidFill>
                <a:schemeClr val="tx1"/>
              </a:solidFill>
            </a:endParaRPr>
          </a:p>
          <a:p>
            <a:pPr algn="just">
              <a:lnSpc>
                <a:spcPct val="120000"/>
              </a:lnSpc>
            </a:pPr>
            <a:r>
              <a:rPr lang="en-AU" sz="2000" b="1" dirty="0">
                <a:solidFill>
                  <a:schemeClr val="tx1"/>
                </a:solidFill>
              </a:rPr>
              <a:t>Non-material culture</a:t>
            </a:r>
            <a:r>
              <a:rPr lang="en-AU" sz="2000" dirty="0">
                <a:solidFill>
                  <a:schemeClr val="tx1"/>
                </a:solidFill>
              </a:rPr>
              <a:t>: the non-physical creations and ideas of a society, such as, knowledge, values, beliefs, languages, symbols and social norms, which are transmitted across generations (e.g. Dreamtime stories)</a:t>
            </a:r>
          </a:p>
          <a:p>
            <a:endParaRPr lang="en-AU" sz="1800" dirty="0"/>
          </a:p>
        </p:txBody>
      </p:sp>
    </p:spTree>
    <p:extLst>
      <p:ext uri="{BB962C8B-B14F-4D97-AF65-F5344CB8AC3E}">
        <p14:creationId xmlns:p14="http://schemas.microsoft.com/office/powerpoint/2010/main" val="285861735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 OF ETHNIC HYBRIDITY:</a:t>
            </a:r>
            <a:endParaRPr lang="en-AU" dirty="0"/>
          </a:p>
        </p:txBody>
      </p:sp>
      <p:sp>
        <p:nvSpPr>
          <p:cNvPr id="3" name="Content Placeholder 2"/>
          <p:cNvSpPr>
            <a:spLocks noGrp="1"/>
          </p:cNvSpPr>
          <p:nvPr>
            <p:ph idx="1"/>
          </p:nvPr>
        </p:nvSpPr>
        <p:spPr/>
        <p:txBody>
          <a:bodyPr>
            <a:normAutofit fontScale="92500" lnSpcReduction="10000"/>
          </a:bodyPr>
          <a:lstStyle/>
          <a:p>
            <a:r>
              <a:rPr lang="en-US" dirty="0">
                <a:solidFill>
                  <a:schemeClr val="tx1"/>
                </a:solidFill>
              </a:rPr>
              <a:t>For example, in the documentary </a:t>
            </a:r>
            <a:r>
              <a:rPr lang="en-US" dirty="0" smtClean="0">
                <a:solidFill>
                  <a:schemeClr val="tx1"/>
                </a:solidFill>
              </a:rPr>
              <a:t>“Race </a:t>
            </a:r>
            <a:r>
              <a:rPr lang="en-US" dirty="0">
                <a:solidFill>
                  <a:schemeClr val="tx1"/>
                </a:solidFill>
              </a:rPr>
              <a:t>for the </a:t>
            </a:r>
            <a:r>
              <a:rPr lang="en-US" dirty="0" smtClean="0">
                <a:solidFill>
                  <a:schemeClr val="tx1"/>
                </a:solidFill>
              </a:rPr>
              <a:t>Beach</a:t>
            </a:r>
            <a:r>
              <a:rPr lang="en-US" dirty="0">
                <a:solidFill>
                  <a:schemeClr val="tx1"/>
                </a:solidFill>
              </a:rPr>
              <a:t>”, Mecca </a:t>
            </a:r>
            <a:r>
              <a:rPr lang="en-US" dirty="0" err="1">
                <a:solidFill>
                  <a:schemeClr val="tx1"/>
                </a:solidFill>
              </a:rPr>
              <a:t>Laalaa</a:t>
            </a:r>
            <a:r>
              <a:rPr lang="en-US" dirty="0">
                <a:solidFill>
                  <a:schemeClr val="tx1"/>
                </a:solidFill>
              </a:rPr>
              <a:t>, an Australian born, Lebanese Muslim, follows an Australian lifestyle (her love of swimming and being a lifesaver), but also stays true to her religion and wears a ‘burqini’; </a:t>
            </a:r>
          </a:p>
          <a:p>
            <a:r>
              <a:rPr lang="en-US" dirty="0">
                <a:solidFill>
                  <a:schemeClr val="tx1"/>
                </a:solidFill>
              </a:rPr>
              <a:t>She chooses elements of both her Australian and Lebanese culture, to create her own unique cultural identity. That which involves participating in a stereotypical Australian sport (surf life-saving), while remaining true to her Muslim faith and sporting a unique red and yellow burqini; </a:t>
            </a:r>
          </a:p>
          <a:p>
            <a:r>
              <a:rPr lang="en-US" dirty="0">
                <a:solidFill>
                  <a:schemeClr val="tx1"/>
                </a:solidFill>
              </a:rPr>
              <a:t>She also chooses elements of both her cultures by remaining true to her Muslim faith in her decision to dress modestly and avoid unnecessary attention by men outside of her family, yet also acknowledging the need to touch a man as part of her lifesaving duties. </a:t>
            </a:r>
            <a:endParaRPr lang="en-AU" dirty="0">
              <a:solidFill>
                <a:schemeClr val="tx1"/>
              </a:solidFill>
            </a:endParaRPr>
          </a:p>
        </p:txBody>
      </p:sp>
    </p:spTree>
    <p:extLst>
      <p:ext uri="{BB962C8B-B14F-4D97-AF65-F5344CB8AC3E}">
        <p14:creationId xmlns:p14="http://schemas.microsoft.com/office/powerpoint/2010/main" val="183435073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OTHER EXAMPLES OF ETHNIC HYBRIDITY:</a:t>
            </a:r>
            <a:endParaRPr lang="en-AU" dirty="0"/>
          </a:p>
        </p:txBody>
      </p:sp>
      <p:sp>
        <p:nvSpPr>
          <p:cNvPr id="3" name="Content Placeholder 2"/>
          <p:cNvSpPr>
            <a:spLocks noGrp="1"/>
          </p:cNvSpPr>
          <p:nvPr>
            <p:ph idx="1"/>
          </p:nvPr>
        </p:nvSpPr>
        <p:spPr/>
        <p:txBody>
          <a:bodyPr>
            <a:normAutofit/>
          </a:bodyPr>
          <a:lstStyle/>
          <a:p>
            <a:r>
              <a:rPr lang="en-AU" dirty="0" smtClean="0">
                <a:solidFill>
                  <a:schemeClr val="tx1"/>
                </a:solidFill>
              </a:rPr>
              <a:t>“Growing up Asian in Australia” edited by Alice </a:t>
            </a:r>
            <a:r>
              <a:rPr lang="en-AU" dirty="0" err="1" smtClean="0">
                <a:solidFill>
                  <a:schemeClr val="tx1"/>
                </a:solidFill>
              </a:rPr>
              <a:t>Pung</a:t>
            </a:r>
            <a:endParaRPr lang="en-AU" dirty="0" smtClean="0">
              <a:solidFill>
                <a:schemeClr val="tx1"/>
              </a:solidFill>
            </a:endParaRPr>
          </a:p>
          <a:p>
            <a:r>
              <a:rPr lang="en-AU" dirty="0" err="1" smtClean="0">
                <a:solidFill>
                  <a:schemeClr val="tx1"/>
                </a:solidFill>
              </a:rPr>
              <a:t>Bachar</a:t>
            </a:r>
            <a:r>
              <a:rPr lang="en-AU" dirty="0" smtClean="0">
                <a:solidFill>
                  <a:schemeClr val="tx1"/>
                </a:solidFill>
              </a:rPr>
              <a:t> ‘Tiger’ </a:t>
            </a:r>
            <a:r>
              <a:rPr lang="en-AU" dirty="0" err="1" smtClean="0">
                <a:solidFill>
                  <a:schemeClr val="tx1"/>
                </a:solidFill>
              </a:rPr>
              <a:t>Houli</a:t>
            </a:r>
            <a:r>
              <a:rPr lang="en-AU" dirty="0" smtClean="0">
                <a:solidFill>
                  <a:schemeClr val="tx1"/>
                </a:solidFill>
              </a:rPr>
              <a:t> – Australian born – Lebanese Muslim</a:t>
            </a:r>
          </a:p>
          <a:p>
            <a:r>
              <a:rPr lang="en-AU" dirty="0" smtClean="0">
                <a:solidFill>
                  <a:schemeClr val="tx1"/>
                </a:solidFill>
              </a:rPr>
              <a:t>Waleed Ali – Australian born – Egyptian – Sunni Muslim</a:t>
            </a:r>
          </a:p>
          <a:p>
            <a:r>
              <a:rPr lang="en-AU" altLang="en-US" dirty="0" smtClean="0">
                <a:solidFill>
                  <a:schemeClr val="tx1"/>
                </a:solidFill>
              </a:rPr>
              <a:t>Greek-Australian (Croatian, Turkish, Vietnamese) children </a:t>
            </a:r>
            <a:r>
              <a:rPr lang="en-AU" altLang="en-US" dirty="0">
                <a:solidFill>
                  <a:schemeClr val="tx1"/>
                </a:solidFill>
              </a:rPr>
              <a:t>tend to have one set of cultural experiences within their homes (such as speaking Greek, attending Greek School) and an entirely different identity within their </a:t>
            </a:r>
            <a:r>
              <a:rPr lang="en-AU" altLang="en-US" dirty="0" smtClean="0">
                <a:solidFill>
                  <a:schemeClr val="tx1"/>
                </a:solidFill>
              </a:rPr>
              <a:t>schools, extra-curricular circles </a:t>
            </a:r>
            <a:r>
              <a:rPr lang="en-AU" altLang="en-US" dirty="0">
                <a:solidFill>
                  <a:schemeClr val="tx1"/>
                </a:solidFill>
              </a:rPr>
              <a:t>(speaking </a:t>
            </a:r>
            <a:r>
              <a:rPr lang="en-AU" altLang="en-US" dirty="0" smtClean="0">
                <a:solidFill>
                  <a:schemeClr val="tx1"/>
                </a:solidFill>
              </a:rPr>
              <a:t>English, participating in Australian sports, customs, going by an Australian nickname or shortened name etc.)</a:t>
            </a:r>
            <a:endParaRPr lang="en-AU" altLang="en-US" dirty="0">
              <a:solidFill>
                <a:schemeClr val="tx1"/>
              </a:solidFill>
            </a:endParaRPr>
          </a:p>
          <a:p>
            <a:endParaRPr lang="en-AU" dirty="0" smtClean="0"/>
          </a:p>
          <a:p>
            <a:endParaRPr lang="en-AU" dirty="0"/>
          </a:p>
        </p:txBody>
      </p:sp>
    </p:spTree>
    <p:extLst>
      <p:ext uri="{BB962C8B-B14F-4D97-AF65-F5344CB8AC3E}">
        <p14:creationId xmlns:p14="http://schemas.microsoft.com/office/powerpoint/2010/main" val="159276369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400" dirty="0" smtClean="0"/>
              <a:t>KK</a:t>
            </a:r>
            <a:r>
              <a:rPr lang="en-US" sz="2400" dirty="0"/>
              <a:t>4. Australia’s </a:t>
            </a:r>
            <a:r>
              <a:rPr lang="en-US" sz="2400" b="1" dirty="0"/>
              <a:t>ethnic diversity </a:t>
            </a:r>
            <a:r>
              <a:rPr lang="en-US" sz="2400" dirty="0"/>
              <a:t>compared with other developed countries </a:t>
            </a:r>
            <a:br>
              <a:rPr lang="en-US" sz="2400" dirty="0"/>
            </a:br>
            <a:endParaRPr lang="en-AU" sz="2400" dirty="0"/>
          </a:p>
        </p:txBody>
      </p:sp>
      <p:sp>
        <p:nvSpPr>
          <p:cNvPr id="3" name="Content Placeholder 2"/>
          <p:cNvSpPr>
            <a:spLocks noGrp="1"/>
          </p:cNvSpPr>
          <p:nvPr>
            <p:ph idx="1"/>
          </p:nvPr>
        </p:nvSpPr>
        <p:spPr>
          <a:xfrm>
            <a:off x="609599" y="1484784"/>
            <a:ext cx="6347714" cy="4556579"/>
          </a:xfrm>
        </p:spPr>
        <p:txBody>
          <a:bodyPr>
            <a:normAutofit lnSpcReduction="10000"/>
          </a:bodyPr>
          <a:lstStyle/>
          <a:p>
            <a:endParaRPr lang="en-AU" dirty="0"/>
          </a:p>
          <a:p>
            <a:r>
              <a:rPr lang="en-US" b="1" dirty="0">
                <a:solidFill>
                  <a:schemeClr val="tx1"/>
                </a:solidFill>
              </a:rPr>
              <a:t>Ethnic diversity </a:t>
            </a:r>
            <a:r>
              <a:rPr lang="en-US" dirty="0">
                <a:solidFill>
                  <a:schemeClr val="tx1"/>
                </a:solidFill>
              </a:rPr>
              <a:t>can be defined as the cultural diversity of societies in terms of their demographic make-up and presence in the community. This cultural diversity includes multiple ethnic groups and therefore multiple customs, traditions, foods, values and religions. </a:t>
            </a:r>
            <a:endParaRPr lang="en-AU" dirty="0">
              <a:solidFill>
                <a:schemeClr val="tx1"/>
              </a:solidFill>
            </a:endParaRPr>
          </a:p>
          <a:p>
            <a:r>
              <a:rPr lang="en-US" dirty="0" smtClean="0">
                <a:solidFill>
                  <a:schemeClr val="tx1"/>
                </a:solidFill>
              </a:rPr>
              <a:t>• </a:t>
            </a:r>
            <a:r>
              <a:rPr lang="en-US" dirty="0">
                <a:solidFill>
                  <a:schemeClr val="tx1"/>
                </a:solidFill>
              </a:rPr>
              <a:t>Australia’s ethnic diversity is analysed through the use of comparative methodology </a:t>
            </a:r>
          </a:p>
          <a:p>
            <a:r>
              <a:rPr lang="en-US" dirty="0">
                <a:solidFill>
                  <a:schemeClr val="tx1"/>
                </a:solidFill>
              </a:rPr>
              <a:t>• Comparative methods refers to assessing how cultures differ across and between nations </a:t>
            </a:r>
            <a:endParaRPr lang="en-US" dirty="0" smtClean="0">
              <a:solidFill>
                <a:schemeClr val="tx1"/>
              </a:solidFill>
            </a:endParaRPr>
          </a:p>
          <a:p>
            <a:r>
              <a:rPr lang="en-US" dirty="0">
                <a:solidFill>
                  <a:schemeClr val="tx1"/>
                </a:solidFill>
              </a:rPr>
              <a:t>In order to fully understand just how ethnically diverse Australia is, we need to compare it to the ethnic diversity of other countries and analyse how the 2 countries </a:t>
            </a:r>
            <a:r>
              <a:rPr lang="en-US" b="1" u="sng" dirty="0">
                <a:solidFill>
                  <a:schemeClr val="tx1"/>
                </a:solidFill>
              </a:rPr>
              <a:t>differ</a:t>
            </a:r>
            <a:r>
              <a:rPr lang="en-US" dirty="0">
                <a:solidFill>
                  <a:schemeClr val="tx1"/>
                </a:solidFill>
              </a:rPr>
              <a:t> in terms of their migrant populations, religions, ethnic origins of the population and languages spoken. </a:t>
            </a:r>
          </a:p>
          <a:p>
            <a:endParaRPr lang="en-AU" dirty="0"/>
          </a:p>
        </p:txBody>
      </p:sp>
    </p:spTree>
    <p:extLst>
      <p:ext uri="{BB962C8B-B14F-4D97-AF65-F5344CB8AC3E}">
        <p14:creationId xmlns:p14="http://schemas.microsoft.com/office/powerpoint/2010/main" val="425095735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AU" altLang="en-US" dirty="0" err="1">
                <a:solidFill>
                  <a:schemeClr val="tx1"/>
                </a:solidFill>
              </a:rPr>
              <a:t>Factbook</a:t>
            </a:r>
            <a:r>
              <a:rPr lang="en-AU" altLang="en-US" dirty="0">
                <a:solidFill>
                  <a:schemeClr val="tx1"/>
                </a:solidFill>
              </a:rPr>
              <a:t>  </a:t>
            </a:r>
            <a:r>
              <a:rPr lang="en-AU" altLang="en-US" dirty="0">
                <a:solidFill>
                  <a:schemeClr val="tx1"/>
                </a:solidFill>
                <a:hlinkClick r:id="rId2"/>
              </a:rPr>
              <a:t>https://www.cia.gov/library/publications/the-world-factbook/</a:t>
            </a:r>
            <a:r>
              <a:rPr lang="en-AU" altLang="en-US" dirty="0">
                <a:solidFill>
                  <a:schemeClr val="tx1"/>
                </a:solidFill>
              </a:rPr>
              <a:t> </a:t>
            </a:r>
            <a:r>
              <a:rPr lang="en-AU" altLang="en-US" dirty="0" smtClean="0">
                <a:solidFill>
                  <a:schemeClr val="tx1"/>
                </a:solidFill>
              </a:rPr>
              <a:t>and table of stats in the textbook:</a:t>
            </a:r>
          </a:p>
          <a:p>
            <a:pPr marL="0" indent="0">
              <a:buNone/>
            </a:pPr>
            <a:r>
              <a:rPr lang="en-AU" altLang="en-US" dirty="0" smtClean="0">
                <a:solidFill>
                  <a:schemeClr val="tx1"/>
                </a:solidFill>
              </a:rPr>
              <a:t>Be able to explain:</a:t>
            </a:r>
          </a:p>
          <a:p>
            <a:r>
              <a:rPr lang="en-AU" altLang="en-US" dirty="0" smtClean="0">
                <a:solidFill>
                  <a:schemeClr val="tx1"/>
                </a:solidFill>
              </a:rPr>
              <a:t>How Australia is ethnically diverse (refer to statistics regarding languages spoken, migration numbers, religions etc.</a:t>
            </a:r>
          </a:p>
          <a:p>
            <a:r>
              <a:rPr lang="en-AU" altLang="en-US" dirty="0" smtClean="0">
                <a:solidFill>
                  <a:schemeClr val="tx1"/>
                </a:solidFill>
              </a:rPr>
              <a:t>How is Australia is MORE ethnically diverse than other developed country (refer to specific statistics) e.g. Japan</a:t>
            </a:r>
          </a:p>
          <a:p>
            <a:r>
              <a:rPr lang="en-AU" altLang="en-US" dirty="0" smtClean="0">
                <a:solidFill>
                  <a:schemeClr val="tx1"/>
                </a:solidFill>
              </a:rPr>
              <a:t>How Australia is SIMILARLY ethnically diverse as another developed country e.g. UK, NZ, or Canada</a:t>
            </a:r>
          </a:p>
          <a:p>
            <a:r>
              <a:rPr lang="en-AU" altLang="en-US" dirty="0" smtClean="0">
                <a:solidFill>
                  <a:schemeClr val="tx1"/>
                </a:solidFill>
              </a:rPr>
              <a:t>What are the similarities and differences between the 2 countries?</a:t>
            </a:r>
            <a:endParaRPr lang="en-AU" altLang="en-US" dirty="0">
              <a:solidFill>
                <a:schemeClr val="tx1"/>
              </a:solidFill>
            </a:endParaRPr>
          </a:p>
          <a:p>
            <a:endParaRPr lang="en-AU" dirty="0"/>
          </a:p>
        </p:txBody>
      </p:sp>
      <p:sp>
        <p:nvSpPr>
          <p:cNvPr id="4" name="Title 1"/>
          <p:cNvSpPr>
            <a:spLocks noGrp="1"/>
          </p:cNvSpPr>
          <p:nvPr>
            <p:ph type="title"/>
          </p:nvPr>
        </p:nvSpPr>
        <p:spPr/>
        <p:txBody>
          <a:bodyPr>
            <a:noAutofit/>
          </a:bodyPr>
          <a:lstStyle/>
          <a:p>
            <a:r>
              <a:rPr lang="en-AU" sz="2400" dirty="0" smtClean="0"/>
              <a:t>KK</a:t>
            </a:r>
            <a:r>
              <a:rPr lang="en-US" sz="2400" dirty="0"/>
              <a:t>4. Australia’s </a:t>
            </a:r>
            <a:r>
              <a:rPr lang="en-US" sz="2400" b="1" dirty="0"/>
              <a:t>ethnic diversity </a:t>
            </a:r>
            <a:r>
              <a:rPr lang="en-US" sz="2400" dirty="0"/>
              <a:t>compared with other developed countries </a:t>
            </a:r>
            <a:br>
              <a:rPr lang="en-US" sz="2400" dirty="0"/>
            </a:br>
            <a:endParaRPr lang="en-AU" sz="2400" dirty="0"/>
          </a:p>
        </p:txBody>
      </p:sp>
    </p:spTree>
    <p:extLst>
      <p:ext uri="{BB962C8B-B14F-4D97-AF65-F5344CB8AC3E}">
        <p14:creationId xmlns:p14="http://schemas.microsoft.com/office/powerpoint/2010/main" val="379626658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000" dirty="0" smtClean="0"/>
              <a:t>KK</a:t>
            </a:r>
            <a:r>
              <a:rPr lang="en-US" sz="2000" dirty="0"/>
              <a:t>5. the social, political and economic impact of </a:t>
            </a:r>
            <a:r>
              <a:rPr lang="en-US" sz="2000" b="1" dirty="0" smtClean="0"/>
              <a:t>immigration </a:t>
            </a:r>
            <a:r>
              <a:rPr lang="en-US" sz="2800" b="1" u="sng" dirty="0" smtClean="0">
                <a:solidFill>
                  <a:srgbClr val="FF0000"/>
                </a:solidFill>
              </a:rPr>
              <a:t>/</a:t>
            </a:r>
            <a:r>
              <a:rPr lang="en-US" sz="2000" dirty="0" smtClean="0"/>
              <a:t> </a:t>
            </a:r>
            <a:r>
              <a:rPr lang="en-US" sz="2000" b="1" dirty="0"/>
              <a:t>assimilation and multiculturalism </a:t>
            </a:r>
            <a:r>
              <a:rPr lang="en-US" sz="2000" dirty="0"/>
              <a:t>as opposing policy positions </a:t>
            </a:r>
            <a:br>
              <a:rPr lang="en-US" sz="2000" dirty="0"/>
            </a:br>
            <a:endParaRPr lang="en-AU" sz="2000" dirty="0"/>
          </a:p>
        </p:txBody>
      </p:sp>
      <p:sp>
        <p:nvSpPr>
          <p:cNvPr id="3" name="Content Placeholder 2"/>
          <p:cNvSpPr>
            <a:spLocks noGrp="1"/>
          </p:cNvSpPr>
          <p:nvPr>
            <p:ph idx="1"/>
          </p:nvPr>
        </p:nvSpPr>
        <p:spPr/>
        <p:txBody>
          <a:bodyPr/>
          <a:lstStyle/>
          <a:p>
            <a:r>
              <a:rPr lang="en-AU" dirty="0" smtClean="0">
                <a:solidFill>
                  <a:schemeClr val="tx1"/>
                </a:solidFill>
              </a:rPr>
              <a:t>Part 1: What are the social, political and economic impacts of immigration (historical &amp; contemporary)?</a:t>
            </a:r>
          </a:p>
          <a:p>
            <a:r>
              <a:rPr lang="en-AU" dirty="0" smtClean="0">
                <a:solidFill>
                  <a:schemeClr val="tx1"/>
                </a:solidFill>
              </a:rPr>
              <a:t>Part 2: How are the 2 policies of ‘assimilation’ and ‘multiculturalism’ different in their views of immigration?</a:t>
            </a:r>
          </a:p>
          <a:p>
            <a:r>
              <a:rPr lang="en-AU" dirty="0" smtClean="0">
                <a:solidFill>
                  <a:schemeClr val="tx1"/>
                </a:solidFill>
              </a:rPr>
              <a:t>Part 3: What are some contemporary opposing political views regarding immigration?</a:t>
            </a:r>
            <a:endParaRPr lang="en-AU" dirty="0">
              <a:solidFill>
                <a:schemeClr val="tx1"/>
              </a:solidFill>
            </a:endParaRPr>
          </a:p>
        </p:txBody>
      </p:sp>
    </p:spTree>
    <p:extLst>
      <p:ext uri="{BB962C8B-B14F-4D97-AF65-F5344CB8AC3E}">
        <p14:creationId xmlns:p14="http://schemas.microsoft.com/office/powerpoint/2010/main" val="241116903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400" dirty="0"/>
              <a:t>Part 1: What are the social, political and economic impacts of immigration (historical &amp; contemporary)?</a:t>
            </a:r>
            <a:br>
              <a:rPr lang="en-AU" sz="2400" dirty="0"/>
            </a:br>
            <a:endParaRPr lang="en-AU" sz="2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0902360"/>
              </p:ext>
            </p:extLst>
          </p:nvPr>
        </p:nvGraphicFramePr>
        <p:xfrm>
          <a:off x="609600" y="2160588"/>
          <a:ext cx="6348414" cy="3515360"/>
        </p:xfrm>
        <a:graphic>
          <a:graphicData uri="http://schemas.openxmlformats.org/drawingml/2006/table">
            <a:tbl>
              <a:tblPr firstRow="1" bandRow="1">
                <a:tableStyleId>{5C22544A-7EE6-4342-B048-85BDC9FD1C3A}</a:tableStyleId>
              </a:tblPr>
              <a:tblGrid>
                <a:gridCol w="2116138"/>
                <a:gridCol w="2116138"/>
                <a:gridCol w="2116138"/>
              </a:tblGrid>
              <a:tr h="370840">
                <a:tc gridSpan="3">
                  <a:txBody>
                    <a:bodyPr/>
                    <a:lstStyle/>
                    <a:p>
                      <a:pPr algn="ctr"/>
                      <a:r>
                        <a:rPr lang="en-AU" dirty="0" smtClean="0"/>
                        <a:t>IMPACTS</a:t>
                      </a:r>
                      <a:r>
                        <a:rPr lang="en-AU" baseline="0" dirty="0" smtClean="0"/>
                        <a:t> OF IMMIGRATION:</a:t>
                      </a:r>
                      <a:endParaRPr lang="en-AU" dirty="0"/>
                    </a:p>
                  </a:txBody>
                  <a:tcPr/>
                </a:tc>
                <a:tc hMerge="1">
                  <a:txBody>
                    <a:bodyPr/>
                    <a:lstStyle/>
                    <a:p>
                      <a:endParaRPr lang="en-AU" dirty="0"/>
                    </a:p>
                  </a:txBody>
                  <a:tcPr/>
                </a:tc>
                <a:tc hMerge="1">
                  <a:txBody>
                    <a:bodyPr/>
                    <a:lstStyle/>
                    <a:p>
                      <a:endParaRPr lang="en-AU" dirty="0"/>
                    </a:p>
                  </a:txBody>
                  <a:tcPr/>
                </a:tc>
              </a:tr>
              <a:tr h="370840">
                <a:tc>
                  <a:txBody>
                    <a:bodyPr/>
                    <a:lstStyle/>
                    <a:p>
                      <a:endParaRPr lang="en-AU" dirty="0"/>
                    </a:p>
                  </a:txBody>
                  <a:tcPr/>
                </a:tc>
                <a:tc>
                  <a:txBody>
                    <a:bodyPr/>
                    <a:lstStyle/>
                    <a:p>
                      <a:pPr algn="ctr"/>
                      <a:r>
                        <a:rPr lang="en-AU" dirty="0" smtClean="0"/>
                        <a:t>Positives</a:t>
                      </a:r>
                      <a:endParaRPr lang="en-AU" dirty="0"/>
                    </a:p>
                  </a:txBody>
                  <a:tcPr/>
                </a:tc>
                <a:tc>
                  <a:txBody>
                    <a:bodyPr/>
                    <a:lstStyle/>
                    <a:p>
                      <a:pPr algn="ctr"/>
                      <a:r>
                        <a:rPr lang="en-AU" dirty="0" smtClean="0"/>
                        <a:t>Negatives</a:t>
                      </a:r>
                      <a:endParaRPr lang="en-AU" dirty="0"/>
                    </a:p>
                  </a:txBody>
                  <a:tcPr/>
                </a:tc>
              </a:tr>
              <a:tr h="370840">
                <a:tc>
                  <a:txBody>
                    <a:bodyPr/>
                    <a:lstStyle/>
                    <a:p>
                      <a:endParaRPr lang="en-AU" dirty="0" smtClean="0"/>
                    </a:p>
                    <a:p>
                      <a:r>
                        <a:rPr lang="en-AU" dirty="0" smtClean="0"/>
                        <a:t>Social Impacts</a:t>
                      </a:r>
                    </a:p>
                    <a:p>
                      <a:endParaRPr lang="en-AU" dirty="0"/>
                    </a:p>
                  </a:txBody>
                  <a:tcPr/>
                </a:tc>
                <a:tc>
                  <a:txBody>
                    <a:bodyPr/>
                    <a:lstStyle/>
                    <a:p>
                      <a:r>
                        <a:rPr lang="en-AU" sz="1400" dirty="0" smtClean="0"/>
                        <a:t>HISTORICAL</a:t>
                      </a:r>
                    </a:p>
                    <a:p>
                      <a:endParaRPr lang="en-AU" sz="1400" dirty="0" smtClean="0"/>
                    </a:p>
                    <a:p>
                      <a:endParaRPr lang="en-AU" sz="1400" dirty="0" smtClean="0"/>
                    </a:p>
                    <a:p>
                      <a:r>
                        <a:rPr lang="en-AU" sz="1400" dirty="0" smtClean="0"/>
                        <a:t>            CONTEMPORARY</a:t>
                      </a:r>
                      <a:endParaRPr lang="en-AU" sz="1400" dirty="0"/>
                    </a:p>
                  </a:txBody>
                  <a:tcPr/>
                </a:tc>
                <a:tc>
                  <a:txBody>
                    <a:bodyPr/>
                    <a:lstStyle/>
                    <a:p>
                      <a:endParaRPr lang="en-AU"/>
                    </a:p>
                  </a:txBody>
                  <a:tcPr/>
                </a:tc>
              </a:tr>
              <a:tr h="370840">
                <a:tc>
                  <a:txBody>
                    <a:bodyPr/>
                    <a:lstStyle/>
                    <a:p>
                      <a:endParaRPr lang="en-AU" dirty="0" smtClean="0"/>
                    </a:p>
                    <a:p>
                      <a:r>
                        <a:rPr lang="en-AU" dirty="0" smtClean="0"/>
                        <a:t>Political Impacts</a:t>
                      </a:r>
                    </a:p>
                    <a:p>
                      <a:endParaRPr lang="en-AU" dirty="0"/>
                    </a:p>
                  </a:txBody>
                  <a:tcPr/>
                </a:tc>
                <a:tc>
                  <a:txBody>
                    <a:bodyPr/>
                    <a:lstStyle/>
                    <a:p>
                      <a:endParaRPr lang="en-AU"/>
                    </a:p>
                  </a:txBody>
                  <a:tcPr/>
                </a:tc>
                <a:tc>
                  <a:txBody>
                    <a:bodyPr/>
                    <a:lstStyle/>
                    <a:p>
                      <a:endParaRPr lang="en-AU"/>
                    </a:p>
                  </a:txBody>
                  <a:tcPr/>
                </a:tc>
              </a:tr>
              <a:tr h="370840">
                <a:tc>
                  <a:txBody>
                    <a:bodyPr/>
                    <a:lstStyle/>
                    <a:p>
                      <a:endParaRPr lang="en-AU" dirty="0" smtClean="0"/>
                    </a:p>
                    <a:p>
                      <a:r>
                        <a:rPr lang="en-AU" dirty="0" smtClean="0"/>
                        <a:t>Economic Impacts</a:t>
                      </a:r>
                    </a:p>
                    <a:p>
                      <a:endParaRPr lang="en-AU" dirty="0"/>
                    </a:p>
                  </a:txBody>
                  <a:tcPr/>
                </a:tc>
                <a:tc>
                  <a:txBody>
                    <a:bodyPr/>
                    <a:lstStyle/>
                    <a:p>
                      <a:endParaRPr lang="en-AU"/>
                    </a:p>
                  </a:txBody>
                  <a:tcPr/>
                </a:tc>
                <a:tc>
                  <a:txBody>
                    <a:bodyPr/>
                    <a:lstStyle/>
                    <a:p>
                      <a:endParaRPr lang="en-AU" dirty="0"/>
                    </a:p>
                  </a:txBody>
                  <a:tcPr/>
                </a:tc>
              </a:tr>
            </a:tbl>
          </a:graphicData>
        </a:graphic>
      </p:graphicFrame>
      <p:cxnSp>
        <p:nvCxnSpPr>
          <p:cNvPr id="8" name="Straight Connector 7"/>
          <p:cNvCxnSpPr/>
          <p:nvPr/>
        </p:nvCxnSpPr>
        <p:spPr>
          <a:xfrm flipV="1">
            <a:off x="2703335" y="2996952"/>
            <a:ext cx="2084689" cy="7920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4644008" y="4221088"/>
            <a:ext cx="3384376" cy="2088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EVIDENCE?</a:t>
            </a:r>
            <a:endParaRPr lang="en-AU" dirty="0">
              <a:solidFill>
                <a:schemeClr val="tx1"/>
              </a:solidFill>
            </a:endParaRPr>
          </a:p>
        </p:txBody>
      </p:sp>
    </p:spTree>
    <p:extLst>
      <p:ext uri="{BB962C8B-B14F-4D97-AF65-F5344CB8AC3E}">
        <p14:creationId xmlns:p14="http://schemas.microsoft.com/office/powerpoint/2010/main" val="148465445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 OF IMPACTS:</a:t>
            </a:r>
            <a:endParaRPr lang="en-AU" dirty="0"/>
          </a:p>
        </p:txBody>
      </p:sp>
      <p:sp>
        <p:nvSpPr>
          <p:cNvPr id="3" name="Content Placeholder 2"/>
          <p:cNvSpPr>
            <a:spLocks noGrp="1"/>
          </p:cNvSpPr>
          <p:nvPr>
            <p:ph idx="1"/>
          </p:nvPr>
        </p:nvSpPr>
        <p:spPr>
          <a:xfrm>
            <a:off x="609599" y="1484784"/>
            <a:ext cx="6347714" cy="4556579"/>
          </a:xfrm>
        </p:spPr>
        <p:txBody>
          <a:bodyPr>
            <a:normAutofit/>
          </a:bodyPr>
          <a:lstStyle/>
          <a:p>
            <a:pPr marL="0" indent="0">
              <a:buNone/>
              <a:defRPr/>
            </a:pPr>
            <a:r>
              <a:rPr lang="en-AU" dirty="0">
                <a:solidFill>
                  <a:schemeClr val="tx1"/>
                </a:solidFill>
              </a:rPr>
              <a:t>Social:</a:t>
            </a:r>
          </a:p>
          <a:p>
            <a:pPr marL="560070" lvl="1">
              <a:buFont typeface="Wingdings" panose="05000000000000000000" pitchFamily="2" charset="2"/>
              <a:buChar char="Ø"/>
              <a:defRPr/>
            </a:pPr>
            <a:r>
              <a:rPr lang="en-AU" dirty="0">
                <a:solidFill>
                  <a:schemeClr val="tx1"/>
                </a:solidFill>
              </a:rPr>
              <a:t>Moral </a:t>
            </a:r>
            <a:r>
              <a:rPr lang="en-AU" dirty="0" smtClean="0">
                <a:solidFill>
                  <a:schemeClr val="tx1"/>
                </a:solidFill>
              </a:rPr>
              <a:t>panics – terrorism; loss of jobs;</a:t>
            </a:r>
            <a:endParaRPr lang="en-AU" dirty="0">
              <a:solidFill>
                <a:schemeClr val="tx1"/>
              </a:solidFill>
            </a:endParaRPr>
          </a:p>
          <a:p>
            <a:pPr marL="560070" lvl="1">
              <a:buFont typeface="Wingdings" panose="05000000000000000000" pitchFamily="2" charset="2"/>
              <a:buChar char="Ø"/>
              <a:defRPr/>
            </a:pPr>
            <a:r>
              <a:rPr lang="en-AU" dirty="0">
                <a:solidFill>
                  <a:schemeClr val="tx1"/>
                </a:solidFill>
              </a:rPr>
              <a:t>Increase in cultural diversity and multiculturalism as a social </a:t>
            </a:r>
            <a:r>
              <a:rPr lang="en-AU" dirty="0" smtClean="0">
                <a:solidFill>
                  <a:schemeClr val="tx1"/>
                </a:solidFill>
              </a:rPr>
              <a:t>practice &amp; therefore a new cultural identity;</a:t>
            </a:r>
            <a:endParaRPr lang="en-AU" dirty="0">
              <a:solidFill>
                <a:schemeClr val="tx1"/>
              </a:solidFill>
            </a:endParaRPr>
          </a:p>
          <a:p>
            <a:pPr marL="0" indent="0">
              <a:buNone/>
              <a:defRPr/>
            </a:pPr>
            <a:r>
              <a:rPr lang="en-AU" dirty="0" smtClean="0">
                <a:solidFill>
                  <a:schemeClr val="tx1"/>
                </a:solidFill>
              </a:rPr>
              <a:t>Political</a:t>
            </a:r>
            <a:endParaRPr lang="en-AU" dirty="0">
              <a:solidFill>
                <a:schemeClr val="tx1"/>
              </a:solidFill>
            </a:endParaRPr>
          </a:p>
          <a:p>
            <a:pPr marL="560070" lvl="1">
              <a:buFont typeface="Wingdings" panose="05000000000000000000" pitchFamily="2" charset="2"/>
              <a:buChar char="Ø"/>
              <a:defRPr/>
            </a:pPr>
            <a:r>
              <a:rPr lang="en-AU" dirty="0" smtClean="0">
                <a:solidFill>
                  <a:schemeClr val="tx1"/>
                </a:solidFill>
              </a:rPr>
              <a:t>Strengthening of political ties with other nations;</a:t>
            </a:r>
            <a:endParaRPr lang="en-AU" dirty="0">
              <a:solidFill>
                <a:schemeClr val="tx1"/>
              </a:solidFill>
            </a:endParaRPr>
          </a:p>
          <a:p>
            <a:pPr marL="560070" lvl="1">
              <a:buFont typeface="Wingdings" panose="05000000000000000000" pitchFamily="2" charset="2"/>
              <a:buChar char="Ø"/>
              <a:defRPr/>
            </a:pPr>
            <a:r>
              <a:rPr lang="en-AU" dirty="0">
                <a:solidFill>
                  <a:schemeClr val="tx1"/>
                </a:solidFill>
              </a:rPr>
              <a:t>Emergence of political parties in opposition to immigration and multiculturalism – groups such as Australia First, Rise Up Australia and One </a:t>
            </a:r>
            <a:r>
              <a:rPr lang="en-AU" dirty="0" smtClean="0">
                <a:solidFill>
                  <a:schemeClr val="tx1"/>
                </a:solidFill>
              </a:rPr>
              <a:t>Nation;</a:t>
            </a:r>
            <a:endParaRPr lang="en-AU" dirty="0">
              <a:solidFill>
                <a:schemeClr val="tx1"/>
              </a:solidFill>
            </a:endParaRPr>
          </a:p>
          <a:p>
            <a:pPr marL="0" indent="0">
              <a:buNone/>
              <a:defRPr/>
            </a:pPr>
            <a:r>
              <a:rPr lang="en-AU" dirty="0">
                <a:solidFill>
                  <a:schemeClr val="tx1"/>
                </a:solidFill>
              </a:rPr>
              <a:t>Economic</a:t>
            </a:r>
          </a:p>
          <a:p>
            <a:pPr marL="560070" lvl="1">
              <a:buFont typeface="Wingdings" panose="05000000000000000000" pitchFamily="2" charset="2"/>
              <a:buChar char="Ø"/>
              <a:defRPr/>
            </a:pPr>
            <a:r>
              <a:rPr lang="en-AU" dirty="0" smtClean="0">
                <a:solidFill>
                  <a:schemeClr val="tx1"/>
                </a:solidFill>
              </a:rPr>
              <a:t>Filling shortfalls in Australia’s skilled workforce;</a:t>
            </a:r>
          </a:p>
          <a:p>
            <a:pPr marL="560070" lvl="1">
              <a:buFont typeface="Wingdings" panose="05000000000000000000" pitchFamily="2" charset="2"/>
              <a:buChar char="Ø"/>
              <a:defRPr/>
            </a:pPr>
            <a:r>
              <a:rPr lang="en-AU" dirty="0" smtClean="0">
                <a:solidFill>
                  <a:schemeClr val="tx1"/>
                </a:solidFill>
              </a:rPr>
              <a:t>Inability to keep up with required infrastructure;</a:t>
            </a:r>
            <a:endParaRPr lang="en-AU" dirty="0">
              <a:solidFill>
                <a:schemeClr val="tx1"/>
              </a:solidFill>
            </a:endParaRPr>
          </a:p>
        </p:txBody>
      </p:sp>
    </p:spTree>
    <p:extLst>
      <p:ext uri="{BB962C8B-B14F-4D97-AF65-F5344CB8AC3E}">
        <p14:creationId xmlns:p14="http://schemas.microsoft.com/office/powerpoint/2010/main" val="358727146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400" dirty="0"/>
              <a:t>Part 2: How are the 2 policies of ‘assimilation’ and ‘multiculturalism’ different in their views of immigration?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99939511"/>
              </p:ext>
            </p:extLst>
          </p:nvPr>
        </p:nvGraphicFramePr>
        <p:xfrm>
          <a:off x="211784" y="1772816"/>
          <a:ext cx="7143342" cy="4480560"/>
        </p:xfrm>
        <a:graphic>
          <a:graphicData uri="http://schemas.openxmlformats.org/drawingml/2006/table">
            <a:tbl>
              <a:tblPr firstRow="1" bandRow="1">
                <a:tableStyleId>{5C22544A-7EE6-4342-B048-85BDC9FD1C3A}</a:tableStyleId>
              </a:tblPr>
              <a:tblGrid>
                <a:gridCol w="2295271"/>
                <a:gridCol w="1442150"/>
                <a:gridCol w="1598930"/>
                <a:gridCol w="1806991"/>
              </a:tblGrid>
              <a:tr h="370840">
                <a:tc>
                  <a:txBody>
                    <a:bodyPr/>
                    <a:lstStyle/>
                    <a:p>
                      <a:endParaRPr lang="en-AU" dirty="0"/>
                    </a:p>
                  </a:txBody>
                  <a:tcPr/>
                </a:tc>
                <a:tc>
                  <a:txBody>
                    <a:bodyPr/>
                    <a:lstStyle/>
                    <a:p>
                      <a:r>
                        <a:rPr lang="en-AU" dirty="0" smtClean="0"/>
                        <a:t>TIME</a:t>
                      </a:r>
                      <a:r>
                        <a:rPr lang="en-AU" baseline="0" dirty="0" smtClean="0"/>
                        <a:t> PERIOD </a:t>
                      </a:r>
                    </a:p>
                    <a:p>
                      <a:r>
                        <a:rPr lang="en-AU" baseline="0" dirty="0" smtClean="0"/>
                        <a:t>&amp; BRIEF OVERVIEW</a:t>
                      </a:r>
                      <a:endParaRPr lang="en-AU" dirty="0"/>
                    </a:p>
                  </a:txBody>
                  <a:tcPr/>
                </a:tc>
                <a:tc>
                  <a:txBody>
                    <a:bodyPr/>
                    <a:lstStyle/>
                    <a:p>
                      <a:r>
                        <a:rPr lang="en-AU" dirty="0" smtClean="0"/>
                        <a:t>SUPPORT </a:t>
                      </a:r>
                    </a:p>
                    <a:p>
                      <a:r>
                        <a:rPr lang="en-AU" dirty="0" smtClean="0"/>
                        <a:t>FOR </a:t>
                      </a:r>
                    </a:p>
                    <a:p>
                      <a:r>
                        <a:rPr lang="en-AU" dirty="0" smtClean="0"/>
                        <a:t>IMMIGRATION</a:t>
                      </a:r>
                      <a:endParaRPr lang="en-AU" dirty="0"/>
                    </a:p>
                  </a:txBody>
                  <a:tcPr/>
                </a:tc>
                <a:tc>
                  <a:txBody>
                    <a:bodyPr/>
                    <a:lstStyle/>
                    <a:p>
                      <a:r>
                        <a:rPr lang="en-AU" dirty="0" smtClean="0"/>
                        <a:t>OPPOSITION TO IMMIGRATION</a:t>
                      </a:r>
                      <a:endParaRPr lang="en-AU" dirty="0"/>
                    </a:p>
                  </a:txBody>
                  <a:tcPr/>
                </a:tc>
              </a:tr>
              <a:tr h="370840">
                <a:tc>
                  <a:txBody>
                    <a:bodyPr/>
                    <a:lstStyle/>
                    <a:p>
                      <a:r>
                        <a:rPr lang="en-AU" sz="1600" dirty="0" smtClean="0">
                          <a:solidFill>
                            <a:schemeClr val="tx1"/>
                          </a:solidFill>
                        </a:rPr>
                        <a:t>WHITE AUSTRALIA </a:t>
                      </a:r>
                    </a:p>
                    <a:p>
                      <a:r>
                        <a:rPr lang="en-AU" sz="1600" dirty="0" smtClean="0">
                          <a:solidFill>
                            <a:schemeClr val="tx1"/>
                          </a:solidFill>
                        </a:rPr>
                        <a:t>POLICY</a:t>
                      </a:r>
                      <a:endParaRPr lang="en-AU" sz="1600" dirty="0">
                        <a:solidFill>
                          <a:schemeClr val="tx1"/>
                        </a:solidFill>
                      </a:endParaRPr>
                    </a:p>
                  </a:txBody>
                  <a:tcPr/>
                </a:tc>
                <a:tc>
                  <a:txBody>
                    <a:bodyPr/>
                    <a:lstStyle/>
                    <a:p>
                      <a:endParaRPr lang="en-AU"/>
                    </a:p>
                  </a:txBody>
                  <a:tcPr/>
                </a:tc>
                <a:tc>
                  <a:txBody>
                    <a:bodyPr/>
                    <a:lstStyle/>
                    <a:p>
                      <a:endParaRPr lang="en-AU"/>
                    </a:p>
                  </a:txBody>
                  <a:tcPr/>
                </a:tc>
                <a:tc>
                  <a:txBody>
                    <a:bodyPr/>
                    <a:lstStyle/>
                    <a:p>
                      <a:endParaRPr lang="en-AU" dirty="0"/>
                    </a:p>
                  </a:txBody>
                  <a:tcPr/>
                </a:tc>
              </a:tr>
              <a:tr h="370840">
                <a:tc>
                  <a:txBody>
                    <a:bodyPr/>
                    <a:lstStyle/>
                    <a:p>
                      <a:r>
                        <a:rPr lang="en-AU" sz="1600" dirty="0" smtClean="0">
                          <a:solidFill>
                            <a:schemeClr val="tx1"/>
                          </a:solidFill>
                        </a:rPr>
                        <a:t>ASSIMILATION </a:t>
                      </a:r>
                    </a:p>
                    <a:p>
                      <a:r>
                        <a:rPr lang="en-AU" sz="1600" dirty="0" smtClean="0">
                          <a:solidFill>
                            <a:schemeClr val="tx1"/>
                          </a:solidFill>
                        </a:rPr>
                        <a:t>POLICY</a:t>
                      </a:r>
                      <a:endParaRPr lang="en-AU" sz="1600" dirty="0">
                        <a:solidFill>
                          <a:schemeClr val="tx1"/>
                        </a:solidFill>
                      </a:endParaRPr>
                    </a:p>
                  </a:txBody>
                  <a:tcPr/>
                </a:tc>
                <a:tc>
                  <a:txBody>
                    <a:bodyPr/>
                    <a:lstStyle/>
                    <a:p>
                      <a:endParaRPr lang="en-AU"/>
                    </a:p>
                  </a:txBody>
                  <a:tcPr/>
                </a:tc>
                <a:tc>
                  <a:txBody>
                    <a:bodyPr/>
                    <a:lstStyle/>
                    <a:p>
                      <a:endParaRPr lang="en-AU"/>
                    </a:p>
                  </a:txBody>
                  <a:tcPr/>
                </a:tc>
                <a:tc>
                  <a:txBody>
                    <a:bodyPr/>
                    <a:lstStyle/>
                    <a:p>
                      <a:endParaRPr lang="en-AU" dirty="0"/>
                    </a:p>
                  </a:txBody>
                  <a:tcPr/>
                </a:tc>
              </a:tr>
              <a:tr h="370840">
                <a:tc>
                  <a:txBody>
                    <a:bodyPr/>
                    <a:lstStyle/>
                    <a:p>
                      <a:r>
                        <a:rPr lang="en-AU" sz="1600" dirty="0" smtClean="0">
                          <a:solidFill>
                            <a:schemeClr val="tx1"/>
                          </a:solidFill>
                        </a:rPr>
                        <a:t>MULTICULTURALISM</a:t>
                      </a:r>
                      <a:r>
                        <a:rPr lang="en-AU" sz="1600" baseline="0" dirty="0" smtClean="0">
                          <a:solidFill>
                            <a:schemeClr val="tx1"/>
                          </a:solidFill>
                        </a:rPr>
                        <a:t> </a:t>
                      </a:r>
                    </a:p>
                    <a:p>
                      <a:r>
                        <a:rPr lang="en-AU" sz="1600" baseline="0" dirty="0" smtClean="0">
                          <a:solidFill>
                            <a:schemeClr val="tx1"/>
                          </a:solidFill>
                        </a:rPr>
                        <a:t>POLICY</a:t>
                      </a:r>
                      <a:endParaRPr lang="en-AU" sz="1600" dirty="0" smtClean="0">
                        <a:solidFill>
                          <a:schemeClr val="tx1"/>
                        </a:solidFill>
                      </a:endParaRPr>
                    </a:p>
                  </a:txBody>
                  <a:tcPr/>
                </a:tc>
                <a:tc>
                  <a:txBody>
                    <a:bodyPr/>
                    <a:lstStyle/>
                    <a:p>
                      <a:endParaRPr lang="en-AU"/>
                    </a:p>
                  </a:txBody>
                  <a:tcPr/>
                </a:tc>
                <a:tc>
                  <a:txBody>
                    <a:bodyPr/>
                    <a:lstStyle/>
                    <a:p>
                      <a:endParaRPr lang="en-AU" dirty="0"/>
                    </a:p>
                  </a:txBody>
                  <a:tcPr/>
                </a:tc>
                <a:tc>
                  <a:txBody>
                    <a:bodyPr/>
                    <a:lstStyle/>
                    <a:p>
                      <a:endParaRPr lang="en-AU" dirty="0"/>
                    </a:p>
                  </a:txBody>
                  <a:tcPr/>
                </a:tc>
              </a:tr>
              <a:tr h="370840">
                <a:tc>
                  <a:txBody>
                    <a:bodyPr/>
                    <a:lstStyle/>
                    <a:p>
                      <a:r>
                        <a:rPr lang="en-AU" sz="1600" dirty="0" smtClean="0">
                          <a:solidFill>
                            <a:schemeClr val="tx1"/>
                          </a:solidFill>
                        </a:rPr>
                        <a:t>CURRENT IMMIGRATION</a:t>
                      </a:r>
                      <a:endParaRPr lang="en-AU" sz="1600" baseline="0" dirty="0" smtClean="0">
                        <a:solidFill>
                          <a:schemeClr val="tx1"/>
                        </a:solidFill>
                      </a:endParaRPr>
                    </a:p>
                    <a:p>
                      <a:r>
                        <a:rPr lang="en-AU" sz="1600" baseline="0" dirty="0" smtClean="0">
                          <a:solidFill>
                            <a:schemeClr val="tx1"/>
                          </a:solidFill>
                        </a:rPr>
                        <a:t>POLICY – HUMANITARIAN &amp; MIGRATION PROGRAMS &amp; CURRENT TURNBALL GOVERNMENT POLICY</a:t>
                      </a:r>
                      <a:endParaRPr lang="en-AU" sz="1600" dirty="0">
                        <a:solidFill>
                          <a:schemeClr val="tx1"/>
                        </a:solidFill>
                      </a:endParaRPr>
                    </a:p>
                  </a:txBody>
                  <a:tcPr/>
                </a:tc>
                <a:tc>
                  <a:txBody>
                    <a:bodyPr/>
                    <a:lstStyle/>
                    <a:p>
                      <a:endParaRPr lang="en-AU" dirty="0"/>
                    </a:p>
                  </a:txBody>
                  <a:tcPr/>
                </a:tc>
                <a:tc>
                  <a:txBody>
                    <a:bodyPr/>
                    <a:lstStyle/>
                    <a:p>
                      <a:endParaRPr lang="en-AU"/>
                    </a:p>
                  </a:txBody>
                  <a:tcPr/>
                </a:tc>
                <a:tc>
                  <a:txBody>
                    <a:bodyPr/>
                    <a:lstStyle/>
                    <a:p>
                      <a:endParaRPr lang="en-AU" dirty="0"/>
                    </a:p>
                  </a:txBody>
                  <a:tcPr/>
                </a:tc>
              </a:tr>
            </a:tbl>
          </a:graphicData>
        </a:graphic>
      </p:graphicFrame>
      <p:sp>
        <p:nvSpPr>
          <p:cNvPr id="6" name="Oval 5"/>
          <p:cNvSpPr/>
          <p:nvPr/>
        </p:nvSpPr>
        <p:spPr>
          <a:xfrm>
            <a:off x="5076056" y="4509120"/>
            <a:ext cx="3384376" cy="2088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EVIDENCE?</a:t>
            </a:r>
            <a:endParaRPr lang="en-AU" dirty="0">
              <a:solidFill>
                <a:schemeClr val="tx1"/>
              </a:solidFill>
            </a:endParaRPr>
          </a:p>
        </p:txBody>
      </p:sp>
    </p:spTree>
    <p:extLst>
      <p:ext uri="{BB962C8B-B14F-4D97-AF65-F5344CB8AC3E}">
        <p14:creationId xmlns:p14="http://schemas.microsoft.com/office/powerpoint/2010/main" val="296715256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HUMANITARIAN PROGRAMS:</a:t>
            </a:r>
            <a:endParaRPr lang="en-AU" dirty="0"/>
          </a:p>
        </p:txBody>
      </p:sp>
      <p:sp>
        <p:nvSpPr>
          <p:cNvPr id="3" name="Content Placeholder 2"/>
          <p:cNvSpPr>
            <a:spLocks noGrp="1"/>
          </p:cNvSpPr>
          <p:nvPr>
            <p:ph idx="1"/>
          </p:nvPr>
        </p:nvSpPr>
        <p:spPr>
          <a:xfrm>
            <a:off x="609599" y="1412776"/>
            <a:ext cx="6347714" cy="4628587"/>
          </a:xfrm>
        </p:spPr>
        <p:txBody>
          <a:bodyPr>
            <a:normAutofit fontScale="77500" lnSpcReduction="20000"/>
          </a:bodyPr>
          <a:lstStyle/>
          <a:p>
            <a:pPr marL="0" indent="0">
              <a:lnSpc>
                <a:spcPct val="120000"/>
              </a:lnSpc>
              <a:spcBef>
                <a:spcPts val="0"/>
              </a:spcBef>
              <a:buNone/>
            </a:pPr>
            <a:r>
              <a:rPr lang="en-US" b="1" dirty="0" smtClean="0"/>
              <a:t>1. The </a:t>
            </a:r>
            <a:r>
              <a:rPr lang="en-US" b="1" dirty="0"/>
              <a:t>Humanitarian </a:t>
            </a:r>
            <a:r>
              <a:rPr lang="en-US" b="1" dirty="0" smtClean="0"/>
              <a:t>Program </a:t>
            </a:r>
            <a:r>
              <a:rPr lang="en-US" b="1" dirty="0"/>
              <a:t>has two important functions: </a:t>
            </a:r>
          </a:p>
          <a:p>
            <a:pPr>
              <a:lnSpc>
                <a:spcPct val="120000"/>
              </a:lnSpc>
              <a:spcBef>
                <a:spcPts val="0"/>
              </a:spcBef>
              <a:buFont typeface="+mj-lt"/>
              <a:buAutoNum type="alphaLcParenR"/>
            </a:pPr>
            <a:r>
              <a:rPr lang="en-US" dirty="0" smtClean="0"/>
              <a:t>the </a:t>
            </a:r>
            <a:r>
              <a:rPr lang="en-US" dirty="0"/>
              <a:t>onshore protection/asylum component fulfils Australia's international obligations by offering protection to people already in Australia who are found to be refugees according to the United Nations Convention relating to the Status of Refugees </a:t>
            </a:r>
          </a:p>
          <a:p>
            <a:pPr>
              <a:lnSpc>
                <a:spcPct val="120000"/>
              </a:lnSpc>
              <a:spcBef>
                <a:spcPts val="0"/>
              </a:spcBef>
              <a:buFont typeface="+mj-lt"/>
              <a:buAutoNum type="alphaLcParenR"/>
            </a:pPr>
            <a:r>
              <a:rPr lang="en-US" dirty="0" smtClean="0"/>
              <a:t>the </a:t>
            </a:r>
            <a:r>
              <a:rPr lang="en-US" dirty="0"/>
              <a:t>offshore resettlement component expresses Australia's commitment to refugee protection by going beyond these obligations and offering resettlement to people overseas for whom this is the most appropriate option. </a:t>
            </a:r>
          </a:p>
          <a:p>
            <a:pPr marL="0" indent="0">
              <a:lnSpc>
                <a:spcPct val="120000"/>
              </a:lnSpc>
              <a:spcBef>
                <a:spcPts val="0"/>
              </a:spcBef>
              <a:buNone/>
            </a:pPr>
            <a:r>
              <a:rPr lang="en-AU" b="1" dirty="0" smtClean="0"/>
              <a:t>2. The </a:t>
            </a:r>
            <a:r>
              <a:rPr lang="en-AU" b="1" dirty="0"/>
              <a:t>non-humanitarian program: </a:t>
            </a:r>
          </a:p>
          <a:p>
            <a:pPr>
              <a:lnSpc>
                <a:spcPct val="120000"/>
              </a:lnSpc>
              <a:spcBef>
                <a:spcPts val="0"/>
              </a:spcBef>
              <a:buFont typeface="+mj-lt"/>
              <a:buAutoNum type="alphaLcParenR"/>
            </a:pPr>
            <a:r>
              <a:rPr lang="en-US" dirty="0" smtClean="0"/>
              <a:t>The </a:t>
            </a:r>
            <a:r>
              <a:rPr lang="en-US" dirty="0"/>
              <a:t>Migration </a:t>
            </a:r>
            <a:r>
              <a:rPr lang="en-US" dirty="0" smtClean="0"/>
              <a:t>Program </a:t>
            </a:r>
            <a:r>
              <a:rPr lang="en-US" dirty="0"/>
              <a:t>is designed to meet Australia's economic and social needs. </a:t>
            </a:r>
          </a:p>
          <a:p>
            <a:pPr>
              <a:lnSpc>
                <a:spcPct val="120000"/>
              </a:lnSpc>
              <a:spcBef>
                <a:spcPts val="0"/>
              </a:spcBef>
              <a:buFont typeface="+mj-lt"/>
              <a:buAutoNum type="alphaLcParenR"/>
            </a:pPr>
            <a:r>
              <a:rPr lang="en-US" dirty="0" smtClean="0"/>
              <a:t>The </a:t>
            </a:r>
            <a:r>
              <a:rPr lang="en-US" dirty="0"/>
              <a:t>total </a:t>
            </a:r>
            <a:r>
              <a:rPr lang="en-US" dirty="0" smtClean="0"/>
              <a:t>program </a:t>
            </a:r>
            <a:r>
              <a:rPr lang="en-US" dirty="0"/>
              <a:t>places are broken down into planning levels for each stream of the </a:t>
            </a:r>
            <a:r>
              <a:rPr lang="en-US" dirty="0" smtClean="0"/>
              <a:t>program </a:t>
            </a:r>
            <a:r>
              <a:rPr lang="en-US" dirty="0"/>
              <a:t>and visa category. </a:t>
            </a:r>
          </a:p>
          <a:p>
            <a:pPr>
              <a:lnSpc>
                <a:spcPct val="120000"/>
              </a:lnSpc>
              <a:spcBef>
                <a:spcPts val="0"/>
              </a:spcBef>
              <a:buFont typeface="+mj-lt"/>
              <a:buAutoNum type="alphaLcParenR"/>
            </a:pPr>
            <a:r>
              <a:rPr lang="en-US" dirty="0" smtClean="0"/>
              <a:t>There </a:t>
            </a:r>
            <a:r>
              <a:rPr lang="en-US" dirty="0"/>
              <a:t>will be up to 190,000 permanent migration places available in 2015-16. </a:t>
            </a:r>
          </a:p>
          <a:p>
            <a:pPr>
              <a:lnSpc>
                <a:spcPct val="120000"/>
              </a:lnSpc>
              <a:spcBef>
                <a:spcPts val="0"/>
              </a:spcBef>
            </a:pPr>
            <a:endParaRPr lang="en-AU" dirty="0"/>
          </a:p>
          <a:p>
            <a:pPr>
              <a:lnSpc>
                <a:spcPct val="120000"/>
              </a:lnSpc>
              <a:spcBef>
                <a:spcPts val="0"/>
              </a:spcBef>
            </a:pPr>
            <a:r>
              <a:rPr lang="en-US" dirty="0"/>
              <a:t>The 2015-16 managed Migration </a:t>
            </a:r>
            <a:r>
              <a:rPr lang="en-US" dirty="0" smtClean="0"/>
              <a:t>Program </a:t>
            </a:r>
            <a:r>
              <a:rPr lang="en-US" dirty="0"/>
              <a:t>comprises of up to: </a:t>
            </a:r>
          </a:p>
          <a:p>
            <a:pPr>
              <a:lnSpc>
                <a:spcPct val="120000"/>
              </a:lnSpc>
              <a:spcBef>
                <a:spcPts val="0"/>
              </a:spcBef>
            </a:pPr>
            <a:r>
              <a:rPr lang="en-AU" dirty="0" smtClean="0"/>
              <a:t>128,550 </a:t>
            </a:r>
            <a:r>
              <a:rPr lang="en-AU" dirty="0"/>
              <a:t>Skill stream places </a:t>
            </a:r>
          </a:p>
          <a:p>
            <a:pPr>
              <a:lnSpc>
                <a:spcPct val="120000"/>
              </a:lnSpc>
              <a:spcBef>
                <a:spcPts val="0"/>
              </a:spcBef>
            </a:pPr>
            <a:r>
              <a:rPr lang="en-AU" dirty="0" smtClean="0"/>
              <a:t>57,400 </a:t>
            </a:r>
            <a:r>
              <a:rPr lang="en-AU" dirty="0"/>
              <a:t>Family stream places </a:t>
            </a:r>
          </a:p>
          <a:p>
            <a:pPr>
              <a:lnSpc>
                <a:spcPct val="120000"/>
              </a:lnSpc>
              <a:spcBef>
                <a:spcPts val="0"/>
              </a:spcBef>
            </a:pPr>
            <a:r>
              <a:rPr lang="en-US" dirty="0" smtClean="0"/>
              <a:t>565 </a:t>
            </a:r>
            <a:r>
              <a:rPr lang="en-US" dirty="0"/>
              <a:t>Special Eligibility stream places. </a:t>
            </a:r>
          </a:p>
          <a:p>
            <a:pPr marL="0" indent="0">
              <a:buNone/>
            </a:pPr>
            <a:endParaRPr lang="en-AU" dirty="0"/>
          </a:p>
        </p:txBody>
      </p:sp>
    </p:spTree>
    <p:extLst>
      <p:ext uri="{BB962C8B-B14F-4D97-AF65-F5344CB8AC3E}">
        <p14:creationId xmlns:p14="http://schemas.microsoft.com/office/powerpoint/2010/main" val="378406321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000" dirty="0"/>
              <a:t>Part 3: What are some contemporary opposing political views regarding </a:t>
            </a:r>
            <a:r>
              <a:rPr lang="en-AU" sz="2000" dirty="0" smtClean="0"/>
              <a:t>immigration (including multiculturalism, refugees and asylum seekers)?</a:t>
            </a:r>
            <a:r>
              <a:rPr lang="en-AU" sz="2000" dirty="0"/>
              <a:t/>
            </a:r>
            <a:br>
              <a:rPr lang="en-AU" sz="2000" dirty="0"/>
            </a:br>
            <a:endParaRPr lang="en-AU"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59673541"/>
              </p:ext>
            </p:extLst>
          </p:nvPr>
        </p:nvGraphicFramePr>
        <p:xfrm>
          <a:off x="607968" y="1703060"/>
          <a:ext cx="7981251" cy="4892040"/>
        </p:xfrm>
        <a:graphic>
          <a:graphicData uri="http://schemas.openxmlformats.org/drawingml/2006/table">
            <a:tbl>
              <a:tblPr firstRow="1" bandRow="1">
                <a:tableStyleId>{5C22544A-7EE6-4342-B048-85BDC9FD1C3A}</a:tableStyleId>
              </a:tblPr>
              <a:tblGrid>
                <a:gridCol w="3093782"/>
                <a:gridCol w="2185096"/>
                <a:gridCol w="2702373"/>
              </a:tblGrid>
              <a:tr h="370840">
                <a:tc gridSpan="3">
                  <a:txBody>
                    <a:bodyPr/>
                    <a:lstStyle/>
                    <a:p>
                      <a:pPr algn="ctr"/>
                      <a:r>
                        <a:rPr lang="en-AU" dirty="0" smtClean="0"/>
                        <a:t>OPPOSING POLICY POSITIONS</a:t>
                      </a:r>
                      <a:endParaRPr lang="en-AU" dirty="0"/>
                    </a:p>
                  </a:txBody>
                  <a:tcPr/>
                </a:tc>
                <a:tc hMerge="1">
                  <a:txBody>
                    <a:bodyPr/>
                    <a:lstStyle/>
                    <a:p>
                      <a:endParaRPr lang="en-AU" dirty="0"/>
                    </a:p>
                  </a:txBody>
                  <a:tcPr/>
                </a:tc>
                <a:tc hMerge="1">
                  <a:txBody>
                    <a:bodyPr/>
                    <a:lstStyle/>
                    <a:p>
                      <a:endParaRPr lang="en-AU" dirty="0"/>
                    </a:p>
                  </a:txBody>
                  <a:tcPr/>
                </a:tc>
              </a:tr>
              <a:tr h="370840">
                <a:tc>
                  <a:txBody>
                    <a:bodyPr/>
                    <a:lstStyle/>
                    <a:p>
                      <a:endParaRPr lang="en-AU" sz="1400" dirty="0"/>
                    </a:p>
                  </a:txBody>
                  <a:tcPr/>
                </a:tc>
                <a:tc>
                  <a:txBody>
                    <a:bodyPr/>
                    <a:lstStyle/>
                    <a:p>
                      <a:pPr algn="ctr"/>
                      <a:r>
                        <a:rPr lang="en-AU" sz="1400" dirty="0" smtClean="0"/>
                        <a:t>‘FOR’</a:t>
                      </a:r>
                      <a:endParaRPr lang="en-AU" sz="1400" dirty="0"/>
                    </a:p>
                  </a:txBody>
                  <a:tcPr/>
                </a:tc>
                <a:tc>
                  <a:txBody>
                    <a:bodyPr/>
                    <a:lstStyle/>
                    <a:p>
                      <a:pPr algn="ctr"/>
                      <a:r>
                        <a:rPr lang="en-AU" sz="1400" dirty="0" smtClean="0"/>
                        <a:t>‘AGAINST’</a:t>
                      </a:r>
                      <a:endParaRPr lang="en-AU" sz="1400" dirty="0"/>
                    </a:p>
                  </a:txBody>
                  <a:tcPr/>
                </a:tc>
              </a:tr>
              <a:tr h="370840">
                <a:tc>
                  <a:txBody>
                    <a:bodyPr/>
                    <a:lstStyle/>
                    <a:p>
                      <a:r>
                        <a:rPr lang="en-AU" sz="1400" dirty="0" smtClean="0"/>
                        <a:t>One Nation Party</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AU" sz="1400" dirty="0" smtClean="0"/>
                        <a:t>The Greens</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AU" sz="1400" dirty="0" smtClean="0"/>
                        <a:t>The ALP</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AU" sz="1400" dirty="0" smtClean="0"/>
                        <a:t>Australia First</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AU" sz="1400" dirty="0" smtClean="0"/>
                        <a:t>Rise up Australia</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AU" sz="1400" dirty="0" smtClean="0"/>
                        <a:t>Australian Protectionist Party (APP) 2015</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US" sz="1400" b="0" i="0" u="none" strike="noStrike" kern="1200" baseline="0" dirty="0" smtClean="0">
                          <a:solidFill>
                            <a:schemeClr val="dk1"/>
                          </a:solidFill>
                          <a:latin typeface="+mn-lt"/>
                          <a:ea typeface="+mn-ea"/>
                          <a:cs typeface="+mn-cs"/>
                        </a:rPr>
                        <a:t>Australian Liberty Alliance (anti-Islam party) 2015</a:t>
                      </a:r>
                    </a:p>
                  </a:txBody>
                  <a:tcPr/>
                </a:tc>
                <a:tc>
                  <a:txBody>
                    <a:bodyPr/>
                    <a:lstStyle/>
                    <a:p>
                      <a:endParaRPr lang="en-AU" sz="1400"/>
                    </a:p>
                  </a:txBody>
                  <a:tcPr/>
                </a:tc>
                <a:tc>
                  <a:txBody>
                    <a:bodyPr/>
                    <a:lstStyle/>
                    <a:p>
                      <a:endParaRPr lang="en-AU" sz="1400" dirty="0"/>
                    </a:p>
                  </a:txBody>
                  <a:tcPr/>
                </a:tc>
              </a:tr>
              <a:tr h="370840">
                <a:tc>
                  <a:txBody>
                    <a:bodyPr/>
                    <a:lstStyle/>
                    <a:p>
                      <a:r>
                        <a:rPr lang="en-AU" sz="1400" b="0" i="0" u="none" strike="noStrike" kern="1200" baseline="0" dirty="0" smtClean="0">
                          <a:solidFill>
                            <a:schemeClr val="dk1"/>
                          </a:solidFill>
                          <a:latin typeface="+mn-lt"/>
                          <a:ea typeface="+mn-ea"/>
                          <a:cs typeface="+mn-cs"/>
                        </a:rPr>
                        <a:t>Australians Against Further Immigration; </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AU" sz="1400" dirty="0" smtClean="0"/>
                        <a:t>Operation Sovereign Borders</a:t>
                      </a:r>
                      <a:endParaRPr lang="en-AU" sz="1400" dirty="0"/>
                    </a:p>
                  </a:txBody>
                  <a:tcPr/>
                </a:tc>
                <a:tc>
                  <a:txBody>
                    <a:bodyPr/>
                    <a:lstStyle/>
                    <a:p>
                      <a:endParaRPr lang="en-AU" sz="1400"/>
                    </a:p>
                  </a:txBody>
                  <a:tcPr/>
                </a:tc>
                <a:tc>
                  <a:txBody>
                    <a:bodyPr/>
                    <a:lstStyle/>
                    <a:p>
                      <a:endParaRPr lang="en-AU" sz="1400" dirty="0"/>
                    </a:p>
                  </a:txBody>
                  <a:tcPr/>
                </a:tc>
              </a:tr>
              <a:tr h="370840">
                <a:tc>
                  <a:txBody>
                    <a:bodyPr/>
                    <a:lstStyle/>
                    <a:p>
                      <a:r>
                        <a:rPr lang="en-AU" sz="1400" dirty="0" smtClean="0"/>
                        <a:t>The People of Australia Policy</a:t>
                      </a:r>
                      <a:endParaRPr lang="en-AU" sz="1400" dirty="0"/>
                    </a:p>
                  </a:txBody>
                  <a:tcPr/>
                </a:tc>
                <a:tc>
                  <a:txBody>
                    <a:bodyPr/>
                    <a:lstStyle/>
                    <a:p>
                      <a:endParaRPr lang="en-AU" sz="1400"/>
                    </a:p>
                  </a:txBody>
                  <a:tcPr/>
                </a:tc>
                <a:tc>
                  <a:txBody>
                    <a:bodyPr/>
                    <a:lstStyle/>
                    <a:p>
                      <a:endParaRPr lang="en-AU" sz="1400" dirty="0"/>
                    </a:p>
                  </a:txBody>
                  <a:tcPr/>
                </a:tc>
              </a:tr>
            </a:tbl>
          </a:graphicData>
        </a:graphic>
      </p:graphicFrame>
      <p:sp>
        <p:nvSpPr>
          <p:cNvPr id="5" name="Oval 4"/>
          <p:cNvSpPr/>
          <p:nvPr/>
        </p:nvSpPr>
        <p:spPr>
          <a:xfrm>
            <a:off x="5580112" y="4149080"/>
            <a:ext cx="3384376" cy="2088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EVIDENCE?</a:t>
            </a:r>
            <a:endParaRPr lang="en-AU" dirty="0">
              <a:solidFill>
                <a:schemeClr val="tx1"/>
              </a:solidFill>
            </a:endParaRPr>
          </a:p>
        </p:txBody>
      </p:sp>
    </p:spTree>
    <p:extLst>
      <p:ext uri="{BB962C8B-B14F-4D97-AF65-F5344CB8AC3E}">
        <p14:creationId xmlns:p14="http://schemas.microsoft.com/office/powerpoint/2010/main" val="9801091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18189</TotalTime>
  <Words>9801</Words>
  <Application>Microsoft Macintosh PowerPoint</Application>
  <PresentationFormat>On-screen Show (4:3)</PresentationFormat>
  <Paragraphs>822</Paragraphs>
  <Slides>116</Slides>
  <Notes>24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116</vt:i4>
      </vt:variant>
    </vt:vector>
  </HeadingPairs>
  <TitlesOfParts>
    <vt:vector size="129" baseType="lpstr">
      <vt:lpstr>Arial</vt:lpstr>
      <vt:lpstr>Calibri</vt:lpstr>
      <vt:lpstr>Cambria</vt:lpstr>
      <vt:lpstr>Courier New</vt:lpstr>
      <vt:lpstr>Georgia</vt:lpstr>
      <vt:lpstr>MS Mincho</vt:lpstr>
      <vt:lpstr>ＭＳ Ｐゴシック</vt:lpstr>
      <vt:lpstr>Times New Roman</vt:lpstr>
      <vt:lpstr>Trebuchet MS</vt:lpstr>
      <vt:lpstr>Wingdings</vt:lpstr>
      <vt:lpstr>Wingdings 2</vt:lpstr>
      <vt:lpstr>Wingdings 3</vt:lpstr>
      <vt:lpstr>Facet</vt:lpstr>
      <vt:lpstr>SOCIOLOGY UNIT 3:</vt:lpstr>
      <vt:lpstr>WEIGHTING OF EACH UNIT:</vt:lpstr>
      <vt:lpstr>UNIT 3 COURSEWORK RESULT:</vt:lpstr>
      <vt:lpstr>AUSTRALIAN INDIGENOUS CULTURE</vt:lpstr>
      <vt:lpstr>AREA OF STUDY 1: AUSTRALIAN INDIGENOUS CULTURE</vt:lpstr>
      <vt:lpstr>KEY KNOWLEDGE (KK)</vt:lpstr>
      <vt:lpstr>KK CONTINUED..</vt:lpstr>
      <vt:lpstr>Background Information:</vt:lpstr>
      <vt:lpstr>KK1: the meaning of culture and its major components: non-material culture and material culture</vt:lpstr>
      <vt:lpstr>Study design definitions:</vt:lpstr>
      <vt:lpstr>KK1: the meaning of culture and its major components: non-material culture and material culture</vt:lpstr>
      <vt:lpstr>AIC – what does the study design tell us?</vt:lpstr>
      <vt:lpstr>Indigenous Material Culture</vt:lpstr>
      <vt:lpstr>Koori Heritage Trust – Fed Square (good excursion)</vt:lpstr>
      <vt:lpstr>Indigenous Material culture</vt:lpstr>
      <vt:lpstr>Koori Culture Source: http://www.koorieheritagetrust.com/collections/artefacts</vt:lpstr>
      <vt:lpstr>Indigenous Non-material Culture</vt:lpstr>
      <vt:lpstr>Indigenous Non-material Culture</vt:lpstr>
      <vt:lpstr>The Smoking Ceremony:</vt:lpstr>
      <vt:lpstr>KK2: the sociological imagination and its connection to the study of culture: a. the meaning of sociological imagination</vt:lpstr>
      <vt:lpstr>Evan Willis</vt:lpstr>
      <vt:lpstr>Willis’ model:</vt:lpstr>
      <vt:lpstr>Anthony Giddens:</vt:lpstr>
      <vt:lpstr>Which theorist or definition to use?</vt:lpstr>
      <vt:lpstr>The sociological imagination and its connection to culture</vt:lpstr>
      <vt:lpstr>KK2. b. the distinction between ethnocentrism and cultural relativism</vt:lpstr>
      <vt:lpstr>Study design:</vt:lpstr>
      <vt:lpstr>RELATIONSHIP?</vt:lpstr>
      <vt:lpstr>KK3: a range of historical and contemporary representations of Australian Indigenous culture that could be interpreted as ethnocentric and/or culturally relativistic representations</vt:lpstr>
      <vt:lpstr>Methods of analysis  Assessing the key features of a representation</vt:lpstr>
      <vt:lpstr>“a range of historical and contemporary representations of Australian Indigenous culture that could be interpreted as ethnocentric and/or culturally relativistic representations”</vt:lpstr>
      <vt:lpstr>EXAMPLES:</vt:lpstr>
      <vt:lpstr>KK4. The implications of different ways of representing Australian Indigenous Culture for building awareness and perception of the culture</vt:lpstr>
      <vt:lpstr>KK4. The implications of different ways of representing Australian Indigenous Culture for building awareness and perception of the culture</vt:lpstr>
      <vt:lpstr>AWARENESS &amp; PERCEPTION</vt:lpstr>
      <vt:lpstr>AWARENESS &amp; PERCEPTION</vt:lpstr>
      <vt:lpstr>AWARENESS &amp; PERCEPTION</vt:lpstr>
      <vt:lpstr>“The implications of different ways of representing Australian Indigenous Culture for building awareness and perception of the culture”</vt:lpstr>
      <vt:lpstr>KK5: the historical suppression of Australian Indigenous culture through protection, segregation, assimilation and integration policies and Australian Indigenous responses to this suppression </vt:lpstr>
      <vt:lpstr>KK5: The historical suppression of Australian Indigenous culture</vt:lpstr>
      <vt:lpstr>PROTECTION &amp; SEGREGATION POLICIES:</vt:lpstr>
      <vt:lpstr>PROTECTION &amp; SEGREGATION POLICY 1837-1951</vt:lpstr>
      <vt:lpstr>Protection &amp; Segregation policy cont’d</vt:lpstr>
      <vt:lpstr>Protection &amp; Segregation policy cont’d</vt:lpstr>
      <vt:lpstr>Defiance or Despair?</vt:lpstr>
      <vt:lpstr>Assimilation Policy 1951-1965</vt:lpstr>
      <vt:lpstr>PowerPoint Presentation</vt:lpstr>
      <vt:lpstr>PowerPoint Presentation</vt:lpstr>
      <vt:lpstr>PowerPoint Presentation</vt:lpstr>
      <vt:lpstr>PowerPoint Presentation</vt:lpstr>
      <vt:lpstr>PowerPoint Presentation</vt:lpstr>
      <vt:lpstr>PowerPoint Presentation</vt:lpstr>
      <vt:lpstr>Overall response to suppression of all policies:</vt:lpstr>
      <vt:lpstr>KK6: national and international factors that have supported and/or limited the increasing public awareness and perception of Australian Indigenous culture, including Reconciliation, the Redfern Park speech, government policy and subsequent contested public discourse (NT Intervention 2007 and onwards), the Apology (2008) and the UN Declaration on the Rights of Indigenous Peoples.</vt:lpstr>
      <vt:lpstr>FACTORS:</vt:lpstr>
      <vt:lpstr>Reconciliation</vt:lpstr>
      <vt:lpstr>Redfern Speech 10-12-92</vt:lpstr>
      <vt:lpstr>Northern Territory Intervention</vt:lpstr>
      <vt:lpstr>Government Reaction – Northern Territory Emergency Response</vt:lpstr>
      <vt:lpstr>Initial Indigenous response</vt:lpstr>
      <vt:lpstr>Current Views NTER</vt:lpstr>
      <vt:lpstr>“government policy and subsequent contested public discourse”</vt:lpstr>
      <vt:lpstr>Close the gap</vt:lpstr>
      <vt:lpstr>2008 Apology</vt:lpstr>
      <vt:lpstr>UN declaration on the rights of Indigenous Peoples</vt:lpstr>
      <vt:lpstr>Specific rights</vt:lpstr>
      <vt:lpstr>IMPORTANCE OF THE DECLARATION</vt:lpstr>
      <vt:lpstr>International First Peoples day </vt:lpstr>
      <vt:lpstr>National Congress of Australia’s First Peoples</vt:lpstr>
      <vt:lpstr>AOS 1: ASSESSMENT</vt:lpstr>
      <vt:lpstr>AOS 1: ASSESSMENT</vt:lpstr>
      <vt:lpstr>AOS 1: SAMPLE ASSESSMENT </vt:lpstr>
      <vt:lpstr>PRACTICE SAC QUESTIONS:</vt:lpstr>
      <vt:lpstr>PowerPoint Presentation</vt:lpstr>
      <vt:lpstr>THE EXAM:</vt:lpstr>
      <vt:lpstr>ETHNICITY</vt:lpstr>
      <vt:lpstr>AREA OF STUDY 2: ETHNICITY</vt:lpstr>
      <vt:lpstr>KEY KNOWLEDGE:</vt:lpstr>
      <vt:lpstr>KK CONTINUED..</vt:lpstr>
      <vt:lpstr>STUDY DESIGN:</vt:lpstr>
      <vt:lpstr>KK1. the nature and meaning of the sociological concepts of race and ethnicity</vt:lpstr>
      <vt:lpstr>RACE OR ETHNICITY?</vt:lpstr>
      <vt:lpstr>KK1. the nature and meaning of the sociological concepts of race and ethnicity  </vt:lpstr>
      <vt:lpstr>KK1. the nature and meaning of the sociological concepts of race and ethnicity  </vt:lpstr>
      <vt:lpstr>KK1. the nature and meaning of the sociological concepts of race and ethnicity  </vt:lpstr>
      <vt:lpstr>KK2. the concepts of ethnocentrism, cultural relativism and the ‘other’  </vt:lpstr>
      <vt:lpstr>Examples of the ‘other’:</vt:lpstr>
      <vt:lpstr>Revision of ethnocentrism &amp; cultural relativism:</vt:lpstr>
      <vt:lpstr>KK3. the nature of the theory of ethnic hybridity, as informed by Stuart Hall, and its connection to experiences of ethnicity  </vt:lpstr>
      <vt:lpstr>EXAMPLES OF ETHNIC HYBRIDITY:</vt:lpstr>
      <vt:lpstr>OTHER EXAMPLES OF ETHNIC HYBRIDITY:</vt:lpstr>
      <vt:lpstr>KK4. Australia’s ethnic diversity compared with other developed countries  </vt:lpstr>
      <vt:lpstr>KK4. Australia’s ethnic diversity compared with other developed countries  </vt:lpstr>
      <vt:lpstr>KK5. the social, political and economic impact of immigration / assimilation and multiculturalism as opposing policy positions  </vt:lpstr>
      <vt:lpstr>Part 1: What are the social, political and economic impacts of immigration (historical &amp; contemporary)? </vt:lpstr>
      <vt:lpstr>EXAMPLES OF IMPACTS:</vt:lpstr>
      <vt:lpstr>Part 2: How are the 2 policies of ‘assimilation’ and ‘multiculturalism’ different in their views of immigration?</vt:lpstr>
      <vt:lpstr>HUMANITARIAN PROGRAMS:</vt:lpstr>
      <vt:lpstr>Part 3: What are some contemporary opposing political views regarding immigration (including multiculturalism, refugees and asylum seekers)? </vt:lpstr>
      <vt:lpstr>MULTICULTURALISM (as opposed to the “Multiculturalism Policy”)</vt:lpstr>
      <vt:lpstr>Australian Government Multiculturalism policy </vt:lpstr>
      <vt:lpstr>KK6. how social institutions at the local, state and national level engage with and respond to the needs of ethnic groups  </vt:lpstr>
      <vt:lpstr>WHAT YOU NEED TO KNOW ABOUT THESE INSTITUTIONS?</vt:lpstr>
      <vt:lpstr>SOCIAL INSTITUTIONS THAT MIGHT ENGAGE WITH &amp; RESPOND TO THE NEEDS OF AN ETHNIC GROUP: </vt:lpstr>
      <vt:lpstr>SPECIFIC EXAMPLES:</vt:lpstr>
      <vt:lpstr>KK7. the experience of a specific ethnic group within Australian society, with reference to relevant sociological concepts and theory:   1. how the ethnic group identifies itself  2. an overview of the non-material and material culture unique to the group  3. cultural activities unique to the group  4. challenges experienced by the group, methods used to address them and the outcome of this intervention  </vt:lpstr>
      <vt:lpstr>KK8: the nature of ethical methodology when researching an ethnic group, with reference to voluntary participation, informed consent, privacy and the confidentiality of data.  </vt:lpstr>
      <vt:lpstr>KK8: Key ethical guidelines include voluntary participation, informed consent, privacy and the confidentiality of data.  </vt:lpstr>
      <vt:lpstr>EXAMPLES OF ETHICAL METHODOLOGY IN USE:</vt:lpstr>
      <vt:lpstr>AOS 2 ASSESSMENT:</vt:lpstr>
      <vt:lpstr>AOS 2: SAMPLE ASSESSMENT </vt:lpstr>
      <vt:lpstr>PRACTICE SAC QUESTIONS:</vt:lpstr>
      <vt:lpstr>PowerPoint Presentation</vt:lpstr>
      <vt:lpstr>THE EXAM:</vt:lpstr>
      <vt:lpstr>VALUABLE RESOURCES:</vt:lpstr>
      <vt:lpstr>GOOD LUCK!</vt:lpstr>
    </vt:vector>
  </TitlesOfParts>
  <Company>Department of Education and Early Childhood Development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dc:title>
  <dc:creator>Marilena Hudson</dc:creator>
  <cp:lastModifiedBy>Microsoft Office User</cp:lastModifiedBy>
  <cp:revision>193</cp:revision>
  <cp:lastPrinted>2016-02-09T23:37:44Z</cp:lastPrinted>
  <dcterms:created xsi:type="dcterms:W3CDTF">2012-02-14T23:19:28Z</dcterms:created>
  <dcterms:modified xsi:type="dcterms:W3CDTF">2017-02-06T10:59:15Z</dcterms:modified>
</cp:coreProperties>
</file>