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5"/>
  </p:notesMasterIdLst>
  <p:sldIdLst>
    <p:sldId id="257" r:id="rId2"/>
    <p:sldId id="258" r:id="rId3"/>
    <p:sldId id="259" r:id="rId4"/>
    <p:sldId id="260" r:id="rId5"/>
    <p:sldId id="261" r:id="rId6"/>
    <p:sldId id="263" r:id="rId7"/>
    <p:sldId id="262" r:id="rId8"/>
    <p:sldId id="273" r:id="rId9"/>
    <p:sldId id="333" r:id="rId10"/>
    <p:sldId id="388" r:id="rId11"/>
    <p:sldId id="342" r:id="rId12"/>
    <p:sldId id="346" r:id="rId13"/>
    <p:sldId id="347" r:id="rId14"/>
    <p:sldId id="348" r:id="rId15"/>
    <p:sldId id="349" r:id="rId16"/>
    <p:sldId id="351" r:id="rId17"/>
    <p:sldId id="353" r:id="rId18"/>
    <p:sldId id="354" r:id="rId19"/>
    <p:sldId id="355" r:id="rId20"/>
    <p:sldId id="389" r:id="rId21"/>
    <p:sldId id="356" r:id="rId22"/>
    <p:sldId id="357" r:id="rId23"/>
    <p:sldId id="359" r:id="rId24"/>
    <p:sldId id="390" r:id="rId25"/>
    <p:sldId id="360" r:id="rId26"/>
    <p:sldId id="361" r:id="rId27"/>
    <p:sldId id="362" r:id="rId28"/>
    <p:sldId id="363" r:id="rId29"/>
    <p:sldId id="364" r:id="rId30"/>
    <p:sldId id="365" r:id="rId31"/>
    <p:sldId id="366" r:id="rId32"/>
    <p:sldId id="367" r:id="rId33"/>
    <p:sldId id="368" r:id="rId34"/>
    <p:sldId id="391" r:id="rId35"/>
    <p:sldId id="369" r:id="rId36"/>
    <p:sldId id="370" r:id="rId37"/>
    <p:sldId id="269" r:id="rId38"/>
    <p:sldId id="375" r:id="rId39"/>
    <p:sldId id="371" r:id="rId40"/>
    <p:sldId id="372" r:id="rId41"/>
    <p:sldId id="373" r:id="rId42"/>
    <p:sldId id="387" r:id="rId43"/>
    <p:sldId id="374" r:id="rId44"/>
    <p:sldId id="270" r:id="rId45"/>
    <p:sldId id="264" r:id="rId46"/>
    <p:sldId id="265" r:id="rId47"/>
    <p:sldId id="266" r:id="rId48"/>
    <p:sldId id="267" r:id="rId49"/>
    <p:sldId id="278" r:id="rId50"/>
    <p:sldId id="275" r:id="rId51"/>
    <p:sldId id="276" r:id="rId52"/>
    <p:sldId id="277" r:id="rId53"/>
    <p:sldId id="279" r:id="rId54"/>
    <p:sldId id="280" r:id="rId55"/>
    <p:sldId id="281" r:id="rId56"/>
    <p:sldId id="282" r:id="rId57"/>
    <p:sldId id="283" r:id="rId58"/>
    <p:sldId id="284" r:id="rId59"/>
    <p:sldId id="285" r:id="rId60"/>
    <p:sldId id="286" r:id="rId61"/>
    <p:sldId id="287" r:id="rId62"/>
    <p:sldId id="288" r:id="rId63"/>
    <p:sldId id="289" r:id="rId64"/>
    <p:sldId id="290" r:id="rId65"/>
    <p:sldId id="291" r:id="rId66"/>
    <p:sldId id="292" r:id="rId67"/>
    <p:sldId id="293" r:id="rId68"/>
    <p:sldId id="294" r:id="rId69"/>
    <p:sldId id="295" r:id="rId70"/>
    <p:sldId id="296" r:id="rId71"/>
    <p:sldId id="297" r:id="rId72"/>
    <p:sldId id="298" r:id="rId73"/>
    <p:sldId id="299" r:id="rId74"/>
    <p:sldId id="300" r:id="rId75"/>
    <p:sldId id="301" r:id="rId76"/>
    <p:sldId id="302" r:id="rId77"/>
    <p:sldId id="303" r:id="rId78"/>
    <p:sldId id="304" r:id="rId79"/>
    <p:sldId id="306" r:id="rId80"/>
    <p:sldId id="307" r:id="rId81"/>
    <p:sldId id="308" r:id="rId82"/>
    <p:sldId id="309" r:id="rId83"/>
    <p:sldId id="310" r:id="rId84"/>
    <p:sldId id="311" r:id="rId85"/>
    <p:sldId id="312" r:id="rId86"/>
    <p:sldId id="313" r:id="rId87"/>
    <p:sldId id="314" r:id="rId88"/>
    <p:sldId id="315" r:id="rId89"/>
    <p:sldId id="316" r:id="rId90"/>
    <p:sldId id="317" r:id="rId91"/>
    <p:sldId id="318" r:id="rId92"/>
    <p:sldId id="319" r:id="rId93"/>
    <p:sldId id="320" r:id="rId94"/>
    <p:sldId id="321" r:id="rId95"/>
    <p:sldId id="378" r:id="rId96"/>
    <p:sldId id="322" r:id="rId97"/>
    <p:sldId id="323" r:id="rId98"/>
    <p:sldId id="324" r:id="rId99"/>
    <p:sldId id="325" r:id="rId100"/>
    <p:sldId id="326" r:id="rId101"/>
    <p:sldId id="327" r:id="rId102"/>
    <p:sldId id="328" r:id="rId103"/>
    <p:sldId id="329" r:id="rId104"/>
    <p:sldId id="377" r:id="rId105"/>
    <p:sldId id="380" r:id="rId106"/>
    <p:sldId id="381" r:id="rId107"/>
    <p:sldId id="382" r:id="rId108"/>
    <p:sldId id="386" r:id="rId109"/>
    <p:sldId id="383" r:id="rId110"/>
    <p:sldId id="384" r:id="rId111"/>
    <p:sldId id="385" r:id="rId112"/>
    <p:sldId id="331" r:id="rId113"/>
    <p:sldId id="332" r:id="rId1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31" autoAdjust="0"/>
    <p:restoredTop sz="94660"/>
  </p:normalViewPr>
  <p:slideViewPr>
    <p:cSldViewPr snapToGrid="0">
      <p:cViewPr varScale="1">
        <p:scale>
          <a:sx n="64" d="100"/>
          <a:sy n="64" d="100"/>
        </p:scale>
        <p:origin x="248"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101" Type="http://schemas.openxmlformats.org/officeDocument/2006/relationships/slide" Target="slides/slide100.xml"/><Relationship Id="rId102" Type="http://schemas.openxmlformats.org/officeDocument/2006/relationships/slide" Target="slides/slide101.xml"/><Relationship Id="rId103" Type="http://schemas.openxmlformats.org/officeDocument/2006/relationships/slide" Target="slides/slide102.xml"/><Relationship Id="rId104" Type="http://schemas.openxmlformats.org/officeDocument/2006/relationships/slide" Target="slides/slide103.xml"/><Relationship Id="rId105" Type="http://schemas.openxmlformats.org/officeDocument/2006/relationships/slide" Target="slides/slide104.xml"/><Relationship Id="rId106" Type="http://schemas.openxmlformats.org/officeDocument/2006/relationships/slide" Target="slides/slide105.xml"/><Relationship Id="rId107" Type="http://schemas.openxmlformats.org/officeDocument/2006/relationships/slide" Target="slides/slide106.xml"/><Relationship Id="rId108" Type="http://schemas.openxmlformats.org/officeDocument/2006/relationships/slide" Target="slides/slide107.xml"/><Relationship Id="rId109" Type="http://schemas.openxmlformats.org/officeDocument/2006/relationships/slide" Target="slides/slide108.xml"/><Relationship Id="rId97" Type="http://schemas.openxmlformats.org/officeDocument/2006/relationships/slide" Target="slides/slide96.xml"/><Relationship Id="rId98" Type="http://schemas.openxmlformats.org/officeDocument/2006/relationships/slide" Target="slides/slide97.xml"/><Relationship Id="rId99" Type="http://schemas.openxmlformats.org/officeDocument/2006/relationships/slide" Target="slides/slide98.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00" Type="http://schemas.openxmlformats.org/officeDocument/2006/relationships/slide" Target="slides/slide99.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110" Type="http://schemas.openxmlformats.org/officeDocument/2006/relationships/slide" Target="slides/slide109.xml"/><Relationship Id="rId111" Type="http://schemas.openxmlformats.org/officeDocument/2006/relationships/slide" Target="slides/slide110.xml"/><Relationship Id="rId112" Type="http://schemas.openxmlformats.org/officeDocument/2006/relationships/slide" Target="slides/slide111.xml"/><Relationship Id="rId113" Type="http://schemas.openxmlformats.org/officeDocument/2006/relationships/slide" Target="slides/slide112.xml"/><Relationship Id="rId114" Type="http://schemas.openxmlformats.org/officeDocument/2006/relationships/slide" Target="slides/slide113.xml"/><Relationship Id="rId115" Type="http://schemas.openxmlformats.org/officeDocument/2006/relationships/notesMaster" Target="notesMasters/notesMaster1.xml"/><Relationship Id="rId116" Type="http://schemas.openxmlformats.org/officeDocument/2006/relationships/presProps" Target="presProps.xml"/><Relationship Id="rId117" Type="http://schemas.openxmlformats.org/officeDocument/2006/relationships/viewProps" Target="viewProps.xml"/><Relationship Id="rId118" Type="http://schemas.openxmlformats.org/officeDocument/2006/relationships/theme" Target="theme/theme1.xml"/><Relationship Id="rId119" Type="http://schemas.openxmlformats.org/officeDocument/2006/relationships/tableStyles" Target="tableStyles.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6948554-4CCE-2E4C-B9ED-DC4C68C003EF}" type="doc">
      <dgm:prSet loTypeId="urn:microsoft.com/office/officeart/2005/8/layout/radial1" loCatId="" qsTypeId="urn:microsoft.com/office/officeart/2005/8/quickstyle/simple4" qsCatId="simple" csTypeId="urn:microsoft.com/office/officeart/2005/8/colors/accent0_3" csCatId="mainScheme" phldr="1"/>
      <dgm:spPr/>
      <dgm:t>
        <a:bodyPr/>
        <a:lstStyle/>
        <a:p>
          <a:endParaRPr lang="en-US"/>
        </a:p>
      </dgm:t>
    </dgm:pt>
    <dgm:pt modelId="{3D981EF0-B6A8-8645-96E0-84CAE7DF3FE7}">
      <dgm:prSet phldrT="[Text]"/>
      <dgm:spPr/>
      <dgm:t>
        <a:bodyPr/>
        <a:lstStyle/>
        <a:p>
          <a:r>
            <a:rPr lang="en-US" dirty="0" smtClean="0">
              <a:latin typeface="Chalkduster"/>
              <a:cs typeface="Chalkduster"/>
            </a:rPr>
            <a:t>NSMs</a:t>
          </a:r>
          <a:endParaRPr lang="en-US" dirty="0">
            <a:latin typeface="Chalkduster"/>
            <a:cs typeface="Chalkduster"/>
          </a:endParaRPr>
        </a:p>
      </dgm:t>
    </dgm:pt>
    <dgm:pt modelId="{7256C422-8B97-5E45-B644-60AB8C9E7C26}" type="parTrans" cxnId="{8FDB5DEA-B1A1-FB49-A379-BF6918B5E3D2}">
      <dgm:prSet/>
      <dgm:spPr/>
      <dgm:t>
        <a:bodyPr/>
        <a:lstStyle/>
        <a:p>
          <a:endParaRPr lang="en-US">
            <a:latin typeface="Chalkduster"/>
            <a:cs typeface="Chalkduster"/>
          </a:endParaRPr>
        </a:p>
      </dgm:t>
    </dgm:pt>
    <dgm:pt modelId="{436759F3-91D7-B54B-B497-980DD3AFBFBD}" type="sibTrans" cxnId="{8FDB5DEA-B1A1-FB49-A379-BF6918B5E3D2}">
      <dgm:prSet/>
      <dgm:spPr/>
      <dgm:t>
        <a:bodyPr/>
        <a:lstStyle/>
        <a:p>
          <a:endParaRPr lang="en-US">
            <a:latin typeface="Chalkduster"/>
            <a:cs typeface="Chalkduster"/>
          </a:endParaRPr>
        </a:p>
      </dgm:t>
    </dgm:pt>
    <dgm:pt modelId="{2170E617-ED8C-7044-91D0-62D0025E584A}">
      <dgm:prSet phldrT="[Text]"/>
      <dgm:spPr/>
      <dgm:t>
        <a:bodyPr/>
        <a:lstStyle/>
        <a:p>
          <a:r>
            <a:rPr lang="en-US" dirty="0" smtClean="0">
              <a:latin typeface="Chalkduster"/>
              <a:cs typeface="Chalkduster"/>
            </a:rPr>
            <a:t>Use of ICT</a:t>
          </a:r>
          <a:endParaRPr lang="en-US" dirty="0">
            <a:latin typeface="Chalkduster"/>
            <a:cs typeface="Chalkduster"/>
          </a:endParaRPr>
        </a:p>
      </dgm:t>
    </dgm:pt>
    <dgm:pt modelId="{D40DEE50-8145-2C44-A0D9-367E8D7EF6CB}" type="parTrans" cxnId="{303F5F5C-853A-A84E-8C5A-C871A37D9F2A}">
      <dgm:prSet/>
      <dgm:spPr/>
      <dgm:t>
        <a:bodyPr/>
        <a:lstStyle/>
        <a:p>
          <a:endParaRPr lang="en-US" dirty="0">
            <a:latin typeface="Chalkduster"/>
            <a:cs typeface="Chalkduster"/>
          </a:endParaRPr>
        </a:p>
      </dgm:t>
    </dgm:pt>
    <dgm:pt modelId="{9B9A94CA-3510-114B-8E58-98E11C5F5CA3}" type="sibTrans" cxnId="{303F5F5C-853A-A84E-8C5A-C871A37D9F2A}">
      <dgm:prSet/>
      <dgm:spPr/>
      <dgm:t>
        <a:bodyPr/>
        <a:lstStyle/>
        <a:p>
          <a:endParaRPr lang="en-US">
            <a:latin typeface="Chalkduster"/>
            <a:cs typeface="Chalkduster"/>
          </a:endParaRPr>
        </a:p>
      </dgm:t>
    </dgm:pt>
    <dgm:pt modelId="{09CD0A14-7D69-0049-BF65-54273AE3A8F0}">
      <dgm:prSet phldrT="[Text]"/>
      <dgm:spPr/>
      <dgm:t>
        <a:bodyPr/>
        <a:lstStyle/>
        <a:p>
          <a:r>
            <a:rPr lang="en-US" dirty="0" smtClean="0">
              <a:latin typeface="Chalkduster"/>
              <a:cs typeface="Chalkduster"/>
            </a:rPr>
            <a:t>Global messages &amp; connections</a:t>
          </a:r>
          <a:endParaRPr lang="en-US" dirty="0">
            <a:latin typeface="Chalkduster"/>
            <a:cs typeface="Chalkduster"/>
          </a:endParaRPr>
        </a:p>
      </dgm:t>
    </dgm:pt>
    <dgm:pt modelId="{C54D1BF0-AD3B-9F4A-B202-165AB6CD1331}" type="parTrans" cxnId="{63BDE505-4D0E-EE4E-A53C-8DB396D8A814}">
      <dgm:prSet/>
      <dgm:spPr/>
      <dgm:t>
        <a:bodyPr/>
        <a:lstStyle/>
        <a:p>
          <a:endParaRPr lang="en-US" dirty="0">
            <a:latin typeface="Chalkduster"/>
            <a:cs typeface="Chalkduster"/>
          </a:endParaRPr>
        </a:p>
      </dgm:t>
    </dgm:pt>
    <dgm:pt modelId="{CB8B8FC2-BECB-784D-A0A5-BB9D8F1D5F19}" type="sibTrans" cxnId="{63BDE505-4D0E-EE4E-A53C-8DB396D8A814}">
      <dgm:prSet/>
      <dgm:spPr/>
      <dgm:t>
        <a:bodyPr/>
        <a:lstStyle/>
        <a:p>
          <a:endParaRPr lang="en-US">
            <a:latin typeface="Chalkduster"/>
            <a:cs typeface="Chalkduster"/>
          </a:endParaRPr>
        </a:p>
      </dgm:t>
    </dgm:pt>
    <dgm:pt modelId="{19DF1868-ED7D-7641-B88C-CFA2D70423FD}">
      <dgm:prSet phldrT="[Text]"/>
      <dgm:spPr/>
      <dgm:t>
        <a:bodyPr/>
        <a:lstStyle/>
        <a:p>
          <a:r>
            <a:rPr lang="en-US" dirty="0" smtClean="0">
              <a:latin typeface="Chalkduster"/>
              <a:cs typeface="Chalkduster"/>
            </a:rPr>
            <a:t>Less bureaucratic</a:t>
          </a:r>
          <a:endParaRPr lang="en-US" dirty="0">
            <a:latin typeface="Chalkduster"/>
            <a:cs typeface="Chalkduster"/>
          </a:endParaRPr>
        </a:p>
      </dgm:t>
    </dgm:pt>
    <dgm:pt modelId="{7A3F3619-16F2-0C43-B990-D592BF397E8B}" type="parTrans" cxnId="{323235AB-76C4-404D-AB75-52C6414CD58C}">
      <dgm:prSet/>
      <dgm:spPr/>
      <dgm:t>
        <a:bodyPr/>
        <a:lstStyle/>
        <a:p>
          <a:endParaRPr lang="en-US" dirty="0">
            <a:latin typeface="Chalkduster"/>
            <a:cs typeface="Chalkduster"/>
          </a:endParaRPr>
        </a:p>
      </dgm:t>
    </dgm:pt>
    <dgm:pt modelId="{918CD951-9E3D-2049-A462-3FCA243D219B}" type="sibTrans" cxnId="{323235AB-76C4-404D-AB75-52C6414CD58C}">
      <dgm:prSet/>
      <dgm:spPr/>
      <dgm:t>
        <a:bodyPr/>
        <a:lstStyle/>
        <a:p>
          <a:endParaRPr lang="en-US">
            <a:latin typeface="Chalkduster"/>
            <a:cs typeface="Chalkduster"/>
          </a:endParaRPr>
        </a:p>
      </dgm:t>
    </dgm:pt>
    <dgm:pt modelId="{5517B888-F08E-D94F-8C18-C0E0C89DF18C}">
      <dgm:prSet phldrT="[Text]"/>
      <dgm:spPr/>
      <dgm:t>
        <a:bodyPr/>
        <a:lstStyle/>
        <a:p>
          <a:r>
            <a:rPr lang="en-US" dirty="0" smtClean="0">
              <a:latin typeface="Chalkduster"/>
              <a:cs typeface="Chalkduster"/>
            </a:rPr>
            <a:t>Broad range of social &amp; cultural issues</a:t>
          </a:r>
          <a:endParaRPr lang="en-US" dirty="0">
            <a:latin typeface="Chalkduster"/>
            <a:cs typeface="Chalkduster"/>
          </a:endParaRPr>
        </a:p>
      </dgm:t>
    </dgm:pt>
    <dgm:pt modelId="{F33C75E1-6CF9-8F4C-8A6B-7573E665A697}" type="parTrans" cxnId="{A9C40C13-24E9-114C-8F73-FD3F3852B247}">
      <dgm:prSet/>
      <dgm:spPr/>
      <dgm:t>
        <a:bodyPr/>
        <a:lstStyle/>
        <a:p>
          <a:endParaRPr lang="en-US" dirty="0">
            <a:latin typeface="Chalkduster"/>
            <a:cs typeface="Chalkduster"/>
          </a:endParaRPr>
        </a:p>
      </dgm:t>
    </dgm:pt>
    <dgm:pt modelId="{81B0CFAC-CAA6-C940-B6AD-9B29D05C3E28}" type="sibTrans" cxnId="{A9C40C13-24E9-114C-8F73-FD3F3852B247}">
      <dgm:prSet/>
      <dgm:spPr/>
      <dgm:t>
        <a:bodyPr/>
        <a:lstStyle/>
        <a:p>
          <a:endParaRPr lang="en-US">
            <a:latin typeface="Chalkduster"/>
            <a:cs typeface="Chalkduster"/>
          </a:endParaRPr>
        </a:p>
      </dgm:t>
    </dgm:pt>
    <dgm:pt modelId="{E6B2A5F6-078F-D046-A6FA-35964CE0F050}">
      <dgm:prSet/>
      <dgm:spPr/>
      <dgm:t>
        <a:bodyPr/>
        <a:lstStyle/>
        <a:p>
          <a:r>
            <a:rPr lang="en-US" dirty="0" smtClean="0">
              <a:latin typeface="Chalkduster"/>
              <a:cs typeface="Chalkduster"/>
            </a:rPr>
            <a:t>Reflection of personal identity</a:t>
          </a:r>
          <a:endParaRPr lang="en-US" dirty="0">
            <a:latin typeface="Chalkduster"/>
            <a:cs typeface="Chalkduster"/>
          </a:endParaRPr>
        </a:p>
      </dgm:t>
    </dgm:pt>
    <dgm:pt modelId="{A55EB581-39B0-5B43-A897-4606421D9B63}" type="parTrans" cxnId="{21914BF9-F096-1A48-A833-14DB21ED5FBC}">
      <dgm:prSet/>
      <dgm:spPr/>
      <dgm:t>
        <a:bodyPr/>
        <a:lstStyle/>
        <a:p>
          <a:endParaRPr lang="en-US" dirty="0">
            <a:latin typeface="Chalkduster"/>
            <a:cs typeface="Chalkduster"/>
          </a:endParaRPr>
        </a:p>
      </dgm:t>
    </dgm:pt>
    <dgm:pt modelId="{214595EF-057C-904A-9C43-48CCFDDA5288}" type="sibTrans" cxnId="{21914BF9-F096-1A48-A833-14DB21ED5FBC}">
      <dgm:prSet/>
      <dgm:spPr/>
      <dgm:t>
        <a:bodyPr/>
        <a:lstStyle/>
        <a:p>
          <a:endParaRPr lang="en-US">
            <a:latin typeface="Chalkduster"/>
            <a:cs typeface="Chalkduster"/>
          </a:endParaRPr>
        </a:p>
      </dgm:t>
    </dgm:pt>
    <dgm:pt modelId="{7EA06091-4DC8-004B-9B34-19A6A512BE1E}">
      <dgm:prSet/>
      <dgm:spPr/>
      <dgm:t>
        <a:bodyPr/>
        <a:lstStyle/>
        <a:p>
          <a:r>
            <a:rPr lang="en-US" dirty="0" smtClean="0">
              <a:latin typeface="Chalkduster"/>
              <a:cs typeface="Chalkduster"/>
            </a:rPr>
            <a:t>More likely to involve young people</a:t>
          </a:r>
          <a:endParaRPr lang="en-US" dirty="0">
            <a:latin typeface="Chalkduster"/>
            <a:cs typeface="Chalkduster"/>
          </a:endParaRPr>
        </a:p>
      </dgm:t>
    </dgm:pt>
    <dgm:pt modelId="{F201DC4E-06FC-5D41-BAC4-D22E307ED796}" type="parTrans" cxnId="{208688F6-0A2C-3F48-B549-8184FFB4B31B}">
      <dgm:prSet/>
      <dgm:spPr/>
      <dgm:t>
        <a:bodyPr/>
        <a:lstStyle/>
        <a:p>
          <a:endParaRPr lang="en-US" dirty="0">
            <a:latin typeface="Chalkduster"/>
            <a:cs typeface="Chalkduster"/>
          </a:endParaRPr>
        </a:p>
      </dgm:t>
    </dgm:pt>
    <dgm:pt modelId="{616744D9-E25A-6245-AD63-9739194E4D24}" type="sibTrans" cxnId="{208688F6-0A2C-3F48-B549-8184FFB4B31B}">
      <dgm:prSet/>
      <dgm:spPr/>
      <dgm:t>
        <a:bodyPr/>
        <a:lstStyle/>
        <a:p>
          <a:endParaRPr lang="en-US">
            <a:latin typeface="Chalkduster"/>
            <a:cs typeface="Chalkduster"/>
          </a:endParaRPr>
        </a:p>
      </dgm:t>
    </dgm:pt>
    <dgm:pt modelId="{966296EA-A039-AF45-9ACF-5F8885D13361}">
      <dgm:prSet/>
      <dgm:spPr/>
      <dgm:t>
        <a:bodyPr/>
        <a:lstStyle/>
        <a:p>
          <a:r>
            <a:rPr lang="en-US" dirty="0" smtClean="0">
              <a:latin typeface="Chalkduster"/>
              <a:cs typeface="Chalkduster"/>
            </a:rPr>
            <a:t>Range of social classes involved</a:t>
          </a:r>
          <a:endParaRPr lang="en-US" dirty="0">
            <a:latin typeface="Chalkduster"/>
            <a:cs typeface="Chalkduster"/>
          </a:endParaRPr>
        </a:p>
      </dgm:t>
    </dgm:pt>
    <dgm:pt modelId="{EA3FB29B-A54A-0843-A931-5B871DFCA792}" type="parTrans" cxnId="{3B4B4756-B175-2543-966C-5A1CE9537E07}">
      <dgm:prSet/>
      <dgm:spPr/>
      <dgm:t>
        <a:bodyPr/>
        <a:lstStyle/>
        <a:p>
          <a:endParaRPr lang="en-US" dirty="0">
            <a:latin typeface="Chalkduster"/>
            <a:cs typeface="Chalkduster"/>
          </a:endParaRPr>
        </a:p>
      </dgm:t>
    </dgm:pt>
    <dgm:pt modelId="{F064B683-1BCB-FB47-A56E-782FC874C600}" type="sibTrans" cxnId="{3B4B4756-B175-2543-966C-5A1CE9537E07}">
      <dgm:prSet/>
      <dgm:spPr/>
      <dgm:t>
        <a:bodyPr/>
        <a:lstStyle/>
        <a:p>
          <a:endParaRPr lang="en-US">
            <a:latin typeface="Chalkduster"/>
            <a:cs typeface="Chalkduster"/>
          </a:endParaRPr>
        </a:p>
      </dgm:t>
    </dgm:pt>
    <dgm:pt modelId="{67768865-9737-7A4C-ABC1-1674D5F0E32A}" type="pres">
      <dgm:prSet presAssocID="{26948554-4CCE-2E4C-B9ED-DC4C68C003EF}" presName="cycle" presStyleCnt="0">
        <dgm:presLayoutVars>
          <dgm:chMax val="1"/>
          <dgm:dir/>
          <dgm:animLvl val="ctr"/>
          <dgm:resizeHandles val="exact"/>
        </dgm:presLayoutVars>
      </dgm:prSet>
      <dgm:spPr/>
      <dgm:t>
        <a:bodyPr/>
        <a:lstStyle/>
        <a:p>
          <a:endParaRPr lang="en-US"/>
        </a:p>
      </dgm:t>
    </dgm:pt>
    <dgm:pt modelId="{B0EF6594-850C-D849-8994-90E0491305FC}" type="pres">
      <dgm:prSet presAssocID="{3D981EF0-B6A8-8645-96E0-84CAE7DF3FE7}" presName="centerShape" presStyleLbl="node0" presStyleIdx="0" presStyleCnt="1"/>
      <dgm:spPr/>
      <dgm:t>
        <a:bodyPr/>
        <a:lstStyle/>
        <a:p>
          <a:endParaRPr lang="en-US"/>
        </a:p>
      </dgm:t>
    </dgm:pt>
    <dgm:pt modelId="{90004C6F-474C-E143-9E62-1480A34F850F}" type="pres">
      <dgm:prSet presAssocID="{D40DEE50-8145-2C44-A0D9-367E8D7EF6CB}" presName="Name9" presStyleLbl="parChTrans1D2" presStyleIdx="0" presStyleCnt="7"/>
      <dgm:spPr/>
      <dgm:t>
        <a:bodyPr/>
        <a:lstStyle/>
        <a:p>
          <a:endParaRPr lang="en-US"/>
        </a:p>
      </dgm:t>
    </dgm:pt>
    <dgm:pt modelId="{0C88665A-E0B0-054C-88C2-D43D7C73621D}" type="pres">
      <dgm:prSet presAssocID="{D40DEE50-8145-2C44-A0D9-367E8D7EF6CB}" presName="connTx" presStyleLbl="parChTrans1D2" presStyleIdx="0" presStyleCnt="7"/>
      <dgm:spPr/>
      <dgm:t>
        <a:bodyPr/>
        <a:lstStyle/>
        <a:p>
          <a:endParaRPr lang="en-US"/>
        </a:p>
      </dgm:t>
    </dgm:pt>
    <dgm:pt modelId="{187DBBC5-D16C-AF49-A547-748F4AA27E33}" type="pres">
      <dgm:prSet presAssocID="{2170E617-ED8C-7044-91D0-62D0025E584A}" presName="node" presStyleLbl="node1" presStyleIdx="0" presStyleCnt="7">
        <dgm:presLayoutVars>
          <dgm:bulletEnabled val="1"/>
        </dgm:presLayoutVars>
      </dgm:prSet>
      <dgm:spPr/>
      <dgm:t>
        <a:bodyPr/>
        <a:lstStyle/>
        <a:p>
          <a:endParaRPr lang="en-US"/>
        </a:p>
      </dgm:t>
    </dgm:pt>
    <dgm:pt modelId="{B263EF41-810E-6041-BFFF-50AC0E025F09}" type="pres">
      <dgm:prSet presAssocID="{C54D1BF0-AD3B-9F4A-B202-165AB6CD1331}" presName="Name9" presStyleLbl="parChTrans1D2" presStyleIdx="1" presStyleCnt="7"/>
      <dgm:spPr/>
      <dgm:t>
        <a:bodyPr/>
        <a:lstStyle/>
        <a:p>
          <a:endParaRPr lang="en-US"/>
        </a:p>
      </dgm:t>
    </dgm:pt>
    <dgm:pt modelId="{1DE6B4CE-E6A5-2045-82A2-5487ED64D846}" type="pres">
      <dgm:prSet presAssocID="{C54D1BF0-AD3B-9F4A-B202-165AB6CD1331}" presName="connTx" presStyleLbl="parChTrans1D2" presStyleIdx="1" presStyleCnt="7"/>
      <dgm:spPr/>
      <dgm:t>
        <a:bodyPr/>
        <a:lstStyle/>
        <a:p>
          <a:endParaRPr lang="en-US"/>
        </a:p>
      </dgm:t>
    </dgm:pt>
    <dgm:pt modelId="{FD222EC4-D7C6-F647-8A9E-9E9871640B52}" type="pres">
      <dgm:prSet presAssocID="{09CD0A14-7D69-0049-BF65-54273AE3A8F0}" presName="node" presStyleLbl="node1" presStyleIdx="1" presStyleCnt="7">
        <dgm:presLayoutVars>
          <dgm:bulletEnabled val="1"/>
        </dgm:presLayoutVars>
      </dgm:prSet>
      <dgm:spPr/>
      <dgm:t>
        <a:bodyPr/>
        <a:lstStyle/>
        <a:p>
          <a:endParaRPr lang="en-US"/>
        </a:p>
      </dgm:t>
    </dgm:pt>
    <dgm:pt modelId="{A0D958A4-B34A-A14F-BCCD-361D63C4B9BB}" type="pres">
      <dgm:prSet presAssocID="{7A3F3619-16F2-0C43-B990-D592BF397E8B}" presName="Name9" presStyleLbl="parChTrans1D2" presStyleIdx="2" presStyleCnt="7"/>
      <dgm:spPr/>
      <dgm:t>
        <a:bodyPr/>
        <a:lstStyle/>
        <a:p>
          <a:endParaRPr lang="en-US"/>
        </a:p>
      </dgm:t>
    </dgm:pt>
    <dgm:pt modelId="{D00F1A4D-5BE4-B24E-BB74-406B1F84E026}" type="pres">
      <dgm:prSet presAssocID="{7A3F3619-16F2-0C43-B990-D592BF397E8B}" presName="connTx" presStyleLbl="parChTrans1D2" presStyleIdx="2" presStyleCnt="7"/>
      <dgm:spPr/>
      <dgm:t>
        <a:bodyPr/>
        <a:lstStyle/>
        <a:p>
          <a:endParaRPr lang="en-US"/>
        </a:p>
      </dgm:t>
    </dgm:pt>
    <dgm:pt modelId="{45EAD414-C6FF-E746-B447-3AB787BAFF0C}" type="pres">
      <dgm:prSet presAssocID="{19DF1868-ED7D-7641-B88C-CFA2D70423FD}" presName="node" presStyleLbl="node1" presStyleIdx="2" presStyleCnt="7">
        <dgm:presLayoutVars>
          <dgm:bulletEnabled val="1"/>
        </dgm:presLayoutVars>
      </dgm:prSet>
      <dgm:spPr/>
      <dgm:t>
        <a:bodyPr/>
        <a:lstStyle/>
        <a:p>
          <a:endParaRPr lang="en-US"/>
        </a:p>
      </dgm:t>
    </dgm:pt>
    <dgm:pt modelId="{BBAB5BAB-7E57-7947-8611-EAC3DC99E94D}" type="pres">
      <dgm:prSet presAssocID="{F33C75E1-6CF9-8F4C-8A6B-7573E665A697}" presName="Name9" presStyleLbl="parChTrans1D2" presStyleIdx="3" presStyleCnt="7"/>
      <dgm:spPr/>
      <dgm:t>
        <a:bodyPr/>
        <a:lstStyle/>
        <a:p>
          <a:endParaRPr lang="en-US"/>
        </a:p>
      </dgm:t>
    </dgm:pt>
    <dgm:pt modelId="{0B28998D-AABA-DD48-8E51-83763F89E8B7}" type="pres">
      <dgm:prSet presAssocID="{F33C75E1-6CF9-8F4C-8A6B-7573E665A697}" presName="connTx" presStyleLbl="parChTrans1D2" presStyleIdx="3" presStyleCnt="7"/>
      <dgm:spPr/>
      <dgm:t>
        <a:bodyPr/>
        <a:lstStyle/>
        <a:p>
          <a:endParaRPr lang="en-US"/>
        </a:p>
      </dgm:t>
    </dgm:pt>
    <dgm:pt modelId="{CA505BA2-40FE-D34C-A571-A0DA7D32D475}" type="pres">
      <dgm:prSet presAssocID="{5517B888-F08E-D94F-8C18-C0E0C89DF18C}" presName="node" presStyleLbl="node1" presStyleIdx="3" presStyleCnt="7">
        <dgm:presLayoutVars>
          <dgm:bulletEnabled val="1"/>
        </dgm:presLayoutVars>
      </dgm:prSet>
      <dgm:spPr/>
      <dgm:t>
        <a:bodyPr/>
        <a:lstStyle/>
        <a:p>
          <a:endParaRPr lang="en-US"/>
        </a:p>
      </dgm:t>
    </dgm:pt>
    <dgm:pt modelId="{58811DDD-AC85-7B40-AA6F-B7546EC54873}" type="pres">
      <dgm:prSet presAssocID="{A55EB581-39B0-5B43-A897-4606421D9B63}" presName="Name9" presStyleLbl="parChTrans1D2" presStyleIdx="4" presStyleCnt="7"/>
      <dgm:spPr/>
      <dgm:t>
        <a:bodyPr/>
        <a:lstStyle/>
        <a:p>
          <a:endParaRPr lang="en-US"/>
        </a:p>
      </dgm:t>
    </dgm:pt>
    <dgm:pt modelId="{463BD4A6-5543-D54F-AF4C-B641E6E7A4B8}" type="pres">
      <dgm:prSet presAssocID="{A55EB581-39B0-5B43-A897-4606421D9B63}" presName="connTx" presStyleLbl="parChTrans1D2" presStyleIdx="4" presStyleCnt="7"/>
      <dgm:spPr/>
      <dgm:t>
        <a:bodyPr/>
        <a:lstStyle/>
        <a:p>
          <a:endParaRPr lang="en-US"/>
        </a:p>
      </dgm:t>
    </dgm:pt>
    <dgm:pt modelId="{851B02EB-0785-6F47-84FD-66B1D89D1827}" type="pres">
      <dgm:prSet presAssocID="{E6B2A5F6-078F-D046-A6FA-35964CE0F050}" presName="node" presStyleLbl="node1" presStyleIdx="4" presStyleCnt="7">
        <dgm:presLayoutVars>
          <dgm:bulletEnabled val="1"/>
        </dgm:presLayoutVars>
      </dgm:prSet>
      <dgm:spPr/>
      <dgm:t>
        <a:bodyPr/>
        <a:lstStyle/>
        <a:p>
          <a:endParaRPr lang="en-US"/>
        </a:p>
      </dgm:t>
    </dgm:pt>
    <dgm:pt modelId="{90B8F1E8-9C98-AA46-8F58-3D844CB2CAF5}" type="pres">
      <dgm:prSet presAssocID="{F201DC4E-06FC-5D41-BAC4-D22E307ED796}" presName="Name9" presStyleLbl="parChTrans1D2" presStyleIdx="5" presStyleCnt="7"/>
      <dgm:spPr/>
      <dgm:t>
        <a:bodyPr/>
        <a:lstStyle/>
        <a:p>
          <a:endParaRPr lang="en-US"/>
        </a:p>
      </dgm:t>
    </dgm:pt>
    <dgm:pt modelId="{BE9F62CD-3FD9-2046-87B7-CBE9C9EFE68B}" type="pres">
      <dgm:prSet presAssocID="{F201DC4E-06FC-5D41-BAC4-D22E307ED796}" presName="connTx" presStyleLbl="parChTrans1D2" presStyleIdx="5" presStyleCnt="7"/>
      <dgm:spPr/>
      <dgm:t>
        <a:bodyPr/>
        <a:lstStyle/>
        <a:p>
          <a:endParaRPr lang="en-US"/>
        </a:p>
      </dgm:t>
    </dgm:pt>
    <dgm:pt modelId="{0F7764B5-9DF5-6040-9544-1663DCD72792}" type="pres">
      <dgm:prSet presAssocID="{7EA06091-4DC8-004B-9B34-19A6A512BE1E}" presName="node" presStyleLbl="node1" presStyleIdx="5" presStyleCnt="7">
        <dgm:presLayoutVars>
          <dgm:bulletEnabled val="1"/>
        </dgm:presLayoutVars>
      </dgm:prSet>
      <dgm:spPr/>
      <dgm:t>
        <a:bodyPr/>
        <a:lstStyle/>
        <a:p>
          <a:endParaRPr lang="en-US"/>
        </a:p>
      </dgm:t>
    </dgm:pt>
    <dgm:pt modelId="{A32A0ECE-0657-9E4D-8E21-895CE0A19E21}" type="pres">
      <dgm:prSet presAssocID="{EA3FB29B-A54A-0843-A931-5B871DFCA792}" presName="Name9" presStyleLbl="parChTrans1D2" presStyleIdx="6" presStyleCnt="7"/>
      <dgm:spPr/>
      <dgm:t>
        <a:bodyPr/>
        <a:lstStyle/>
        <a:p>
          <a:endParaRPr lang="en-US"/>
        </a:p>
      </dgm:t>
    </dgm:pt>
    <dgm:pt modelId="{7F8D2AA4-9DFC-D346-8F4B-C2A7521BFDAA}" type="pres">
      <dgm:prSet presAssocID="{EA3FB29B-A54A-0843-A931-5B871DFCA792}" presName="connTx" presStyleLbl="parChTrans1D2" presStyleIdx="6" presStyleCnt="7"/>
      <dgm:spPr/>
      <dgm:t>
        <a:bodyPr/>
        <a:lstStyle/>
        <a:p>
          <a:endParaRPr lang="en-US"/>
        </a:p>
      </dgm:t>
    </dgm:pt>
    <dgm:pt modelId="{305E03BC-F6C3-7845-853C-317960D0858A}" type="pres">
      <dgm:prSet presAssocID="{966296EA-A039-AF45-9ACF-5F8885D13361}" presName="node" presStyleLbl="node1" presStyleIdx="6" presStyleCnt="7">
        <dgm:presLayoutVars>
          <dgm:bulletEnabled val="1"/>
        </dgm:presLayoutVars>
      </dgm:prSet>
      <dgm:spPr/>
      <dgm:t>
        <a:bodyPr/>
        <a:lstStyle/>
        <a:p>
          <a:endParaRPr lang="en-US"/>
        </a:p>
      </dgm:t>
    </dgm:pt>
  </dgm:ptLst>
  <dgm:cxnLst>
    <dgm:cxn modelId="{225ABCFD-CA5A-45F8-8F2B-99A6AB87990B}" type="presOf" srcId="{A55EB581-39B0-5B43-A897-4606421D9B63}" destId="{58811DDD-AC85-7B40-AA6F-B7546EC54873}" srcOrd="0" destOrd="0" presId="urn:microsoft.com/office/officeart/2005/8/layout/radial1"/>
    <dgm:cxn modelId="{1F75FC4F-A39A-4B2C-9E1F-7922063EC6E8}" type="presOf" srcId="{EA3FB29B-A54A-0843-A931-5B871DFCA792}" destId="{7F8D2AA4-9DFC-D346-8F4B-C2A7521BFDAA}" srcOrd="1" destOrd="0" presId="urn:microsoft.com/office/officeart/2005/8/layout/radial1"/>
    <dgm:cxn modelId="{21914BF9-F096-1A48-A833-14DB21ED5FBC}" srcId="{3D981EF0-B6A8-8645-96E0-84CAE7DF3FE7}" destId="{E6B2A5F6-078F-D046-A6FA-35964CE0F050}" srcOrd="4" destOrd="0" parTransId="{A55EB581-39B0-5B43-A897-4606421D9B63}" sibTransId="{214595EF-057C-904A-9C43-48CCFDDA5288}"/>
    <dgm:cxn modelId="{361558C5-1029-496E-BDF0-98CA1FB716A2}" type="presOf" srcId="{C54D1BF0-AD3B-9F4A-B202-165AB6CD1331}" destId="{B263EF41-810E-6041-BFFF-50AC0E025F09}" srcOrd="0" destOrd="0" presId="urn:microsoft.com/office/officeart/2005/8/layout/radial1"/>
    <dgm:cxn modelId="{0244BDDF-4FFA-4560-B2A5-9C81DF59785C}" type="presOf" srcId="{F33C75E1-6CF9-8F4C-8A6B-7573E665A697}" destId="{BBAB5BAB-7E57-7947-8611-EAC3DC99E94D}" srcOrd="0" destOrd="0" presId="urn:microsoft.com/office/officeart/2005/8/layout/radial1"/>
    <dgm:cxn modelId="{03CF9D40-FE09-463C-94ED-971B660E95EC}" type="presOf" srcId="{F201DC4E-06FC-5D41-BAC4-D22E307ED796}" destId="{BE9F62CD-3FD9-2046-87B7-CBE9C9EFE68B}" srcOrd="1" destOrd="0" presId="urn:microsoft.com/office/officeart/2005/8/layout/radial1"/>
    <dgm:cxn modelId="{1A716B6D-73B6-4F65-B332-A703D2CF72D8}" type="presOf" srcId="{966296EA-A039-AF45-9ACF-5F8885D13361}" destId="{305E03BC-F6C3-7845-853C-317960D0858A}" srcOrd="0" destOrd="0" presId="urn:microsoft.com/office/officeart/2005/8/layout/radial1"/>
    <dgm:cxn modelId="{49D50463-FC7F-4A7F-8A45-75E8B8D0CCEE}" type="presOf" srcId="{F201DC4E-06FC-5D41-BAC4-D22E307ED796}" destId="{90B8F1E8-9C98-AA46-8F58-3D844CB2CAF5}" srcOrd="0" destOrd="0" presId="urn:microsoft.com/office/officeart/2005/8/layout/radial1"/>
    <dgm:cxn modelId="{323235AB-76C4-404D-AB75-52C6414CD58C}" srcId="{3D981EF0-B6A8-8645-96E0-84CAE7DF3FE7}" destId="{19DF1868-ED7D-7641-B88C-CFA2D70423FD}" srcOrd="2" destOrd="0" parTransId="{7A3F3619-16F2-0C43-B990-D592BF397E8B}" sibTransId="{918CD951-9E3D-2049-A462-3FCA243D219B}"/>
    <dgm:cxn modelId="{233772FA-B144-4F66-8EBF-A8866B34DB14}" type="presOf" srcId="{7EA06091-4DC8-004B-9B34-19A6A512BE1E}" destId="{0F7764B5-9DF5-6040-9544-1663DCD72792}" srcOrd="0" destOrd="0" presId="urn:microsoft.com/office/officeart/2005/8/layout/radial1"/>
    <dgm:cxn modelId="{924F1EC1-1E0F-4206-A709-9CF72F09A77D}" type="presOf" srcId="{09CD0A14-7D69-0049-BF65-54273AE3A8F0}" destId="{FD222EC4-D7C6-F647-8A9E-9E9871640B52}" srcOrd="0" destOrd="0" presId="urn:microsoft.com/office/officeart/2005/8/layout/radial1"/>
    <dgm:cxn modelId="{B46F0889-8DA4-4D40-97BE-182F106BCD2D}" type="presOf" srcId="{C54D1BF0-AD3B-9F4A-B202-165AB6CD1331}" destId="{1DE6B4CE-E6A5-2045-82A2-5487ED64D846}" srcOrd="1" destOrd="0" presId="urn:microsoft.com/office/officeart/2005/8/layout/radial1"/>
    <dgm:cxn modelId="{3B4B4756-B175-2543-966C-5A1CE9537E07}" srcId="{3D981EF0-B6A8-8645-96E0-84CAE7DF3FE7}" destId="{966296EA-A039-AF45-9ACF-5F8885D13361}" srcOrd="6" destOrd="0" parTransId="{EA3FB29B-A54A-0843-A931-5B871DFCA792}" sibTransId="{F064B683-1BCB-FB47-A56E-782FC874C600}"/>
    <dgm:cxn modelId="{63BDE505-4D0E-EE4E-A53C-8DB396D8A814}" srcId="{3D981EF0-B6A8-8645-96E0-84CAE7DF3FE7}" destId="{09CD0A14-7D69-0049-BF65-54273AE3A8F0}" srcOrd="1" destOrd="0" parTransId="{C54D1BF0-AD3B-9F4A-B202-165AB6CD1331}" sibTransId="{CB8B8FC2-BECB-784D-A0A5-BB9D8F1D5F19}"/>
    <dgm:cxn modelId="{208688F6-0A2C-3F48-B549-8184FFB4B31B}" srcId="{3D981EF0-B6A8-8645-96E0-84CAE7DF3FE7}" destId="{7EA06091-4DC8-004B-9B34-19A6A512BE1E}" srcOrd="5" destOrd="0" parTransId="{F201DC4E-06FC-5D41-BAC4-D22E307ED796}" sibTransId="{616744D9-E25A-6245-AD63-9739194E4D24}"/>
    <dgm:cxn modelId="{73C1F170-AAA5-479F-AD4B-DF370629AD6E}" type="presOf" srcId="{26948554-4CCE-2E4C-B9ED-DC4C68C003EF}" destId="{67768865-9737-7A4C-ABC1-1674D5F0E32A}" srcOrd="0" destOrd="0" presId="urn:microsoft.com/office/officeart/2005/8/layout/radial1"/>
    <dgm:cxn modelId="{72C2E9E4-F541-4632-9102-C4C514D7A972}" type="presOf" srcId="{7A3F3619-16F2-0C43-B990-D592BF397E8B}" destId="{A0D958A4-B34A-A14F-BCCD-361D63C4B9BB}" srcOrd="0" destOrd="0" presId="urn:microsoft.com/office/officeart/2005/8/layout/radial1"/>
    <dgm:cxn modelId="{E78904C3-2970-4FEA-ADE9-FCB98BE6917E}" type="presOf" srcId="{EA3FB29B-A54A-0843-A931-5B871DFCA792}" destId="{A32A0ECE-0657-9E4D-8E21-895CE0A19E21}" srcOrd="0" destOrd="0" presId="urn:microsoft.com/office/officeart/2005/8/layout/radial1"/>
    <dgm:cxn modelId="{8E1003E1-8B2A-4F15-9697-CA2B84A33BBE}" type="presOf" srcId="{7A3F3619-16F2-0C43-B990-D592BF397E8B}" destId="{D00F1A4D-5BE4-B24E-BB74-406B1F84E026}" srcOrd="1" destOrd="0" presId="urn:microsoft.com/office/officeart/2005/8/layout/radial1"/>
    <dgm:cxn modelId="{8FDB5DEA-B1A1-FB49-A379-BF6918B5E3D2}" srcId="{26948554-4CCE-2E4C-B9ED-DC4C68C003EF}" destId="{3D981EF0-B6A8-8645-96E0-84CAE7DF3FE7}" srcOrd="0" destOrd="0" parTransId="{7256C422-8B97-5E45-B644-60AB8C9E7C26}" sibTransId="{436759F3-91D7-B54B-B497-980DD3AFBFBD}"/>
    <dgm:cxn modelId="{303F5F5C-853A-A84E-8C5A-C871A37D9F2A}" srcId="{3D981EF0-B6A8-8645-96E0-84CAE7DF3FE7}" destId="{2170E617-ED8C-7044-91D0-62D0025E584A}" srcOrd="0" destOrd="0" parTransId="{D40DEE50-8145-2C44-A0D9-367E8D7EF6CB}" sibTransId="{9B9A94CA-3510-114B-8E58-98E11C5F5CA3}"/>
    <dgm:cxn modelId="{58BD135F-630A-4244-B810-0C69F0F61300}" type="presOf" srcId="{F33C75E1-6CF9-8F4C-8A6B-7573E665A697}" destId="{0B28998D-AABA-DD48-8E51-83763F89E8B7}" srcOrd="1" destOrd="0" presId="urn:microsoft.com/office/officeart/2005/8/layout/radial1"/>
    <dgm:cxn modelId="{12909A77-5EDC-41D4-9946-50809E3EC852}" type="presOf" srcId="{E6B2A5F6-078F-D046-A6FA-35964CE0F050}" destId="{851B02EB-0785-6F47-84FD-66B1D89D1827}" srcOrd="0" destOrd="0" presId="urn:microsoft.com/office/officeart/2005/8/layout/radial1"/>
    <dgm:cxn modelId="{10028A49-03AE-4863-ABCA-63076FA51024}" type="presOf" srcId="{3D981EF0-B6A8-8645-96E0-84CAE7DF3FE7}" destId="{B0EF6594-850C-D849-8994-90E0491305FC}" srcOrd="0" destOrd="0" presId="urn:microsoft.com/office/officeart/2005/8/layout/radial1"/>
    <dgm:cxn modelId="{827FBB8B-9215-4A8A-83C8-A5D9AA62B874}" type="presOf" srcId="{2170E617-ED8C-7044-91D0-62D0025E584A}" destId="{187DBBC5-D16C-AF49-A547-748F4AA27E33}" srcOrd="0" destOrd="0" presId="urn:microsoft.com/office/officeart/2005/8/layout/radial1"/>
    <dgm:cxn modelId="{A9C40C13-24E9-114C-8F73-FD3F3852B247}" srcId="{3D981EF0-B6A8-8645-96E0-84CAE7DF3FE7}" destId="{5517B888-F08E-D94F-8C18-C0E0C89DF18C}" srcOrd="3" destOrd="0" parTransId="{F33C75E1-6CF9-8F4C-8A6B-7573E665A697}" sibTransId="{81B0CFAC-CAA6-C940-B6AD-9B29D05C3E28}"/>
    <dgm:cxn modelId="{8CA2281F-F654-4026-981D-FEF62D5104E5}" type="presOf" srcId="{D40DEE50-8145-2C44-A0D9-367E8D7EF6CB}" destId="{0C88665A-E0B0-054C-88C2-D43D7C73621D}" srcOrd="1" destOrd="0" presId="urn:microsoft.com/office/officeart/2005/8/layout/radial1"/>
    <dgm:cxn modelId="{DB93BB26-B3EA-4258-99E5-0818F72FA29A}" type="presOf" srcId="{D40DEE50-8145-2C44-A0D9-367E8D7EF6CB}" destId="{90004C6F-474C-E143-9E62-1480A34F850F}" srcOrd="0" destOrd="0" presId="urn:microsoft.com/office/officeart/2005/8/layout/radial1"/>
    <dgm:cxn modelId="{75BE8AC2-227D-4A1D-B2E3-64EAE07166F9}" type="presOf" srcId="{19DF1868-ED7D-7641-B88C-CFA2D70423FD}" destId="{45EAD414-C6FF-E746-B447-3AB787BAFF0C}" srcOrd="0" destOrd="0" presId="urn:microsoft.com/office/officeart/2005/8/layout/radial1"/>
    <dgm:cxn modelId="{5DFF61F5-D94F-4567-A809-7783383B1065}" type="presOf" srcId="{5517B888-F08E-D94F-8C18-C0E0C89DF18C}" destId="{CA505BA2-40FE-D34C-A571-A0DA7D32D475}" srcOrd="0" destOrd="0" presId="urn:microsoft.com/office/officeart/2005/8/layout/radial1"/>
    <dgm:cxn modelId="{C6DFD4AA-C749-43FA-8600-9948C94819E1}" type="presOf" srcId="{A55EB581-39B0-5B43-A897-4606421D9B63}" destId="{463BD4A6-5543-D54F-AF4C-B641E6E7A4B8}" srcOrd="1" destOrd="0" presId="urn:microsoft.com/office/officeart/2005/8/layout/radial1"/>
    <dgm:cxn modelId="{E606903E-4B6E-4E95-90B2-C04E2D82C383}" type="presParOf" srcId="{67768865-9737-7A4C-ABC1-1674D5F0E32A}" destId="{B0EF6594-850C-D849-8994-90E0491305FC}" srcOrd="0" destOrd="0" presId="urn:microsoft.com/office/officeart/2005/8/layout/radial1"/>
    <dgm:cxn modelId="{66444929-58EA-4D3A-A446-1245518EE20A}" type="presParOf" srcId="{67768865-9737-7A4C-ABC1-1674D5F0E32A}" destId="{90004C6F-474C-E143-9E62-1480A34F850F}" srcOrd="1" destOrd="0" presId="urn:microsoft.com/office/officeart/2005/8/layout/radial1"/>
    <dgm:cxn modelId="{A9A1619F-17FA-412C-8448-D3A7508B4060}" type="presParOf" srcId="{90004C6F-474C-E143-9E62-1480A34F850F}" destId="{0C88665A-E0B0-054C-88C2-D43D7C73621D}" srcOrd="0" destOrd="0" presId="urn:microsoft.com/office/officeart/2005/8/layout/radial1"/>
    <dgm:cxn modelId="{99401F4A-620E-436C-AFA4-F02B850F12D0}" type="presParOf" srcId="{67768865-9737-7A4C-ABC1-1674D5F0E32A}" destId="{187DBBC5-D16C-AF49-A547-748F4AA27E33}" srcOrd="2" destOrd="0" presId="urn:microsoft.com/office/officeart/2005/8/layout/radial1"/>
    <dgm:cxn modelId="{2C66F5E2-7ECA-4800-9333-5BF9C6D93977}" type="presParOf" srcId="{67768865-9737-7A4C-ABC1-1674D5F0E32A}" destId="{B263EF41-810E-6041-BFFF-50AC0E025F09}" srcOrd="3" destOrd="0" presId="urn:microsoft.com/office/officeart/2005/8/layout/radial1"/>
    <dgm:cxn modelId="{BBF0A98E-6C23-4E93-A07A-33FD32A64DF3}" type="presParOf" srcId="{B263EF41-810E-6041-BFFF-50AC0E025F09}" destId="{1DE6B4CE-E6A5-2045-82A2-5487ED64D846}" srcOrd="0" destOrd="0" presId="urn:microsoft.com/office/officeart/2005/8/layout/radial1"/>
    <dgm:cxn modelId="{15C65DB8-3C2E-4B08-A250-AC292BFCE564}" type="presParOf" srcId="{67768865-9737-7A4C-ABC1-1674D5F0E32A}" destId="{FD222EC4-D7C6-F647-8A9E-9E9871640B52}" srcOrd="4" destOrd="0" presId="urn:microsoft.com/office/officeart/2005/8/layout/radial1"/>
    <dgm:cxn modelId="{870613C7-5389-4055-9C23-DFB09778ADE5}" type="presParOf" srcId="{67768865-9737-7A4C-ABC1-1674D5F0E32A}" destId="{A0D958A4-B34A-A14F-BCCD-361D63C4B9BB}" srcOrd="5" destOrd="0" presId="urn:microsoft.com/office/officeart/2005/8/layout/radial1"/>
    <dgm:cxn modelId="{CFE57727-C790-41BF-B58D-5E73D4DE9793}" type="presParOf" srcId="{A0D958A4-B34A-A14F-BCCD-361D63C4B9BB}" destId="{D00F1A4D-5BE4-B24E-BB74-406B1F84E026}" srcOrd="0" destOrd="0" presId="urn:microsoft.com/office/officeart/2005/8/layout/radial1"/>
    <dgm:cxn modelId="{2AD7ED19-B9D0-486D-96E7-46C2004E9E85}" type="presParOf" srcId="{67768865-9737-7A4C-ABC1-1674D5F0E32A}" destId="{45EAD414-C6FF-E746-B447-3AB787BAFF0C}" srcOrd="6" destOrd="0" presId="urn:microsoft.com/office/officeart/2005/8/layout/radial1"/>
    <dgm:cxn modelId="{905E8061-5BC6-46BA-A821-4DE578988178}" type="presParOf" srcId="{67768865-9737-7A4C-ABC1-1674D5F0E32A}" destId="{BBAB5BAB-7E57-7947-8611-EAC3DC99E94D}" srcOrd="7" destOrd="0" presId="urn:microsoft.com/office/officeart/2005/8/layout/radial1"/>
    <dgm:cxn modelId="{8EB97249-9800-4F7B-B390-41F4BBD29E07}" type="presParOf" srcId="{BBAB5BAB-7E57-7947-8611-EAC3DC99E94D}" destId="{0B28998D-AABA-DD48-8E51-83763F89E8B7}" srcOrd="0" destOrd="0" presId="urn:microsoft.com/office/officeart/2005/8/layout/radial1"/>
    <dgm:cxn modelId="{E9E88E6F-0026-4C03-9BF0-6B658AC865BA}" type="presParOf" srcId="{67768865-9737-7A4C-ABC1-1674D5F0E32A}" destId="{CA505BA2-40FE-D34C-A571-A0DA7D32D475}" srcOrd="8" destOrd="0" presId="urn:microsoft.com/office/officeart/2005/8/layout/radial1"/>
    <dgm:cxn modelId="{D114CACE-4607-4118-BE8D-6848997FA9CE}" type="presParOf" srcId="{67768865-9737-7A4C-ABC1-1674D5F0E32A}" destId="{58811DDD-AC85-7B40-AA6F-B7546EC54873}" srcOrd="9" destOrd="0" presId="urn:microsoft.com/office/officeart/2005/8/layout/radial1"/>
    <dgm:cxn modelId="{C575E3F1-F31E-438F-AC2F-099A0CC02EE3}" type="presParOf" srcId="{58811DDD-AC85-7B40-AA6F-B7546EC54873}" destId="{463BD4A6-5543-D54F-AF4C-B641E6E7A4B8}" srcOrd="0" destOrd="0" presId="urn:microsoft.com/office/officeart/2005/8/layout/radial1"/>
    <dgm:cxn modelId="{98AAE743-DD89-4E43-B558-98730473C15F}" type="presParOf" srcId="{67768865-9737-7A4C-ABC1-1674D5F0E32A}" destId="{851B02EB-0785-6F47-84FD-66B1D89D1827}" srcOrd="10" destOrd="0" presId="urn:microsoft.com/office/officeart/2005/8/layout/radial1"/>
    <dgm:cxn modelId="{E39CCF2F-5138-462D-9F09-C35277C55FA6}" type="presParOf" srcId="{67768865-9737-7A4C-ABC1-1674D5F0E32A}" destId="{90B8F1E8-9C98-AA46-8F58-3D844CB2CAF5}" srcOrd="11" destOrd="0" presId="urn:microsoft.com/office/officeart/2005/8/layout/radial1"/>
    <dgm:cxn modelId="{C3A99A5C-267F-4207-8411-6FA038A75901}" type="presParOf" srcId="{90B8F1E8-9C98-AA46-8F58-3D844CB2CAF5}" destId="{BE9F62CD-3FD9-2046-87B7-CBE9C9EFE68B}" srcOrd="0" destOrd="0" presId="urn:microsoft.com/office/officeart/2005/8/layout/radial1"/>
    <dgm:cxn modelId="{669CCD40-C9E0-4382-9291-771555C154A8}" type="presParOf" srcId="{67768865-9737-7A4C-ABC1-1674D5F0E32A}" destId="{0F7764B5-9DF5-6040-9544-1663DCD72792}" srcOrd="12" destOrd="0" presId="urn:microsoft.com/office/officeart/2005/8/layout/radial1"/>
    <dgm:cxn modelId="{4266AC47-0D62-452A-915A-623BB258E795}" type="presParOf" srcId="{67768865-9737-7A4C-ABC1-1674D5F0E32A}" destId="{A32A0ECE-0657-9E4D-8E21-895CE0A19E21}" srcOrd="13" destOrd="0" presId="urn:microsoft.com/office/officeart/2005/8/layout/radial1"/>
    <dgm:cxn modelId="{711C32F2-8F4D-49D6-A0EA-2FBAEEAE97D9}" type="presParOf" srcId="{A32A0ECE-0657-9E4D-8E21-895CE0A19E21}" destId="{7F8D2AA4-9DFC-D346-8F4B-C2A7521BFDAA}" srcOrd="0" destOrd="0" presId="urn:microsoft.com/office/officeart/2005/8/layout/radial1"/>
    <dgm:cxn modelId="{9A9DEB79-AB67-4DE5-ABDE-591D382FF4DB}" type="presParOf" srcId="{67768865-9737-7A4C-ABC1-1674D5F0E32A}" destId="{305E03BC-F6C3-7845-853C-317960D0858A}" srcOrd="14"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EF6594-850C-D849-8994-90E0491305FC}">
      <dsp:nvSpPr>
        <dsp:cNvPr id="0" name=""/>
        <dsp:cNvSpPr/>
      </dsp:nvSpPr>
      <dsp:spPr>
        <a:xfrm>
          <a:off x="2904134" y="1767151"/>
          <a:ext cx="1176660" cy="1176660"/>
        </a:xfrm>
        <a:prstGeom prst="ellipse">
          <a:avLst/>
        </a:prstGeom>
        <a:gradFill rotWithShape="0">
          <a:gsLst>
            <a:gs pos="0">
              <a:schemeClr val="dk2">
                <a:hueOff val="0"/>
                <a:satOff val="0"/>
                <a:lumOff val="0"/>
                <a:alphaOff val="0"/>
                <a:tint val="96000"/>
                <a:lumMod val="100000"/>
              </a:schemeClr>
            </a:gs>
            <a:gs pos="78000">
              <a:schemeClr val="dk2">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latin typeface="Chalkduster"/>
              <a:cs typeface="Chalkduster"/>
            </a:rPr>
            <a:t>NSMs</a:t>
          </a:r>
          <a:endParaRPr lang="en-US" sz="2400" kern="1200" dirty="0">
            <a:latin typeface="Chalkduster"/>
            <a:cs typeface="Chalkduster"/>
          </a:endParaRPr>
        </a:p>
      </dsp:txBody>
      <dsp:txXfrm>
        <a:off x="3076452" y="1939469"/>
        <a:ext cx="832024" cy="832024"/>
      </dsp:txXfrm>
    </dsp:sp>
    <dsp:sp modelId="{90004C6F-474C-E143-9E62-1480A34F850F}">
      <dsp:nvSpPr>
        <dsp:cNvPr id="0" name=""/>
        <dsp:cNvSpPr/>
      </dsp:nvSpPr>
      <dsp:spPr>
        <a:xfrm rot="16200000">
          <a:off x="3198517" y="1458042"/>
          <a:ext cx="587895" cy="30322"/>
        </a:xfrm>
        <a:custGeom>
          <a:avLst/>
          <a:gdLst/>
          <a:ahLst/>
          <a:cxnLst/>
          <a:rect l="0" t="0" r="0" b="0"/>
          <a:pathLst>
            <a:path>
              <a:moveTo>
                <a:pt x="0" y="15161"/>
              </a:moveTo>
              <a:lnTo>
                <a:pt x="587895" y="15161"/>
              </a:lnTo>
            </a:path>
          </a:pathLst>
        </a:custGeom>
        <a:noFill/>
        <a:ln w="12700" cap="rnd" cmpd="sng" algn="ctr">
          <a:solidFill>
            <a:schemeClr val="dk2">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latin typeface="Chalkduster"/>
            <a:cs typeface="Chalkduster"/>
          </a:endParaRPr>
        </a:p>
      </dsp:txBody>
      <dsp:txXfrm>
        <a:off x="3477767" y="1458506"/>
        <a:ext cx="29394" cy="29394"/>
      </dsp:txXfrm>
    </dsp:sp>
    <dsp:sp modelId="{187DBBC5-D16C-AF49-A547-748F4AA27E33}">
      <dsp:nvSpPr>
        <dsp:cNvPr id="0" name=""/>
        <dsp:cNvSpPr/>
      </dsp:nvSpPr>
      <dsp:spPr>
        <a:xfrm>
          <a:off x="2904134" y="2595"/>
          <a:ext cx="1176660" cy="1176660"/>
        </a:xfrm>
        <a:prstGeom prst="ellipse">
          <a:avLst/>
        </a:prstGeom>
        <a:gradFill rotWithShape="0">
          <a:gsLst>
            <a:gs pos="0">
              <a:schemeClr val="dk2">
                <a:hueOff val="0"/>
                <a:satOff val="0"/>
                <a:lumOff val="0"/>
                <a:alphaOff val="0"/>
                <a:tint val="96000"/>
                <a:lumMod val="100000"/>
              </a:schemeClr>
            </a:gs>
            <a:gs pos="78000">
              <a:schemeClr val="dk2">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latin typeface="Chalkduster"/>
              <a:cs typeface="Chalkduster"/>
            </a:rPr>
            <a:t>Use of ICT</a:t>
          </a:r>
          <a:endParaRPr lang="en-US" sz="900" kern="1200" dirty="0">
            <a:latin typeface="Chalkduster"/>
            <a:cs typeface="Chalkduster"/>
          </a:endParaRPr>
        </a:p>
      </dsp:txBody>
      <dsp:txXfrm>
        <a:off x="3076452" y="174913"/>
        <a:ext cx="832024" cy="832024"/>
      </dsp:txXfrm>
    </dsp:sp>
    <dsp:sp modelId="{B263EF41-810E-6041-BFFF-50AC0E025F09}">
      <dsp:nvSpPr>
        <dsp:cNvPr id="0" name=""/>
        <dsp:cNvSpPr/>
      </dsp:nvSpPr>
      <dsp:spPr>
        <a:xfrm rot="19285714">
          <a:off x="3888310" y="1790229"/>
          <a:ext cx="587895" cy="30322"/>
        </a:xfrm>
        <a:custGeom>
          <a:avLst/>
          <a:gdLst/>
          <a:ahLst/>
          <a:cxnLst/>
          <a:rect l="0" t="0" r="0" b="0"/>
          <a:pathLst>
            <a:path>
              <a:moveTo>
                <a:pt x="0" y="15161"/>
              </a:moveTo>
              <a:lnTo>
                <a:pt x="587895" y="15161"/>
              </a:lnTo>
            </a:path>
          </a:pathLst>
        </a:custGeom>
        <a:noFill/>
        <a:ln w="12700" cap="rnd" cmpd="sng" algn="ctr">
          <a:solidFill>
            <a:schemeClr val="dk2">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latin typeface="Chalkduster"/>
            <a:cs typeface="Chalkduster"/>
          </a:endParaRPr>
        </a:p>
      </dsp:txBody>
      <dsp:txXfrm>
        <a:off x="4167560" y="1790693"/>
        <a:ext cx="29394" cy="29394"/>
      </dsp:txXfrm>
    </dsp:sp>
    <dsp:sp modelId="{FD222EC4-D7C6-F647-8A9E-9E9871640B52}">
      <dsp:nvSpPr>
        <dsp:cNvPr id="0" name=""/>
        <dsp:cNvSpPr/>
      </dsp:nvSpPr>
      <dsp:spPr>
        <a:xfrm>
          <a:off x="4283720" y="666969"/>
          <a:ext cx="1176660" cy="1176660"/>
        </a:xfrm>
        <a:prstGeom prst="ellipse">
          <a:avLst/>
        </a:prstGeom>
        <a:gradFill rotWithShape="0">
          <a:gsLst>
            <a:gs pos="0">
              <a:schemeClr val="dk2">
                <a:hueOff val="0"/>
                <a:satOff val="0"/>
                <a:lumOff val="0"/>
                <a:alphaOff val="0"/>
                <a:tint val="96000"/>
                <a:lumMod val="100000"/>
              </a:schemeClr>
            </a:gs>
            <a:gs pos="78000">
              <a:schemeClr val="dk2">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latin typeface="Chalkduster"/>
              <a:cs typeface="Chalkduster"/>
            </a:rPr>
            <a:t>Global messages &amp; connections</a:t>
          </a:r>
          <a:endParaRPr lang="en-US" sz="900" kern="1200" dirty="0">
            <a:latin typeface="Chalkduster"/>
            <a:cs typeface="Chalkduster"/>
          </a:endParaRPr>
        </a:p>
      </dsp:txBody>
      <dsp:txXfrm>
        <a:off x="4456038" y="839287"/>
        <a:ext cx="832024" cy="832024"/>
      </dsp:txXfrm>
    </dsp:sp>
    <dsp:sp modelId="{A0D958A4-B34A-A14F-BCCD-361D63C4B9BB}">
      <dsp:nvSpPr>
        <dsp:cNvPr id="0" name=""/>
        <dsp:cNvSpPr/>
      </dsp:nvSpPr>
      <dsp:spPr>
        <a:xfrm rot="771429">
          <a:off x="4058674" y="2536646"/>
          <a:ext cx="587895" cy="30322"/>
        </a:xfrm>
        <a:custGeom>
          <a:avLst/>
          <a:gdLst/>
          <a:ahLst/>
          <a:cxnLst/>
          <a:rect l="0" t="0" r="0" b="0"/>
          <a:pathLst>
            <a:path>
              <a:moveTo>
                <a:pt x="0" y="15161"/>
              </a:moveTo>
              <a:lnTo>
                <a:pt x="587895" y="15161"/>
              </a:lnTo>
            </a:path>
          </a:pathLst>
        </a:custGeom>
        <a:noFill/>
        <a:ln w="12700" cap="rnd" cmpd="sng" algn="ctr">
          <a:solidFill>
            <a:schemeClr val="dk2">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latin typeface="Chalkduster"/>
            <a:cs typeface="Chalkduster"/>
          </a:endParaRPr>
        </a:p>
      </dsp:txBody>
      <dsp:txXfrm>
        <a:off x="4337925" y="2537109"/>
        <a:ext cx="29394" cy="29394"/>
      </dsp:txXfrm>
    </dsp:sp>
    <dsp:sp modelId="{45EAD414-C6FF-E746-B447-3AB787BAFF0C}">
      <dsp:nvSpPr>
        <dsp:cNvPr id="0" name=""/>
        <dsp:cNvSpPr/>
      </dsp:nvSpPr>
      <dsp:spPr>
        <a:xfrm>
          <a:off x="4624449" y="2159802"/>
          <a:ext cx="1176660" cy="1176660"/>
        </a:xfrm>
        <a:prstGeom prst="ellipse">
          <a:avLst/>
        </a:prstGeom>
        <a:gradFill rotWithShape="0">
          <a:gsLst>
            <a:gs pos="0">
              <a:schemeClr val="dk2">
                <a:hueOff val="0"/>
                <a:satOff val="0"/>
                <a:lumOff val="0"/>
                <a:alphaOff val="0"/>
                <a:tint val="96000"/>
                <a:lumMod val="100000"/>
              </a:schemeClr>
            </a:gs>
            <a:gs pos="78000">
              <a:schemeClr val="dk2">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latin typeface="Chalkduster"/>
              <a:cs typeface="Chalkduster"/>
            </a:rPr>
            <a:t>Less bureaucratic</a:t>
          </a:r>
          <a:endParaRPr lang="en-US" sz="900" kern="1200" dirty="0">
            <a:latin typeface="Chalkduster"/>
            <a:cs typeface="Chalkduster"/>
          </a:endParaRPr>
        </a:p>
      </dsp:txBody>
      <dsp:txXfrm>
        <a:off x="4796767" y="2332120"/>
        <a:ext cx="832024" cy="832024"/>
      </dsp:txXfrm>
    </dsp:sp>
    <dsp:sp modelId="{BBAB5BAB-7E57-7947-8611-EAC3DC99E94D}">
      <dsp:nvSpPr>
        <dsp:cNvPr id="0" name=""/>
        <dsp:cNvSpPr/>
      </dsp:nvSpPr>
      <dsp:spPr>
        <a:xfrm rot="3857143">
          <a:off x="3581323" y="3135225"/>
          <a:ext cx="587895" cy="30322"/>
        </a:xfrm>
        <a:custGeom>
          <a:avLst/>
          <a:gdLst/>
          <a:ahLst/>
          <a:cxnLst/>
          <a:rect l="0" t="0" r="0" b="0"/>
          <a:pathLst>
            <a:path>
              <a:moveTo>
                <a:pt x="0" y="15161"/>
              </a:moveTo>
              <a:lnTo>
                <a:pt x="587895" y="15161"/>
              </a:lnTo>
            </a:path>
          </a:pathLst>
        </a:custGeom>
        <a:noFill/>
        <a:ln w="12700" cap="rnd" cmpd="sng" algn="ctr">
          <a:solidFill>
            <a:schemeClr val="dk2">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latin typeface="Chalkduster"/>
            <a:cs typeface="Chalkduster"/>
          </a:endParaRPr>
        </a:p>
      </dsp:txBody>
      <dsp:txXfrm>
        <a:off x="3860573" y="3135689"/>
        <a:ext cx="29394" cy="29394"/>
      </dsp:txXfrm>
    </dsp:sp>
    <dsp:sp modelId="{CA505BA2-40FE-D34C-A571-A0DA7D32D475}">
      <dsp:nvSpPr>
        <dsp:cNvPr id="0" name=""/>
        <dsp:cNvSpPr/>
      </dsp:nvSpPr>
      <dsp:spPr>
        <a:xfrm>
          <a:off x="3669746" y="3356961"/>
          <a:ext cx="1176660" cy="1176660"/>
        </a:xfrm>
        <a:prstGeom prst="ellipse">
          <a:avLst/>
        </a:prstGeom>
        <a:gradFill rotWithShape="0">
          <a:gsLst>
            <a:gs pos="0">
              <a:schemeClr val="dk2">
                <a:hueOff val="0"/>
                <a:satOff val="0"/>
                <a:lumOff val="0"/>
                <a:alphaOff val="0"/>
                <a:tint val="96000"/>
                <a:lumMod val="100000"/>
              </a:schemeClr>
            </a:gs>
            <a:gs pos="78000">
              <a:schemeClr val="dk2">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latin typeface="Chalkduster"/>
              <a:cs typeface="Chalkduster"/>
            </a:rPr>
            <a:t>Broad range of social &amp; cultural issues</a:t>
          </a:r>
          <a:endParaRPr lang="en-US" sz="900" kern="1200" dirty="0">
            <a:latin typeface="Chalkduster"/>
            <a:cs typeface="Chalkduster"/>
          </a:endParaRPr>
        </a:p>
      </dsp:txBody>
      <dsp:txXfrm>
        <a:off x="3842064" y="3529279"/>
        <a:ext cx="832024" cy="832024"/>
      </dsp:txXfrm>
    </dsp:sp>
    <dsp:sp modelId="{58811DDD-AC85-7B40-AA6F-B7546EC54873}">
      <dsp:nvSpPr>
        <dsp:cNvPr id="0" name=""/>
        <dsp:cNvSpPr/>
      </dsp:nvSpPr>
      <dsp:spPr>
        <a:xfrm rot="6942857">
          <a:off x="2815711" y="3135225"/>
          <a:ext cx="587895" cy="30322"/>
        </a:xfrm>
        <a:custGeom>
          <a:avLst/>
          <a:gdLst/>
          <a:ahLst/>
          <a:cxnLst/>
          <a:rect l="0" t="0" r="0" b="0"/>
          <a:pathLst>
            <a:path>
              <a:moveTo>
                <a:pt x="0" y="15161"/>
              </a:moveTo>
              <a:lnTo>
                <a:pt x="587895" y="15161"/>
              </a:lnTo>
            </a:path>
          </a:pathLst>
        </a:custGeom>
        <a:noFill/>
        <a:ln w="12700" cap="rnd" cmpd="sng" algn="ctr">
          <a:solidFill>
            <a:schemeClr val="dk2">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latin typeface="Chalkduster"/>
            <a:cs typeface="Chalkduster"/>
          </a:endParaRPr>
        </a:p>
      </dsp:txBody>
      <dsp:txXfrm rot="10800000">
        <a:off x="3094961" y="3135689"/>
        <a:ext cx="29394" cy="29394"/>
      </dsp:txXfrm>
    </dsp:sp>
    <dsp:sp modelId="{851B02EB-0785-6F47-84FD-66B1D89D1827}">
      <dsp:nvSpPr>
        <dsp:cNvPr id="0" name=""/>
        <dsp:cNvSpPr/>
      </dsp:nvSpPr>
      <dsp:spPr>
        <a:xfrm>
          <a:off x="2138522" y="3356961"/>
          <a:ext cx="1176660" cy="1176660"/>
        </a:xfrm>
        <a:prstGeom prst="ellipse">
          <a:avLst/>
        </a:prstGeom>
        <a:gradFill rotWithShape="0">
          <a:gsLst>
            <a:gs pos="0">
              <a:schemeClr val="dk2">
                <a:hueOff val="0"/>
                <a:satOff val="0"/>
                <a:lumOff val="0"/>
                <a:alphaOff val="0"/>
                <a:tint val="96000"/>
                <a:lumMod val="100000"/>
              </a:schemeClr>
            </a:gs>
            <a:gs pos="78000">
              <a:schemeClr val="dk2">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latin typeface="Chalkduster"/>
              <a:cs typeface="Chalkduster"/>
            </a:rPr>
            <a:t>Reflection of personal identity</a:t>
          </a:r>
          <a:endParaRPr lang="en-US" sz="900" kern="1200" dirty="0">
            <a:latin typeface="Chalkduster"/>
            <a:cs typeface="Chalkduster"/>
          </a:endParaRPr>
        </a:p>
      </dsp:txBody>
      <dsp:txXfrm>
        <a:off x="2310840" y="3529279"/>
        <a:ext cx="832024" cy="832024"/>
      </dsp:txXfrm>
    </dsp:sp>
    <dsp:sp modelId="{90B8F1E8-9C98-AA46-8F58-3D844CB2CAF5}">
      <dsp:nvSpPr>
        <dsp:cNvPr id="0" name=""/>
        <dsp:cNvSpPr/>
      </dsp:nvSpPr>
      <dsp:spPr>
        <a:xfrm rot="10028571">
          <a:off x="2338359" y="2536646"/>
          <a:ext cx="587895" cy="30322"/>
        </a:xfrm>
        <a:custGeom>
          <a:avLst/>
          <a:gdLst/>
          <a:ahLst/>
          <a:cxnLst/>
          <a:rect l="0" t="0" r="0" b="0"/>
          <a:pathLst>
            <a:path>
              <a:moveTo>
                <a:pt x="0" y="15161"/>
              </a:moveTo>
              <a:lnTo>
                <a:pt x="587895" y="15161"/>
              </a:lnTo>
            </a:path>
          </a:pathLst>
        </a:custGeom>
        <a:noFill/>
        <a:ln w="12700" cap="rnd" cmpd="sng" algn="ctr">
          <a:solidFill>
            <a:schemeClr val="dk2">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latin typeface="Chalkduster"/>
            <a:cs typeface="Chalkduster"/>
          </a:endParaRPr>
        </a:p>
      </dsp:txBody>
      <dsp:txXfrm rot="10800000">
        <a:off x="2617610" y="2537109"/>
        <a:ext cx="29394" cy="29394"/>
      </dsp:txXfrm>
    </dsp:sp>
    <dsp:sp modelId="{0F7764B5-9DF5-6040-9544-1663DCD72792}">
      <dsp:nvSpPr>
        <dsp:cNvPr id="0" name=""/>
        <dsp:cNvSpPr/>
      </dsp:nvSpPr>
      <dsp:spPr>
        <a:xfrm>
          <a:off x="1183819" y="2159802"/>
          <a:ext cx="1176660" cy="1176660"/>
        </a:xfrm>
        <a:prstGeom prst="ellipse">
          <a:avLst/>
        </a:prstGeom>
        <a:gradFill rotWithShape="0">
          <a:gsLst>
            <a:gs pos="0">
              <a:schemeClr val="dk2">
                <a:hueOff val="0"/>
                <a:satOff val="0"/>
                <a:lumOff val="0"/>
                <a:alphaOff val="0"/>
                <a:tint val="96000"/>
                <a:lumMod val="100000"/>
              </a:schemeClr>
            </a:gs>
            <a:gs pos="78000">
              <a:schemeClr val="dk2">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latin typeface="Chalkduster"/>
              <a:cs typeface="Chalkduster"/>
            </a:rPr>
            <a:t>More likely to involve young people</a:t>
          </a:r>
          <a:endParaRPr lang="en-US" sz="900" kern="1200" dirty="0">
            <a:latin typeface="Chalkduster"/>
            <a:cs typeface="Chalkduster"/>
          </a:endParaRPr>
        </a:p>
      </dsp:txBody>
      <dsp:txXfrm>
        <a:off x="1356137" y="2332120"/>
        <a:ext cx="832024" cy="832024"/>
      </dsp:txXfrm>
    </dsp:sp>
    <dsp:sp modelId="{A32A0ECE-0657-9E4D-8E21-895CE0A19E21}">
      <dsp:nvSpPr>
        <dsp:cNvPr id="0" name=""/>
        <dsp:cNvSpPr/>
      </dsp:nvSpPr>
      <dsp:spPr>
        <a:xfrm rot="13114286">
          <a:off x="2508724" y="1790229"/>
          <a:ext cx="587895" cy="30322"/>
        </a:xfrm>
        <a:custGeom>
          <a:avLst/>
          <a:gdLst/>
          <a:ahLst/>
          <a:cxnLst/>
          <a:rect l="0" t="0" r="0" b="0"/>
          <a:pathLst>
            <a:path>
              <a:moveTo>
                <a:pt x="0" y="15161"/>
              </a:moveTo>
              <a:lnTo>
                <a:pt x="587895" y="15161"/>
              </a:lnTo>
            </a:path>
          </a:pathLst>
        </a:custGeom>
        <a:noFill/>
        <a:ln w="12700" cap="rnd" cmpd="sng" algn="ctr">
          <a:solidFill>
            <a:schemeClr val="dk2">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latin typeface="Chalkduster"/>
            <a:cs typeface="Chalkduster"/>
          </a:endParaRPr>
        </a:p>
      </dsp:txBody>
      <dsp:txXfrm rot="10800000">
        <a:off x="2787974" y="1790693"/>
        <a:ext cx="29394" cy="29394"/>
      </dsp:txXfrm>
    </dsp:sp>
    <dsp:sp modelId="{305E03BC-F6C3-7845-853C-317960D0858A}">
      <dsp:nvSpPr>
        <dsp:cNvPr id="0" name=""/>
        <dsp:cNvSpPr/>
      </dsp:nvSpPr>
      <dsp:spPr>
        <a:xfrm>
          <a:off x="1524549" y="666969"/>
          <a:ext cx="1176660" cy="1176660"/>
        </a:xfrm>
        <a:prstGeom prst="ellipse">
          <a:avLst/>
        </a:prstGeom>
        <a:gradFill rotWithShape="0">
          <a:gsLst>
            <a:gs pos="0">
              <a:schemeClr val="dk2">
                <a:hueOff val="0"/>
                <a:satOff val="0"/>
                <a:lumOff val="0"/>
                <a:alphaOff val="0"/>
                <a:tint val="96000"/>
                <a:lumMod val="100000"/>
              </a:schemeClr>
            </a:gs>
            <a:gs pos="78000">
              <a:schemeClr val="dk2">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latin typeface="Chalkduster"/>
              <a:cs typeface="Chalkduster"/>
            </a:rPr>
            <a:t>Range of social classes involved</a:t>
          </a:r>
          <a:endParaRPr lang="en-US" sz="900" kern="1200" dirty="0">
            <a:latin typeface="Chalkduster"/>
            <a:cs typeface="Chalkduster"/>
          </a:endParaRPr>
        </a:p>
      </dsp:txBody>
      <dsp:txXfrm>
        <a:off x="1696867" y="839287"/>
        <a:ext cx="832024" cy="832024"/>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79AC754-1114-4757-934A-294B428CC6DB}" type="datetimeFigureOut">
              <a:rPr lang="en-AU" smtClean="0"/>
              <a:t>6/02/2017</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BBA51E-9637-49F9-8ABD-AB84DCF6356E}" type="slidenum">
              <a:rPr lang="en-AU" smtClean="0"/>
              <a:t>‹#›</a:t>
            </a:fld>
            <a:endParaRPr lang="en-AU"/>
          </a:p>
        </p:txBody>
      </p:sp>
    </p:spTree>
    <p:extLst>
      <p:ext uri="{BB962C8B-B14F-4D97-AF65-F5344CB8AC3E}">
        <p14:creationId xmlns:p14="http://schemas.microsoft.com/office/powerpoint/2010/main" val="12389138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www.bbc.co.uk/news/business-21611772" TargetMode="External"/><Relationship Id="rId4" Type="http://schemas.openxmlformats.org/officeDocument/2006/relationships/hyperlink" Target="http://www.reuters.com/article/2012/12/06/us-tax-amazon-idUSBRE8B50AR20121206" TargetMode="External"/><Relationship Id="rId5" Type="http://schemas.openxmlformats.org/officeDocument/2006/relationships/hyperlink" Target="http://www.freedomhouse.org/report/freedom-net-2012/evolving-tactics-internet-control-and-push-greater-freedom" TargetMode="External"/><Relationship Id="rId6" Type="http://schemas.openxmlformats.org/officeDocument/2006/relationships/hyperlink" Target="http://www.newstatesman.com/politics/politics/2012/10/china%E2%80%99s-paid-trolls-meet-50-cent-party" TargetMode="External"/><Relationship Id="rId7" Type="http://schemas.openxmlformats.org/officeDocument/2006/relationships/hyperlink" Target="http://dronewarsuk.files.wordpress.com/2012/01/drone-wars-briefing-jan2012.pdf" TargetMode="External"/><Relationship Id="rId8" Type="http://schemas.openxmlformats.org/officeDocument/2006/relationships/hyperlink" Target="http://www.bbc.co.uk/news/science-environment-22421185" TargetMode="External"/><Relationship Id="rId9" Type="http://schemas.openxmlformats.org/officeDocument/2006/relationships/hyperlink" Target="http://www.nationmultimedia.com/opinion/Cyber-warfare-is-the-new-threat-to-the-global-orde-30203813.html" TargetMode="External"/><Relationship Id="rId10" Type="http://schemas.openxmlformats.org/officeDocument/2006/relationships/hyperlink" Target="http://www.palgrave.com/PDFs/9780230223349.pdf" TargetMode="External"/><Relationship Id="rId11" Type="http://schemas.openxmlformats.org/officeDocument/2006/relationships/hyperlink" Target="http://www.bloomsbury.com/uk/pornification-9781845207045/" TargetMode="External"/><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23.xml.rels><?xml version="1.0" encoding="UTF-8" standalone="yes"?>
<Relationships xmlns="http://schemas.openxmlformats.org/package/2006/relationships"><Relationship Id="rId11" Type="http://schemas.openxmlformats.org/officeDocument/2006/relationships/hyperlink" Target="http://en.wikipedia.org/wiki/Civil_disobedience" TargetMode="External"/><Relationship Id="rId12" Type="http://schemas.openxmlformats.org/officeDocument/2006/relationships/hyperlink" Target="http://en.wikipedia.org/wiki/Culture" TargetMode="External"/><Relationship Id="rId13" Type="http://schemas.openxmlformats.org/officeDocument/2006/relationships/hyperlink" Target="http://en.wikipedia.org/wiki/Emigration" TargetMode="External"/><Relationship Id="rId14" Type="http://schemas.openxmlformats.org/officeDocument/2006/relationships/hyperlink" Target="http://en.wikipedia.org/wiki/Counter-protest" TargetMode="External"/><Relationship Id="rId15" Type="http://schemas.openxmlformats.org/officeDocument/2006/relationships/hyperlink" Target="http://en.wikipedia.org/wiki/Policy" TargetMode="External"/><Relationship Id="rId1" Type="http://schemas.openxmlformats.org/officeDocument/2006/relationships/notesMaster" Target="../notesMasters/notesMaster1.xml"/><Relationship Id="rId2" Type="http://schemas.openxmlformats.org/officeDocument/2006/relationships/slide" Target="../slides/slide57.xml"/><Relationship Id="rId3" Type="http://schemas.openxmlformats.org/officeDocument/2006/relationships/hyperlink" Target="http://en.wikipedia.org/wiki/Government" TargetMode="External"/><Relationship Id="rId4" Type="http://schemas.openxmlformats.org/officeDocument/2006/relationships/hyperlink" Target="http://en.wikipedia.org/wiki/Direct_action" TargetMode="External"/><Relationship Id="rId5" Type="http://schemas.openxmlformats.org/officeDocument/2006/relationships/hyperlink" Target="http://en.wikipedia.org/wiki/Protest#cite_note-1" TargetMode="External"/><Relationship Id="rId6" Type="http://schemas.openxmlformats.org/officeDocument/2006/relationships/hyperlink" Target="http://en.wikipedia.org/wiki/Civil_resistance" TargetMode="External"/><Relationship Id="rId7" Type="http://schemas.openxmlformats.org/officeDocument/2006/relationships/hyperlink" Target="http://en.wikipedia.org/wiki/Nonviolent_resistance" TargetMode="External"/><Relationship Id="rId8" Type="http://schemas.openxmlformats.org/officeDocument/2006/relationships/hyperlink" Target="http://en.wikipedia.org/wiki/Protest#cite_note-3" TargetMode="External"/><Relationship Id="rId9" Type="http://schemas.openxmlformats.org/officeDocument/2006/relationships/hyperlink" Target="http://en.wikipedia.org/wiki/Mass_media" TargetMode="External"/><Relationship Id="rId10" Type="http://schemas.openxmlformats.org/officeDocument/2006/relationships/hyperlink" Target="http://en.wikipedia.org/wiki/Monopoly" TargetMode="Externa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 Id="rId3" Type="http://schemas.openxmlformats.org/officeDocument/2006/relationships/hyperlink" Target="NULL" TargetMode="Externa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53E59E60-6EAD-4EB3-8635-6BDC0B38DB3E}" type="slidenum">
              <a:rPr lang="en-AU" smtClean="0"/>
              <a:pPr/>
              <a:t>5</a:t>
            </a:fld>
            <a:endParaRPr lang="en-AU"/>
          </a:p>
        </p:txBody>
      </p:sp>
    </p:spTree>
    <p:extLst>
      <p:ext uri="{BB962C8B-B14F-4D97-AF65-F5344CB8AC3E}">
        <p14:creationId xmlns:p14="http://schemas.microsoft.com/office/powerpoint/2010/main" val="17564107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Impact of ICT</a:t>
            </a:r>
          </a:p>
          <a:p>
            <a:r>
              <a:rPr lang="en-AU" sz="1200" kern="1200" dirty="0" smtClean="0">
                <a:solidFill>
                  <a:schemeClr val="tx1"/>
                </a:solidFill>
                <a:effectLst/>
                <a:latin typeface="+mn-lt"/>
                <a:ea typeface="+mn-ea"/>
                <a:cs typeface="+mn-cs"/>
              </a:rPr>
              <a:t>Computers have impacted the way we live on a large scale. You will find computers in hospitals, libraries, schools and banks, each running tasks that would be difficult for people to do on their own. Computers serve as a quick and convenient way to get things done. For example, it easily can do everything from typing documents, designing slideshows and presentations, to creating your own music, or art. You can access useful information and media on the Internet. For these reasons people rely heavily on computers, especially at places like offices, schools, hospitals and at home. The computer has been widely considered as one of the greatest inventions of the 20th century, but it is also blame for many day-to-day problems and even tragic events. As computer technology advances,</a:t>
            </a:r>
            <a:r>
              <a:rPr lang="en-AU" sz="1200" kern="1200" baseline="0" dirty="0" smtClean="0">
                <a:solidFill>
                  <a:schemeClr val="tx1"/>
                </a:solidFill>
                <a:effectLst/>
                <a:latin typeface="+mn-lt"/>
                <a:ea typeface="+mn-ea"/>
                <a:cs typeface="+mn-cs"/>
              </a:rPr>
              <a:t> the effects will continue to change the world (for better and worse?). Unfortunately, using computers can also bring many negative effects for your overall health.</a:t>
            </a:r>
            <a:endParaRPr lang="en-AU" dirty="0" smtClean="0"/>
          </a:p>
          <a:p>
            <a:endParaRPr lang="en-AU" dirty="0" smtClean="0"/>
          </a:p>
          <a:p>
            <a:r>
              <a:rPr lang="en-AU" dirty="0" smtClean="0"/>
              <a:t>Positives Effects on Learning</a:t>
            </a:r>
          </a:p>
          <a:p>
            <a:endParaRPr lang="en-A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AU" sz="1200" kern="1200" dirty="0" smtClean="0">
                <a:solidFill>
                  <a:schemeClr val="tx1"/>
                </a:solidFill>
                <a:effectLst/>
                <a:latin typeface="+mn-lt"/>
                <a:ea typeface="+mn-ea"/>
                <a:cs typeface="+mn-cs"/>
              </a:rPr>
              <a:t>People have access to a wealth of information on computers without having to drive to the library for research. Wireless technology allows people to obtain information within minutes. The Internet contains online dictionaries and</a:t>
            </a:r>
            <a:r>
              <a:rPr lang="en-AU" sz="1200" kern="1200" baseline="0" dirty="0" smtClean="0">
                <a:solidFill>
                  <a:schemeClr val="tx1"/>
                </a:solidFill>
                <a:effectLst/>
                <a:latin typeface="+mn-lt"/>
                <a:ea typeface="+mn-ea"/>
                <a:cs typeface="+mn-cs"/>
              </a:rPr>
              <a:t> encyclopaedia's,</a:t>
            </a:r>
            <a:r>
              <a:rPr lang="en-AU" sz="1200" kern="1200" dirty="0" smtClean="0">
                <a:solidFill>
                  <a:schemeClr val="tx1"/>
                </a:solidFill>
                <a:effectLst/>
                <a:latin typeface="+mn-lt"/>
                <a:ea typeface="+mn-ea"/>
                <a:cs typeface="+mn-cs"/>
              </a:rPr>
              <a:t> and a wide variety of games and software for learning maths, reading, science and history and many online videos teach skills such as learning a language.</a:t>
            </a:r>
          </a:p>
          <a:p>
            <a:pPr marL="0" marR="0" indent="0" algn="l" defTabSz="914400" rtl="0" eaLnBrk="1" fontAlgn="auto" latinLnBrk="0" hangingPunct="1">
              <a:lnSpc>
                <a:spcPct val="100000"/>
              </a:lnSpc>
              <a:spcBef>
                <a:spcPts val="0"/>
              </a:spcBef>
              <a:spcAft>
                <a:spcPts val="0"/>
              </a:spcAft>
              <a:buClrTx/>
              <a:buSzTx/>
              <a:buFontTx/>
              <a:buNone/>
              <a:tabLst/>
              <a:defRPr/>
            </a:pPr>
            <a:endParaRPr lang="en-AU"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AU" sz="1200" kern="1200" dirty="0" smtClean="0">
                <a:solidFill>
                  <a:schemeClr val="tx1"/>
                </a:solidFill>
                <a:effectLst/>
                <a:latin typeface="+mn-lt"/>
                <a:ea typeface="+mn-ea"/>
                <a:cs typeface="+mn-cs"/>
              </a:rPr>
              <a:t>Social Behaviour</a:t>
            </a:r>
          </a:p>
          <a:p>
            <a:pPr marL="0" marR="0" indent="0" algn="l" defTabSz="914400" rtl="0" eaLnBrk="1" fontAlgn="auto" latinLnBrk="0" hangingPunct="1">
              <a:lnSpc>
                <a:spcPct val="100000"/>
              </a:lnSpc>
              <a:spcBef>
                <a:spcPts val="0"/>
              </a:spcBef>
              <a:spcAft>
                <a:spcPts val="0"/>
              </a:spcAft>
              <a:buClrTx/>
              <a:buSzTx/>
              <a:buFontTx/>
              <a:buNone/>
              <a:tabLst/>
              <a:defRPr/>
            </a:pPr>
            <a:endParaRPr lang="en-AU"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AU" sz="1200" kern="1200" dirty="0" smtClean="0">
                <a:solidFill>
                  <a:schemeClr val="tx1"/>
                </a:solidFill>
                <a:effectLst/>
                <a:latin typeface="+mn-lt"/>
                <a:ea typeface="+mn-ea"/>
                <a:cs typeface="+mn-cs"/>
              </a:rPr>
              <a:t>Computers of the many opportunities to meet new people. There</a:t>
            </a:r>
            <a:r>
              <a:rPr lang="en-AU" sz="1200" kern="1200" baseline="0" dirty="0" smtClean="0">
                <a:solidFill>
                  <a:schemeClr val="tx1"/>
                </a:solidFill>
                <a:effectLst/>
                <a:latin typeface="+mn-lt"/>
                <a:ea typeface="+mn-ea"/>
                <a:cs typeface="+mn-cs"/>
              </a:rPr>
              <a:t> a</a:t>
            </a:r>
            <a:r>
              <a:rPr lang="en-AU" sz="1200" kern="1200" dirty="0" smtClean="0">
                <a:solidFill>
                  <a:schemeClr val="tx1"/>
                </a:solidFill>
                <a:effectLst/>
                <a:latin typeface="+mn-lt"/>
                <a:ea typeface="+mn-ea"/>
                <a:cs typeface="+mn-cs"/>
              </a:rPr>
              <a:t>re many social networking sites that let people connect with others. People can communicate in a variety of ways, date people and reconnect with old friends and classmates. The Internet can help people find others with common interests, form bonds with strangers and expand their social network.</a:t>
            </a:r>
          </a:p>
          <a:p>
            <a:pPr marL="0" marR="0" indent="0" algn="l" defTabSz="914400" rtl="0" eaLnBrk="1" fontAlgn="auto" latinLnBrk="0" hangingPunct="1">
              <a:lnSpc>
                <a:spcPct val="100000"/>
              </a:lnSpc>
              <a:spcBef>
                <a:spcPts val="0"/>
              </a:spcBef>
              <a:spcAft>
                <a:spcPts val="0"/>
              </a:spcAft>
              <a:buClrTx/>
              <a:buSzTx/>
              <a:buFontTx/>
              <a:buNone/>
              <a:tabLst/>
              <a:defRPr/>
            </a:pPr>
            <a:endParaRPr lang="en-AU"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AU" sz="1200" kern="1200" dirty="0" smtClean="0">
                <a:solidFill>
                  <a:schemeClr val="tx1"/>
                </a:solidFill>
                <a:effectLst/>
                <a:latin typeface="+mn-lt"/>
                <a:ea typeface="+mn-ea"/>
                <a:cs typeface="+mn-cs"/>
              </a:rPr>
              <a:t>Positive Impacts on Personal Life</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AU" sz="1200" kern="1200" dirty="0" smtClean="0">
                <a:solidFill>
                  <a:schemeClr val="tx1"/>
                </a:solidFill>
                <a:effectLst/>
                <a:latin typeface="+mn-lt"/>
                <a:ea typeface="+mn-ea"/>
                <a:cs typeface="+mn-cs"/>
              </a:rPr>
              <a:t>genealogy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AU" sz="1200" kern="1200" dirty="0" smtClean="0">
                <a:solidFill>
                  <a:schemeClr val="tx1"/>
                </a:solidFill>
                <a:effectLst/>
                <a:latin typeface="+mn-lt"/>
                <a:ea typeface="+mn-ea"/>
                <a:cs typeface="+mn-cs"/>
              </a:rPr>
              <a:t>reconnecting with friends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AU" sz="1200" kern="1200" dirty="0" smtClean="0">
                <a:solidFill>
                  <a:schemeClr val="tx1"/>
                </a:solidFill>
                <a:effectLst/>
                <a:latin typeface="+mn-lt"/>
                <a:ea typeface="+mn-ea"/>
                <a:cs typeface="+mn-cs"/>
              </a:rPr>
              <a:t>easier communication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AU" sz="1200" kern="1200" dirty="0" smtClean="0">
                <a:solidFill>
                  <a:schemeClr val="tx1"/>
                </a:solidFill>
                <a:effectLst/>
                <a:latin typeface="+mn-lt"/>
                <a:ea typeface="+mn-ea"/>
                <a:cs typeface="+mn-cs"/>
              </a:rPr>
              <a:t>faster communication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AU" sz="1200" kern="1200" dirty="0" smtClean="0">
                <a:solidFill>
                  <a:schemeClr val="tx1"/>
                </a:solidFill>
                <a:effectLst/>
                <a:latin typeface="+mn-lt"/>
                <a:ea typeface="+mn-ea"/>
                <a:cs typeface="+mn-cs"/>
              </a:rPr>
              <a:t>catalogue pictures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AU" sz="1200" kern="1200" dirty="0" smtClean="0">
                <a:solidFill>
                  <a:schemeClr val="tx1"/>
                </a:solidFill>
                <a:effectLst/>
                <a:latin typeface="+mn-lt"/>
                <a:ea typeface="+mn-ea"/>
                <a:cs typeface="+mn-cs"/>
              </a:rPr>
              <a:t>games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AU" sz="1200" kern="1200" dirty="0" smtClean="0">
                <a:solidFill>
                  <a:schemeClr val="tx1"/>
                </a:solidFill>
                <a:effectLst/>
                <a:latin typeface="+mn-lt"/>
                <a:ea typeface="+mn-ea"/>
                <a:cs typeface="+mn-cs"/>
              </a:rPr>
              <a:t>access to information </a:t>
            </a:r>
          </a:p>
          <a:p>
            <a:pPr marL="171450" marR="0" indent="-171450" algn="l" defTabSz="914400" rtl="0" eaLnBrk="1" fontAlgn="auto" latinLnBrk="0" hangingPunct="1">
              <a:lnSpc>
                <a:spcPct val="100000"/>
              </a:lnSpc>
              <a:spcBef>
                <a:spcPts val="0"/>
              </a:spcBef>
              <a:spcAft>
                <a:spcPts val="0"/>
              </a:spcAft>
              <a:buClrTx/>
              <a:buSzTx/>
              <a:buFontTx/>
              <a:buChar char="-"/>
              <a:tabLst/>
              <a:defRPr/>
            </a:pPr>
            <a:endParaRPr lang="en-AU"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AU" sz="1200" kern="1200" dirty="0" smtClean="0">
                <a:solidFill>
                  <a:schemeClr val="tx1"/>
                </a:solidFill>
                <a:effectLst/>
                <a:latin typeface="+mn-lt"/>
                <a:ea typeface="+mn-ea"/>
                <a:cs typeface="+mn-cs"/>
              </a:rPr>
              <a:t>Positive</a:t>
            </a:r>
            <a:r>
              <a:rPr lang="en-AU" sz="1200" kern="1200" baseline="0" dirty="0" smtClean="0">
                <a:solidFill>
                  <a:schemeClr val="tx1"/>
                </a:solidFill>
                <a:effectLst/>
                <a:latin typeface="+mn-lt"/>
                <a:ea typeface="+mn-ea"/>
                <a:cs typeface="+mn-cs"/>
              </a:rPr>
              <a:t> Impacts on </a:t>
            </a:r>
            <a:r>
              <a:rPr lang="en-AU" sz="1200" kern="1200" dirty="0" smtClean="0">
                <a:solidFill>
                  <a:schemeClr val="tx1"/>
                </a:solidFill>
                <a:effectLst/>
                <a:latin typeface="+mn-lt"/>
                <a:ea typeface="+mn-ea"/>
                <a:cs typeface="+mn-cs"/>
              </a:rPr>
              <a:t>professional life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AU" sz="1200" kern="1200" dirty="0" smtClean="0">
                <a:solidFill>
                  <a:schemeClr val="tx1"/>
                </a:solidFill>
                <a:effectLst/>
                <a:latin typeface="+mn-lt"/>
                <a:ea typeface="+mn-ea"/>
                <a:cs typeface="+mn-cs"/>
              </a:rPr>
              <a:t>training online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AU" sz="1200" kern="1200" dirty="0" smtClean="0">
                <a:solidFill>
                  <a:schemeClr val="tx1"/>
                </a:solidFill>
                <a:effectLst/>
                <a:latin typeface="+mn-lt"/>
                <a:ea typeface="+mn-ea"/>
                <a:cs typeface="+mn-cs"/>
              </a:rPr>
              <a:t>Work faster</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AU" sz="1200" kern="1200" dirty="0" smtClean="0">
                <a:solidFill>
                  <a:schemeClr val="tx1"/>
                </a:solidFill>
                <a:effectLst/>
                <a:latin typeface="+mn-lt"/>
                <a:ea typeface="+mn-ea"/>
                <a:cs typeface="+mn-cs"/>
              </a:rPr>
              <a:t>Easier access to information</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AU" sz="1200" kern="1200" dirty="0" smtClean="0">
                <a:solidFill>
                  <a:schemeClr val="tx1"/>
                </a:solidFill>
                <a:effectLst/>
                <a:latin typeface="+mn-lt"/>
                <a:ea typeface="+mn-ea"/>
                <a:cs typeface="+mn-cs"/>
              </a:rPr>
              <a:t>Fewer meetings (more time doing)</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AU" sz="1200" kern="1200" dirty="0" smtClean="0">
                <a:solidFill>
                  <a:schemeClr val="tx1"/>
                </a:solidFill>
                <a:effectLst/>
                <a:latin typeface="+mn-lt"/>
                <a:ea typeface="+mn-ea"/>
                <a:cs typeface="+mn-cs"/>
              </a:rPr>
              <a:t>Accounts</a:t>
            </a:r>
            <a:r>
              <a:rPr lang="en-AU" sz="1200" kern="1200" baseline="0" dirty="0" smtClean="0">
                <a:solidFill>
                  <a:schemeClr val="tx1"/>
                </a:solidFill>
                <a:effectLst/>
                <a:latin typeface="+mn-lt"/>
                <a:ea typeface="+mn-ea"/>
                <a:cs typeface="+mn-cs"/>
              </a:rPr>
              <a:t> simplified</a:t>
            </a:r>
          </a:p>
          <a:p>
            <a:pPr marL="0" marR="0" indent="0" algn="l" defTabSz="914400" rtl="0" eaLnBrk="1" fontAlgn="auto" latinLnBrk="0" hangingPunct="1">
              <a:lnSpc>
                <a:spcPct val="100000"/>
              </a:lnSpc>
              <a:spcBef>
                <a:spcPts val="0"/>
              </a:spcBef>
              <a:spcAft>
                <a:spcPts val="0"/>
              </a:spcAft>
              <a:buClrTx/>
              <a:buSzTx/>
              <a:buFontTx/>
              <a:buNone/>
              <a:tabLst/>
              <a:defRPr/>
            </a:pPr>
            <a:endParaRPr lang="en-AU"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AU"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AU" sz="1200" kern="1200" baseline="0" dirty="0" smtClean="0">
                <a:solidFill>
                  <a:schemeClr val="tx1"/>
                </a:solidFill>
                <a:effectLst/>
                <a:latin typeface="+mn-lt"/>
                <a:ea typeface="+mn-ea"/>
                <a:cs typeface="+mn-cs"/>
              </a:rPr>
              <a:t>Negative Impacts</a:t>
            </a:r>
          </a:p>
          <a:p>
            <a:pPr marL="0" marR="0" indent="0" algn="l" defTabSz="914400" rtl="0" eaLnBrk="1" fontAlgn="auto" latinLnBrk="0" hangingPunct="1">
              <a:lnSpc>
                <a:spcPct val="100000"/>
              </a:lnSpc>
              <a:spcBef>
                <a:spcPts val="0"/>
              </a:spcBef>
              <a:spcAft>
                <a:spcPts val="0"/>
              </a:spcAft>
              <a:buClrTx/>
              <a:buSzTx/>
              <a:buFontTx/>
              <a:buNone/>
              <a:tabLst/>
              <a:defRPr/>
            </a:pPr>
            <a:r>
              <a:rPr lang="en-AU" sz="1200" kern="1200" baseline="0" dirty="0" smtClean="0">
                <a:solidFill>
                  <a:schemeClr val="tx1"/>
                </a:solidFill>
                <a:effectLst/>
                <a:latin typeface="+mn-lt"/>
                <a:ea typeface="+mn-ea"/>
                <a:cs typeface="+mn-cs"/>
              </a:rPr>
              <a:t>Physical Health</a:t>
            </a:r>
          </a:p>
          <a:p>
            <a:pPr marL="0" marR="0" indent="0" algn="l" defTabSz="914400" rtl="0" eaLnBrk="1" fontAlgn="auto" latinLnBrk="0" hangingPunct="1">
              <a:lnSpc>
                <a:spcPct val="100000"/>
              </a:lnSpc>
              <a:spcBef>
                <a:spcPts val="0"/>
              </a:spcBef>
              <a:spcAft>
                <a:spcPts val="0"/>
              </a:spcAft>
              <a:buClrTx/>
              <a:buSzTx/>
              <a:buFontTx/>
              <a:buNone/>
              <a:tabLst/>
              <a:defRPr/>
            </a:pPr>
            <a:r>
              <a:rPr lang="en-AU" sz="1200" kern="1200" dirty="0" smtClean="0">
                <a:solidFill>
                  <a:schemeClr val="tx1"/>
                </a:solidFill>
                <a:effectLst/>
                <a:latin typeface="+mn-lt"/>
                <a:ea typeface="+mn-ea"/>
                <a:cs typeface="+mn-cs"/>
              </a:rPr>
              <a:t>The more time a person spends on a computer, the less likely that person is to participate in physical activities, which can result in weight gain.</a:t>
            </a:r>
          </a:p>
          <a:p>
            <a:pPr marL="0" marR="0" indent="0" algn="l" defTabSz="914400" rtl="0" eaLnBrk="1" fontAlgn="auto" latinLnBrk="0" hangingPunct="1">
              <a:lnSpc>
                <a:spcPct val="100000"/>
              </a:lnSpc>
              <a:spcBef>
                <a:spcPts val="0"/>
              </a:spcBef>
              <a:spcAft>
                <a:spcPts val="0"/>
              </a:spcAft>
              <a:buClrTx/>
              <a:buSzTx/>
              <a:buFontTx/>
              <a:buNone/>
              <a:tabLst/>
              <a:defRPr/>
            </a:pPr>
            <a:r>
              <a:rPr lang="en-AU" sz="1200" kern="1200" dirty="0" smtClean="0">
                <a:solidFill>
                  <a:schemeClr val="tx1"/>
                </a:solidFill>
                <a:effectLst/>
                <a:latin typeface="+mn-lt"/>
                <a:ea typeface="+mn-ea"/>
                <a:cs typeface="+mn-cs"/>
              </a:rPr>
              <a:t>A person also vulnerable to back strain and repetitive</a:t>
            </a:r>
            <a:r>
              <a:rPr lang="en-AU" sz="1200" kern="1200" baseline="0" dirty="0" smtClean="0">
                <a:solidFill>
                  <a:schemeClr val="tx1"/>
                </a:solidFill>
                <a:effectLst/>
                <a:latin typeface="+mn-lt"/>
                <a:ea typeface="+mn-ea"/>
                <a:cs typeface="+mn-cs"/>
              </a:rPr>
              <a:t> overuse strain due to computers</a:t>
            </a:r>
            <a:r>
              <a:rPr lang="en-AU" sz="1200" kern="1200" dirty="0" smtClean="0">
                <a:solidFill>
                  <a:schemeClr val="tx1"/>
                </a:solidFill>
                <a:effectLst/>
                <a:latin typeface="+mn-lt"/>
                <a:ea typeface="+mn-ea"/>
                <a:cs typeface="+mn-cs"/>
              </a:rPr>
              <a:t>. Too</a:t>
            </a:r>
            <a:r>
              <a:rPr lang="en-AU" sz="1200" kern="1200" baseline="0" dirty="0" smtClean="0">
                <a:solidFill>
                  <a:schemeClr val="tx1"/>
                </a:solidFill>
                <a:effectLst/>
                <a:latin typeface="+mn-lt"/>
                <a:ea typeface="+mn-ea"/>
                <a:cs typeface="+mn-cs"/>
              </a:rPr>
              <a:t> much time spent on computers can </a:t>
            </a:r>
            <a:r>
              <a:rPr lang="en-AU" sz="1200" kern="1200" dirty="0" smtClean="0">
                <a:solidFill>
                  <a:schemeClr val="tx1"/>
                </a:solidFill>
                <a:effectLst/>
                <a:latin typeface="+mn-lt"/>
                <a:ea typeface="+mn-ea"/>
                <a:cs typeface="+mn-cs"/>
              </a:rPr>
              <a:t>affect stress levels and overall health.</a:t>
            </a:r>
          </a:p>
          <a:p>
            <a:pPr marL="0" marR="0" indent="0" algn="l" defTabSz="914400" rtl="0" eaLnBrk="1" fontAlgn="auto" latinLnBrk="0" hangingPunct="1">
              <a:lnSpc>
                <a:spcPct val="100000"/>
              </a:lnSpc>
              <a:spcBef>
                <a:spcPts val="0"/>
              </a:spcBef>
              <a:spcAft>
                <a:spcPts val="0"/>
              </a:spcAft>
              <a:buClrTx/>
              <a:buSzTx/>
              <a:buFontTx/>
              <a:buNone/>
              <a:tabLst/>
              <a:defRPr/>
            </a:pPr>
            <a:endParaRPr lang="en-AU"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AU" sz="1200" kern="1200" dirty="0" smtClean="0">
                <a:solidFill>
                  <a:schemeClr val="tx1"/>
                </a:solidFill>
                <a:effectLst/>
                <a:latin typeface="+mn-lt"/>
                <a:ea typeface="+mn-ea"/>
                <a:cs typeface="+mn-cs"/>
              </a:rPr>
              <a:t>Exposure to Adult</a:t>
            </a:r>
            <a:r>
              <a:rPr lang="en-AU" sz="1200" kern="1200" baseline="0" dirty="0" smtClean="0">
                <a:solidFill>
                  <a:schemeClr val="tx1"/>
                </a:solidFill>
                <a:effectLst/>
                <a:latin typeface="+mn-lt"/>
                <a:ea typeface="+mn-ea"/>
                <a:cs typeface="+mn-cs"/>
              </a:rPr>
              <a:t> material</a:t>
            </a:r>
            <a:endParaRPr lang="en-AU"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AU" sz="1200" kern="1200" dirty="0" smtClean="0">
                <a:solidFill>
                  <a:schemeClr val="tx1"/>
                </a:solidFill>
                <a:effectLst/>
                <a:latin typeface="+mn-lt"/>
                <a:ea typeface="+mn-ea"/>
                <a:cs typeface="+mn-cs"/>
              </a:rPr>
              <a:t>Many people, especially children and teenagers are vulnerable to finding highly explicit adult material. Pornography is easily accessible to children, and this can affect their attitude towards sex as they mature. They may have trouble dealing with intimacy and develop an</a:t>
            </a:r>
            <a:r>
              <a:rPr lang="en-AU" sz="1200" kern="1200" baseline="0" dirty="0" smtClean="0">
                <a:solidFill>
                  <a:schemeClr val="tx1"/>
                </a:solidFill>
                <a:effectLst/>
                <a:latin typeface="+mn-lt"/>
                <a:ea typeface="+mn-ea"/>
                <a:cs typeface="+mn-cs"/>
              </a:rPr>
              <a:t> abnormal </a:t>
            </a:r>
            <a:r>
              <a:rPr lang="en-AU" sz="1200" kern="1200" dirty="0" smtClean="0">
                <a:solidFill>
                  <a:schemeClr val="tx1"/>
                </a:solidFill>
                <a:effectLst/>
                <a:latin typeface="+mn-lt"/>
                <a:ea typeface="+mn-ea"/>
                <a:cs typeface="+mn-cs"/>
              </a:rPr>
              <a:t>perception of sexual encounters.</a:t>
            </a:r>
            <a:endParaRPr lang="en-AU"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AU"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AU" sz="1200" kern="1200" baseline="0" dirty="0" smtClean="0">
                <a:solidFill>
                  <a:schemeClr val="tx1"/>
                </a:solidFill>
                <a:effectLst/>
                <a:latin typeface="+mn-lt"/>
                <a:ea typeface="+mn-ea"/>
                <a:cs typeface="+mn-cs"/>
              </a:rPr>
              <a:t>Authentication</a:t>
            </a:r>
          </a:p>
          <a:p>
            <a:pPr marL="0" marR="0" indent="0" algn="l" defTabSz="914400" rtl="0" eaLnBrk="1" fontAlgn="auto" latinLnBrk="0" hangingPunct="1">
              <a:lnSpc>
                <a:spcPct val="100000"/>
              </a:lnSpc>
              <a:spcBef>
                <a:spcPts val="0"/>
              </a:spcBef>
              <a:spcAft>
                <a:spcPts val="0"/>
              </a:spcAft>
              <a:buClrTx/>
              <a:buSzTx/>
              <a:buFontTx/>
              <a:buNone/>
              <a:tabLst/>
              <a:defRPr/>
            </a:pPr>
            <a:r>
              <a:rPr lang="en-AU" sz="1200" kern="1200" baseline="0" dirty="0" smtClean="0">
                <a:solidFill>
                  <a:schemeClr val="tx1"/>
                </a:solidFill>
                <a:effectLst/>
                <a:latin typeface="+mn-lt"/>
                <a:ea typeface="+mn-ea"/>
                <a:cs typeface="+mn-cs"/>
              </a:rPr>
              <a:t>It is difficult to truly evaluate the skills or experience of the creator of online content or the intention of the material presented. It may be loaded with bias or persuasion, it may be attempting to influence or manipulate members of society who are lonely, vulnerable or marginalised.</a:t>
            </a:r>
          </a:p>
          <a:p>
            <a:pPr marL="0" marR="0" indent="0" algn="l" defTabSz="914400" rtl="0" eaLnBrk="1" fontAlgn="auto" latinLnBrk="0" hangingPunct="1">
              <a:lnSpc>
                <a:spcPct val="100000"/>
              </a:lnSpc>
              <a:spcBef>
                <a:spcPts val="0"/>
              </a:spcBef>
              <a:spcAft>
                <a:spcPts val="0"/>
              </a:spcAft>
              <a:buClrTx/>
              <a:buSzTx/>
              <a:buFontTx/>
              <a:buNone/>
              <a:tabLst/>
              <a:defRPr/>
            </a:pPr>
            <a:endParaRPr lang="en-AU"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AU" sz="1200" kern="1200" baseline="0" dirty="0" smtClean="0">
                <a:solidFill>
                  <a:schemeClr val="tx1"/>
                </a:solidFill>
                <a:effectLst/>
                <a:latin typeface="+mn-lt"/>
                <a:ea typeface="+mn-ea"/>
                <a:cs typeface="+mn-cs"/>
              </a:rPr>
              <a:t>Personal Life</a:t>
            </a:r>
          </a:p>
          <a:p>
            <a:pPr marL="0" marR="0" indent="0" algn="l" defTabSz="914400" rtl="0" eaLnBrk="1" fontAlgn="auto" latinLnBrk="0" hangingPunct="1">
              <a:lnSpc>
                <a:spcPct val="100000"/>
              </a:lnSpc>
              <a:spcBef>
                <a:spcPts val="0"/>
              </a:spcBef>
              <a:spcAft>
                <a:spcPts val="0"/>
              </a:spcAft>
              <a:buClrTx/>
              <a:buSzTx/>
              <a:buFontTx/>
              <a:buNone/>
              <a:tabLst/>
              <a:defRPr/>
            </a:pPr>
            <a:r>
              <a:rPr lang="en-AU" sz="1200" kern="1200" baseline="0" dirty="0" smtClean="0">
                <a:solidFill>
                  <a:schemeClr val="tx1"/>
                </a:solidFill>
                <a:effectLst/>
                <a:latin typeface="+mn-lt"/>
                <a:ea typeface="+mn-ea"/>
                <a:cs typeface="+mn-cs"/>
              </a:rPr>
              <a:t>Prioritise </a:t>
            </a:r>
            <a:r>
              <a:rPr lang="en-AU" sz="1200" kern="1200" baseline="0" dirty="0" err="1" smtClean="0">
                <a:solidFill>
                  <a:schemeClr val="tx1"/>
                </a:solidFill>
                <a:effectLst/>
                <a:latin typeface="+mn-lt"/>
                <a:ea typeface="+mn-ea"/>
                <a:cs typeface="+mn-cs"/>
              </a:rPr>
              <a:t>compluter</a:t>
            </a:r>
            <a:r>
              <a:rPr lang="en-AU" sz="1200" kern="1200" baseline="0" dirty="0" smtClean="0">
                <a:solidFill>
                  <a:schemeClr val="tx1"/>
                </a:solidFill>
                <a:effectLst/>
                <a:latin typeface="+mn-lt"/>
                <a:ea typeface="+mn-ea"/>
                <a:cs typeface="+mn-cs"/>
              </a:rPr>
              <a:t> over people</a:t>
            </a:r>
          </a:p>
          <a:p>
            <a:pPr marL="0" marR="0" indent="0" algn="l" defTabSz="914400" rtl="0" eaLnBrk="1" fontAlgn="auto" latinLnBrk="0" hangingPunct="1">
              <a:lnSpc>
                <a:spcPct val="100000"/>
              </a:lnSpc>
              <a:spcBef>
                <a:spcPts val="0"/>
              </a:spcBef>
              <a:spcAft>
                <a:spcPts val="0"/>
              </a:spcAft>
              <a:buClrTx/>
              <a:buSzTx/>
              <a:buFontTx/>
              <a:buNone/>
              <a:tabLst/>
              <a:defRPr/>
            </a:pPr>
            <a:r>
              <a:rPr lang="en-AU" sz="1200" kern="1200" baseline="0" dirty="0" smtClean="0">
                <a:solidFill>
                  <a:schemeClr val="tx1"/>
                </a:solidFill>
                <a:effectLst/>
                <a:latin typeface="+mn-lt"/>
                <a:ea typeface="+mn-ea"/>
                <a:cs typeface="+mn-cs"/>
              </a:rPr>
              <a:t>Faster and more instant communication is not necessarily better or deeper </a:t>
            </a:r>
            <a:r>
              <a:rPr lang="en-AU" sz="1200" kern="1200" baseline="0" dirty="0" err="1" smtClean="0">
                <a:solidFill>
                  <a:schemeClr val="tx1"/>
                </a:solidFill>
                <a:effectLst/>
                <a:latin typeface="+mn-lt"/>
                <a:ea typeface="+mn-ea"/>
                <a:cs typeface="+mn-cs"/>
              </a:rPr>
              <a:t>commnication</a:t>
            </a:r>
            <a:endParaRPr lang="en-AU"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AU" sz="1200" kern="1200" baseline="0" dirty="0" smtClean="0">
                <a:solidFill>
                  <a:schemeClr val="tx1"/>
                </a:solidFill>
                <a:effectLst/>
                <a:latin typeface="+mn-lt"/>
                <a:ea typeface="+mn-ea"/>
                <a:cs typeface="+mn-cs"/>
              </a:rPr>
              <a:t>Identity theft</a:t>
            </a:r>
          </a:p>
          <a:p>
            <a:pPr marL="0" marR="0" indent="0" algn="l" defTabSz="914400" rtl="0" eaLnBrk="1" fontAlgn="auto" latinLnBrk="0" hangingPunct="1">
              <a:lnSpc>
                <a:spcPct val="100000"/>
              </a:lnSpc>
              <a:spcBef>
                <a:spcPts val="0"/>
              </a:spcBef>
              <a:spcAft>
                <a:spcPts val="0"/>
              </a:spcAft>
              <a:buClrTx/>
              <a:buSzTx/>
              <a:buFontTx/>
              <a:buNone/>
              <a:tabLst/>
              <a:defRPr/>
            </a:pPr>
            <a:endParaRPr lang="en-AU"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AU" sz="1200" kern="1200" baseline="0" dirty="0" smtClean="0">
                <a:solidFill>
                  <a:schemeClr val="tx1"/>
                </a:solidFill>
                <a:effectLst/>
                <a:latin typeface="+mn-lt"/>
                <a:ea typeface="+mn-ea"/>
                <a:cs typeface="+mn-cs"/>
              </a:rPr>
              <a:t>Professional life</a:t>
            </a:r>
          </a:p>
          <a:p>
            <a:pPr marL="0" marR="0" indent="0" algn="l" defTabSz="914400" rtl="0" eaLnBrk="1" fontAlgn="auto" latinLnBrk="0" hangingPunct="1">
              <a:lnSpc>
                <a:spcPct val="100000"/>
              </a:lnSpc>
              <a:spcBef>
                <a:spcPts val="0"/>
              </a:spcBef>
              <a:spcAft>
                <a:spcPts val="0"/>
              </a:spcAft>
              <a:buClrTx/>
              <a:buSzTx/>
              <a:buFontTx/>
              <a:buNone/>
              <a:tabLst/>
              <a:defRPr/>
            </a:pPr>
            <a:r>
              <a:rPr lang="en-AU" sz="1200" kern="1200" baseline="0" dirty="0" smtClean="0">
                <a:solidFill>
                  <a:schemeClr val="tx1"/>
                </a:solidFill>
                <a:effectLst/>
                <a:latin typeface="+mn-lt"/>
                <a:ea typeface="+mn-ea"/>
                <a:cs typeface="+mn-cs"/>
              </a:rPr>
              <a:t>Work from home – lose workplace relationships</a:t>
            </a:r>
          </a:p>
          <a:p>
            <a:pPr marL="0" marR="0" indent="0" algn="l" defTabSz="914400" rtl="0" eaLnBrk="1" fontAlgn="auto" latinLnBrk="0" hangingPunct="1">
              <a:lnSpc>
                <a:spcPct val="100000"/>
              </a:lnSpc>
              <a:spcBef>
                <a:spcPts val="0"/>
              </a:spcBef>
              <a:spcAft>
                <a:spcPts val="0"/>
              </a:spcAft>
              <a:buClrTx/>
              <a:buSzTx/>
              <a:buFontTx/>
              <a:buNone/>
              <a:tabLst/>
              <a:defRPr/>
            </a:pPr>
            <a:endParaRPr lang="en-AU"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AU"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AU"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AU"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AU" sz="1200" kern="1200" baseline="0" dirty="0" smtClean="0">
                <a:solidFill>
                  <a:schemeClr val="tx1"/>
                </a:solidFill>
                <a:effectLst/>
                <a:latin typeface="+mn-lt"/>
                <a:ea typeface="+mn-ea"/>
                <a:cs typeface="+mn-cs"/>
              </a:rPr>
              <a:t>Adult material</a:t>
            </a:r>
            <a:endParaRPr lang="en-AU"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AU" sz="1200" kern="1200" dirty="0" smtClean="0">
              <a:solidFill>
                <a:schemeClr val="tx1"/>
              </a:solidFill>
              <a:effectLst/>
              <a:latin typeface="+mn-lt"/>
              <a:ea typeface="+mn-ea"/>
              <a:cs typeface="+mn-cs"/>
            </a:endParaRPr>
          </a:p>
          <a:p>
            <a:endParaRPr lang="en-AU" dirty="0"/>
          </a:p>
        </p:txBody>
      </p:sp>
      <p:sp>
        <p:nvSpPr>
          <p:cNvPr id="4" name="Slide Number Placeholder 3"/>
          <p:cNvSpPr>
            <a:spLocks noGrp="1"/>
          </p:cNvSpPr>
          <p:nvPr>
            <p:ph type="sldNum" sz="quarter" idx="10"/>
          </p:nvPr>
        </p:nvSpPr>
        <p:spPr/>
        <p:txBody>
          <a:bodyPr/>
          <a:lstStyle/>
          <a:p>
            <a:fld id="{31EC1BD3-3128-4003-B041-87800DDF7719}" type="slidenum">
              <a:rPr lang="en-AU" smtClean="0"/>
              <a:t>23</a:t>
            </a:fld>
            <a:endParaRPr lang="en-AU"/>
          </a:p>
        </p:txBody>
      </p:sp>
    </p:spTree>
    <p:extLst>
      <p:ext uri="{BB962C8B-B14F-4D97-AF65-F5344CB8AC3E}">
        <p14:creationId xmlns:p14="http://schemas.microsoft.com/office/powerpoint/2010/main" val="37144795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Roland Warren’s Role of Community</a:t>
            </a:r>
            <a:endParaRPr lang="en-AU"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sociologist Roland Warren suggests that for a community to exist, the following five elements must be present:</a:t>
            </a:r>
            <a:endParaRPr lang="en-AU"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Mutual support: Helping each other with tasks that are too big for one, and achieving common goals.</a:t>
            </a:r>
            <a:endParaRPr lang="en-AU"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Economic welfare: Providing its members with the means to make a living via wealth creation and sharing resources.</a:t>
            </a:r>
            <a:endParaRPr lang="en-AU"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Social participation: Meeting the need for human companionship.</a:t>
            </a:r>
            <a:endParaRPr lang="en-AU"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Social control: Ensuring that members adhere to the groups values (rules).</a:t>
            </a:r>
            <a:endParaRPr lang="en-AU" sz="1200" kern="1200" dirty="0" smtClean="0">
              <a:solidFill>
                <a:schemeClr val="tx1"/>
              </a:solidFill>
              <a:effectLst/>
              <a:latin typeface="+mn-lt"/>
              <a:ea typeface="+mn-ea"/>
              <a:cs typeface="+mn-cs"/>
            </a:endParaRPr>
          </a:p>
          <a:p>
            <a:pPr lvl="0"/>
            <a:r>
              <a:rPr lang="en-US" sz="1200" kern="1200" dirty="0" err="1" smtClean="0">
                <a:solidFill>
                  <a:schemeClr val="tx1"/>
                </a:solidFill>
                <a:effectLst/>
                <a:latin typeface="+mn-lt"/>
                <a:ea typeface="+mn-ea"/>
                <a:cs typeface="+mn-cs"/>
              </a:rPr>
              <a:t>Socialisation</a:t>
            </a:r>
            <a:r>
              <a:rPr lang="en-US" sz="1200" i="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teaching of morals and values to its members.</a:t>
            </a:r>
            <a:endParaRPr lang="en-AU" sz="1200" kern="1200" dirty="0" smtClean="0">
              <a:solidFill>
                <a:schemeClr val="tx1"/>
              </a:solidFill>
              <a:effectLst/>
              <a:latin typeface="+mn-lt"/>
              <a:ea typeface="+mn-ea"/>
              <a:cs typeface="+mn-cs"/>
            </a:endParaRPr>
          </a:p>
          <a:p>
            <a:r>
              <a:rPr lang="en-US" sz="1200" b="1" i="1" kern="1200" dirty="0" smtClean="0">
                <a:solidFill>
                  <a:schemeClr val="tx1"/>
                </a:solidFill>
                <a:effectLst/>
                <a:latin typeface="+mn-lt"/>
                <a:ea typeface="+mn-ea"/>
                <a:cs typeface="+mn-cs"/>
              </a:rPr>
              <a:t>Hint: Some students use the acronym ‘MESSS’ to help them recall the five roles of community.</a:t>
            </a:r>
            <a:endParaRPr lang="en-AU"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Warren’s idea of the role of community may describe, for example, the wider Australian community. However his is just one suggestion of concept of the role of community.</a:t>
            </a:r>
            <a:endParaRPr lang="en-AU"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Many communities may not engage in all five elements as described by Warren but may still describe themselves as a community.</a:t>
            </a:r>
            <a:endParaRPr lang="en-AU"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Source: Roland L Warren, The Community in America’, 1972 Rand McNally &amp; Co, USA. </a:t>
            </a:r>
            <a:endParaRPr lang="en-AU" sz="1200" kern="1200" dirty="0" smtClean="0">
              <a:solidFill>
                <a:schemeClr val="tx1"/>
              </a:solidFill>
              <a:effectLst/>
              <a:latin typeface="+mn-lt"/>
              <a:ea typeface="+mn-ea"/>
              <a:cs typeface="+mn-cs"/>
            </a:endParaRPr>
          </a:p>
          <a:p>
            <a:endParaRPr lang="en-AU" dirty="0" smtClean="0"/>
          </a:p>
          <a:p>
            <a:r>
              <a:rPr lang="en-US" sz="1200" b="1" kern="1200" dirty="0" smtClean="0">
                <a:solidFill>
                  <a:schemeClr val="tx1"/>
                </a:solidFill>
                <a:effectLst/>
                <a:latin typeface="+mn-lt"/>
                <a:ea typeface="+mn-ea"/>
                <a:cs typeface="+mn-cs"/>
              </a:rPr>
              <a:t>Identifying a community model</a:t>
            </a:r>
            <a:endParaRPr lang="en-AU" sz="1200" b="1"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There are four indicators that can be used to </a:t>
            </a:r>
            <a:r>
              <a:rPr lang="en-US" sz="1200" b="1" u="sng" kern="1200" dirty="0" smtClean="0">
                <a:solidFill>
                  <a:schemeClr val="tx1"/>
                </a:solidFill>
                <a:effectLst/>
                <a:latin typeface="+mn-lt"/>
                <a:ea typeface="+mn-ea"/>
                <a:cs typeface="+mn-cs"/>
              </a:rPr>
              <a:t>identify and describe any type of community</a:t>
            </a:r>
            <a:r>
              <a:rPr lang="en-US" sz="1200" kern="1200" dirty="0" smtClean="0">
                <a:solidFill>
                  <a:schemeClr val="tx1"/>
                </a:solidFill>
                <a:effectLst/>
                <a:latin typeface="+mn-lt"/>
                <a:ea typeface="+mn-ea"/>
                <a:cs typeface="+mn-cs"/>
              </a:rPr>
              <a:t>. The categories are as follows:</a:t>
            </a:r>
            <a:endParaRPr lang="en-AU"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Shared values and beliefs</a:t>
            </a:r>
            <a:r>
              <a:rPr lang="en-US" sz="1200" kern="1200" dirty="0" smtClean="0">
                <a:solidFill>
                  <a:schemeClr val="tx1"/>
                </a:solidFill>
                <a:effectLst/>
                <a:latin typeface="+mn-lt"/>
                <a:ea typeface="+mn-ea"/>
                <a:cs typeface="+mn-cs"/>
              </a:rPr>
              <a:t>,</a:t>
            </a:r>
            <a:r>
              <a:rPr lang="en-US" sz="1200" b="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which are the common morals and belief systems that unite the community. For example, the Christian philosophy (for a church community) or the belief in the importance of education (for a school).</a:t>
            </a:r>
            <a:endParaRPr lang="en-AU"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Identifying features</a:t>
            </a:r>
            <a:r>
              <a:rPr lang="en-US" sz="1200" kern="1200" dirty="0" smtClean="0">
                <a:solidFill>
                  <a:schemeClr val="tx1"/>
                </a:solidFill>
                <a:effectLst/>
                <a:latin typeface="+mn-lt"/>
                <a:ea typeface="+mn-ea"/>
                <a:cs typeface="+mn-cs"/>
              </a:rPr>
              <a:t>,</a:t>
            </a:r>
            <a:r>
              <a:rPr lang="en-US" sz="1200" b="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which are any elements that can be seen and which are unique to the community. For example, uniforms, flags, symbols, logos, tattoos, buildings and physical appearance.</a:t>
            </a:r>
            <a:endParaRPr lang="en-AU"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Typical </a:t>
            </a:r>
            <a:r>
              <a:rPr lang="en-US" sz="1200" b="1" kern="1200" dirty="0" err="1" smtClean="0">
                <a:solidFill>
                  <a:schemeClr val="tx1"/>
                </a:solidFill>
                <a:effectLst/>
                <a:latin typeface="+mn-lt"/>
                <a:ea typeface="+mn-ea"/>
                <a:cs typeface="+mn-cs"/>
              </a:rPr>
              <a:t>behaviours</a:t>
            </a:r>
            <a:r>
              <a:rPr lang="en-US" sz="1200" kern="1200" dirty="0" smtClean="0">
                <a:solidFill>
                  <a:schemeClr val="tx1"/>
                </a:solidFill>
                <a:effectLst/>
                <a:latin typeface="+mn-lt"/>
                <a:ea typeface="+mn-ea"/>
                <a:cs typeface="+mn-cs"/>
              </a:rPr>
              <a:t> are the activities that members of the community normally engage in. Simply put, this is what the community does</a:t>
            </a:r>
            <a:r>
              <a:rPr lang="en-US" sz="1200" i="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for example, a soccer team attending training sessions and playing in soccer matches, or members of a school community going to lessons, singing school songs and studying.</a:t>
            </a:r>
            <a:endParaRPr lang="en-AU"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Shared interests and purposes</a:t>
            </a:r>
            <a:r>
              <a:rPr lang="en-US" sz="1200" kern="1200" dirty="0" smtClean="0">
                <a:solidFill>
                  <a:schemeClr val="tx1"/>
                </a:solidFill>
                <a:effectLst/>
                <a:latin typeface="+mn-lt"/>
                <a:ea typeface="+mn-ea"/>
                <a:cs typeface="+mn-cs"/>
              </a:rPr>
              <a:t>,</a:t>
            </a:r>
            <a:r>
              <a:rPr lang="en-US" sz="1200" b="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i.e. the interests that all members of the community share and enjoy; for example, an Internet-based fan group or a yoga group. This also relates to the common goals that unite the group. For example, a protest cause (Greenpeace, Amnesty International), a support group, or a charity.</a:t>
            </a:r>
            <a:endParaRPr lang="en-AU" sz="1200" kern="1200" dirty="0" smtClean="0">
              <a:solidFill>
                <a:schemeClr val="tx1"/>
              </a:solidFill>
              <a:effectLst/>
              <a:latin typeface="+mn-lt"/>
              <a:ea typeface="+mn-ea"/>
              <a:cs typeface="+mn-cs"/>
            </a:endParaRPr>
          </a:p>
          <a:p>
            <a:r>
              <a:rPr lang="en-US" sz="1200" b="1" i="1" kern="1200" dirty="0" smtClean="0">
                <a:solidFill>
                  <a:schemeClr val="tx1"/>
                </a:solidFill>
                <a:effectLst/>
                <a:latin typeface="+mn-lt"/>
                <a:ea typeface="+mn-ea"/>
                <a:cs typeface="+mn-cs"/>
              </a:rPr>
              <a:t>Hint: Some students use the acronym ‘SITS’ to help them recall the identifying a community model.</a:t>
            </a:r>
            <a:endParaRPr lang="en-AU" sz="1200" kern="1200" dirty="0" smtClean="0">
              <a:solidFill>
                <a:schemeClr val="tx1"/>
              </a:solidFill>
              <a:effectLst/>
              <a:latin typeface="+mn-lt"/>
              <a:ea typeface="+mn-ea"/>
              <a:cs typeface="+mn-cs"/>
            </a:endParaRPr>
          </a:p>
          <a:p>
            <a:endParaRPr lang="en-AU" dirty="0" smtClean="0"/>
          </a:p>
          <a:p>
            <a:r>
              <a:rPr lang="en-AU" dirty="0" smtClean="0"/>
              <a:t>PETS</a:t>
            </a:r>
          </a:p>
          <a:p>
            <a:r>
              <a:rPr lang="en-US" sz="1200" b="1" kern="1200" dirty="0" smtClean="0">
                <a:solidFill>
                  <a:schemeClr val="tx1"/>
                </a:solidFill>
                <a:effectLst/>
                <a:latin typeface="+mn-lt"/>
                <a:ea typeface="+mn-ea"/>
                <a:cs typeface="+mn-cs"/>
              </a:rPr>
              <a:t>What factors have contributed to the change from traditional to modern communities?</a:t>
            </a:r>
            <a:endParaRPr lang="en-AU"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Social factors include: </a:t>
            </a:r>
            <a:r>
              <a:rPr lang="en-US" sz="1200" kern="1200" dirty="0" err="1" smtClean="0">
                <a:solidFill>
                  <a:schemeClr val="tx1"/>
                </a:solidFill>
                <a:effectLst/>
                <a:latin typeface="+mn-lt"/>
                <a:ea typeface="+mn-ea"/>
                <a:cs typeface="+mn-cs"/>
              </a:rPr>
              <a:t>Urbanisation</a:t>
            </a:r>
            <a:r>
              <a:rPr lang="en-US" sz="1200" kern="1200" dirty="0" smtClean="0">
                <a:solidFill>
                  <a:schemeClr val="tx1"/>
                </a:solidFill>
                <a:effectLst/>
                <a:latin typeface="+mn-lt"/>
                <a:ea typeface="+mn-ea"/>
                <a:cs typeface="+mn-cs"/>
              </a:rPr>
              <a:t>, the aging of the population, falling birth rates, later marriages, single-parent families, higher divorce rates, feminism, individual rights (me-ism) versus community/society, volunteerism, materialism, ethnic tensions, fundamentalism, pluralism (choices), less social hierarchy (class system), growth of social conscience and resulting social movements (e.g. the Greens, the peace movement).</a:t>
            </a:r>
            <a:endParaRPr lang="en-AU" sz="1200" kern="1200" dirty="0" smtClean="0">
              <a:solidFill>
                <a:schemeClr val="tx1"/>
              </a:solidFill>
              <a:effectLst/>
              <a:latin typeface="+mn-lt"/>
              <a:ea typeface="+mn-ea"/>
              <a:cs typeface="+mn-cs"/>
            </a:endParaRPr>
          </a:p>
          <a:p>
            <a:r>
              <a:rPr lang="en-US" sz="1200" kern="1200" dirty="0" err="1" smtClean="0">
                <a:solidFill>
                  <a:schemeClr val="tx1"/>
                </a:solidFill>
                <a:effectLst/>
                <a:latin typeface="+mn-lt"/>
                <a:ea typeface="+mn-ea"/>
                <a:cs typeface="+mn-cs"/>
              </a:rPr>
              <a:t>Urbanisation</a:t>
            </a:r>
            <a:r>
              <a:rPr lang="en-US" sz="1200" kern="1200" dirty="0" smtClean="0">
                <a:solidFill>
                  <a:schemeClr val="tx1"/>
                </a:solidFill>
                <a:effectLst/>
                <a:latin typeface="+mn-lt"/>
                <a:ea typeface="+mn-ea"/>
                <a:cs typeface="+mn-cs"/>
              </a:rPr>
              <a:t> is the process of a population moving from rural (country) to urban (city) locations. It is a key factor that has impacted on both the understanding of community and the way people interact within communities. The major </a:t>
            </a:r>
            <a:r>
              <a:rPr lang="en-US" sz="1200" kern="1200" dirty="0" err="1" smtClean="0">
                <a:solidFill>
                  <a:schemeClr val="tx1"/>
                </a:solidFill>
                <a:effectLst/>
                <a:latin typeface="+mn-lt"/>
                <a:ea typeface="+mn-ea"/>
                <a:cs typeface="+mn-cs"/>
              </a:rPr>
              <a:t>urbanisation</a:t>
            </a:r>
            <a:r>
              <a:rPr lang="en-US" sz="1200" kern="1200" dirty="0" smtClean="0">
                <a:solidFill>
                  <a:schemeClr val="tx1"/>
                </a:solidFill>
                <a:effectLst/>
                <a:latin typeface="+mn-lt"/>
                <a:ea typeface="+mn-ea"/>
                <a:cs typeface="+mn-cs"/>
              </a:rPr>
              <a:t> movement began in the late 1700s to middle 1800s as people moved out or were forced out of their rural farming settlements (villages) and into cities. This was caused by two ‘revolutions’: the agrarian and industrial. The </a:t>
            </a:r>
            <a:r>
              <a:rPr lang="en-US" sz="1200" i="1" kern="1200" dirty="0" smtClean="0">
                <a:solidFill>
                  <a:schemeClr val="tx1"/>
                </a:solidFill>
                <a:effectLst/>
                <a:latin typeface="+mn-lt"/>
                <a:ea typeface="+mn-ea"/>
                <a:cs typeface="+mn-cs"/>
              </a:rPr>
              <a:t>agrarian revolution</a:t>
            </a:r>
            <a:r>
              <a:rPr lang="en-US" sz="1200" kern="1200" dirty="0" smtClean="0">
                <a:solidFill>
                  <a:schemeClr val="tx1"/>
                </a:solidFill>
                <a:effectLst/>
                <a:latin typeface="+mn-lt"/>
                <a:ea typeface="+mn-ea"/>
                <a:cs typeface="+mn-cs"/>
              </a:rPr>
              <a:t> changed the way in which agriculture was </a:t>
            </a:r>
            <a:r>
              <a:rPr lang="en-US" sz="1200" kern="1200" dirty="0" err="1" smtClean="0">
                <a:solidFill>
                  <a:schemeClr val="tx1"/>
                </a:solidFill>
                <a:effectLst/>
                <a:latin typeface="+mn-lt"/>
                <a:ea typeface="+mn-ea"/>
                <a:cs typeface="+mn-cs"/>
              </a:rPr>
              <a:t>practised</a:t>
            </a:r>
            <a:r>
              <a:rPr lang="en-US" sz="1200" kern="1200" dirty="0" smtClean="0">
                <a:solidFill>
                  <a:schemeClr val="tx1"/>
                </a:solidFill>
                <a:effectLst/>
                <a:latin typeface="+mn-lt"/>
                <a:ea typeface="+mn-ea"/>
                <a:cs typeface="+mn-cs"/>
              </a:rPr>
              <a:t>, moving from small, self sufficient agriculture to large-scale, group enterprises. The </a:t>
            </a:r>
            <a:r>
              <a:rPr lang="en-US" sz="1200" i="1" kern="1200" dirty="0" smtClean="0">
                <a:solidFill>
                  <a:schemeClr val="tx1"/>
                </a:solidFill>
                <a:effectLst/>
                <a:latin typeface="+mn-lt"/>
                <a:ea typeface="+mn-ea"/>
                <a:cs typeface="+mn-cs"/>
              </a:rPr>
              <a:t>industrial revolution</a:t>
            </a:r>
            <a:r>
              <a:rPr lang="en-US" sz="1200" kern="1200" dirty="0" smtClean="0">
                <a:solidFill>
                  <a:schemeClr val="tx1"/>
                </a:solidFill>
                <a:effectLst/>
                <a:latin typeface="+mn-lt"/>
                <a:ea typeface="+mn-ea"/>
                <a:cs typeface="+mn-cs"/>
              </a:rPr>
              <a:t> involved a move from small-scale production in cottages and homes to large scale production in factories. Factories needed space and a workforce, and excess agricultural and factory production could be exported. Both of these </a:t>
            </a:r>
            <a:r>
              <a:rPr lang="en-US" sz="1200" i="1" kern="1200" dirty="0" smtClean="0">
                <a:solidFill>
                  <a:schemeClr val="tx1"/>
                </a:solidFill>
                <a:effectLst/>
                <a:latin typeface="+mn-lt"/>
                <a:ea typeface="+mn-ea"/>
                <a:cs typeface="+mn-cs"/>
              </a:rPr>
              <a:t>economic</a:t>
            </a:r>
            <a:r>
              <a:rPr lang="en-US" sz="1200" kern="1200" dirty="0" smtClean="0">
                <a:solidFill>
                  <a:schemeClr val="tx1"/>
                </a:solidFill>
                <a:effectLst/>
                <a:latin typeface="+mn-lt"/>
                <a:ea typeface="+mn-ea"/>
                <a:cs typeface="+mn-cs"/>
              </a:rPr>
              <a:t> elements led to the growth of cities and pushed/pulled people out of their traditional communities. Cities were (and remain) anonymous places. People had lost their traditional ties but sometimes reconnected socially by creating new communities through their interactions within </a:t>
            </a:r>
            <a:r>
              <a:rPr lang="en-US" sz="1200" kern="1200" dirty="0" err="1" smtClean="0">
                <a:solidFill>
                  <a:schemeClr val="tx1"/>
                </a:solidFill>
                <a:effectLst/>
                <a:latin typeface="+mn-lt"/>
                <a:ea typeface="+mn-ea"/>
                <a:cs typeface="+mn-cs"/>
              </a:rPr>
              <a:t>neighbourhoods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Urbanisation</a:t>
            </a:r>
            <a:r>
              <a:rPr lang="en-US" sz="1200" kern="1200" dirty="0" smtClean="0">
                <a:solidFill>
                  <a:schemeClr val="tx1"/>
                </a:solidFill>
                <a:effectLst/>
                <a:latin typeface="+mn-lt"/>
                <a:ea typeface="+mn-ea"/>
                <a:cs typeface="+mn-cs"/>
              </a:rPr>
              <a:t> still happens in a modern context as people move from rural locations to take advantage of education, work, entertainment or other opportunities.</a:t>
            </a:r>
            <a:endParaRPr lang="en-AU"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So, </a:t>
            </a:r>
            <a:r>
              <a:rPr lang="en-US" sz="1200" kern="1200" dirty="0" err="1" smtClean="0">
                <a:solidFill>
                  <a:schemeClr val="tx1"/>
                </a:solidFill>
                <a:effectLst/>
                <a:latin typeface="+mn-lt"/>
                <a:ea typeface="+mn-ea"/>
                <a:cs typeface="+mn-cs"/>
              </a:rPr>
              <a:t>urbanisation</a:t>
            </a:r>
            <a:r>
              <a:rPr lang="en-US" sz="1200" kern="1200" dirty="0" smtClean="0">
                <a:solidFill>
                  <a:schemeClr val="tx1"/>
                </a:solidFill>
                <a:effectLst/>
                <a:latin typeface="+mn-lt"/>
                <a:ea typeface="+mn-ea"/>
                <a:cs typeface="+mn-cs"/>
              </a:rPr>
              <a:t> was a factor in changing the meaning of community from close-knit, familiar settlements with social systems (villages) to geographic locations (suburbs or </a:t>
            </a:r>
            <a:r>
              <a:rPr lang="en-US" sz="1200" kern="1200" dirty="0" err="1" smtClean="0">
                <a:solidFill>
                  <a:schemeClr val="tx1"/>
                </a:solidFill>
                <a:effectLst/>
                <a:latin typeface="+mn-lt"/>
                <a:ea typeface="+mn-ea"/>
                <a:cs typeface="+mn-cs"/>
              </a:rPr>
              <a:t>neighbourhoods</a:t>
            </a:r>
            <a:r>
              <a:rPr lang="en-US" sz="1200" kern="1200" dirty="0" smtClean="0">
                <a:solidFill>
                  <a:schemeClr val="tx1"/>
                </a:solidFill>
                <a:effectLst/>
                <a:latin typeface="+mn-lt"/>
                <a:ea typeface="+mn-ea"/>
                <a:cs typeface="+mn-cs"/>
              </a:rPr>
              <a:t>). The anonymity of cities meant a change in the way people connected within communities, and in many cases resulted in a loss of community spirit.</a:t>
            </a:r>
            <a:endParaRPr lang="en-AU"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Economic factors include: </a:t>
            </a:r>
            <a:r>
              <a:rPr lang="en-US" sz="1200" kern="1200" dirty="0" err="1" smtClean="0">
                <a:solidFill>
                  <a:schemeClr val="tx1"/>
                </a:solidFill>
                <a:effectLst/>
                <a:latin typeface="+mn-lt"/>
                <a:ea typeface="+mn-ea"/>
                <a:cs typeface="+mn-cs"/>
              </a:rPr>
              <a:t>Industrialisation</a:t>
            </a:r>
            <a:r>
              <a:rPr lang="en-US" sz="1200" kern="1200" dirty="0" smtClean="0">
                <a:solidFill>
                  <a:schemeClr val="tx1"/>
                </a:solidFill>
                <a:effectLst/>
                <a:latin typeface="+mn-lt"/>
                <a:ea typeface="+mn-ea"/>
                <a:cs typeface="+mn-cs"/>
              </a:rPr>
              <a:t>, capitalism, </a:t>
            </a:r>
            <a:r>
              <a:rPr lang="en-US" sz="1200" kern="1200" dirty="0" err="1" smtClean="0">
                <a:solidFill>
                  <a:schemeClr val="tx1"/>
                </a:solidFill>
                <a:effectLst/>
                <a:latin typeface="+mn-lt"/>
                <a:ea typeface="+mn-ea"/>
                <a:cs typeface="+mn-cs"/>
              </a:rPr>
              <a:t>specialisation</a:t>
            </a:r>
            <a:r>
              <a:rPr lang="en-US" sz="1200" kern="1200" dirty="0" smtClean="0">
                <a:solidFill>
                  <a:schemeClr val="tx1"/>
                </a:solidFill>
                <a:effectLst/>
                <a:latin typeface="+mn-lt"/>
                <a:ea typeface="+mn-ea"/>
                <a:cs typeface="+mn-cs"/>
              </a:rPr>
              <a:t> (focus on a skill or area of production), consumerism, economic rationalism (minimal government interference, more individual responsibility and choice), environmental degradation and changes to workplaces (more women in the workforce, more part-time jobs, more unemployment, a greater division between the rich and the poor, the increased power of multi-national corporations).</a:t>
            </a:r>
            <a:endParaRPr lang="en-AU" sz="1200" kern="1200" dirty="0" smtClean="0">
              <a:solidFill>
                <a:schemeClr val="tx1"/>
              </a:solidFill>
              <a:effectLst/>
              <a:latin typeface="+mn-lt"/>
              <a:ea typeface="+mn-ea"/>
              <a:cs typeface="+mn-cs"/>
            </a:endParaRPr>
          </a:p>
          <a:p>
            <a:r>
              <a:rPr lang="en-US" sz="1200" kern="1200" dirty="0" err="1" smtClean="0">
                <a:solidFill>
                  <a:schemeClr val="tx1"/>
                </a:solidFill>
                <a:effectLst/>
                <a:latin typeface="+mn-lt"/>
                <a:ea typeface="+mn-ea"/>
                <a:cs typeface="+mn-cs"/>
              </a:rPr>
              <a:t>Specialisation</a:t>
            </a:r>
            <a:r>
              <a:rPr lang="en-US" sz="1200" kern="1200" dirty="0" smtClean="0">
                <a:solidFill>
                  <a:schemeClr val="tx1"/>
                </a:solidFill>
                <a:effectLst/>
                <a:latin typeface="+mn-lt"/>
                <a:ea typeface="+mn-ea"/>
                <a:cs typeface="+mn-cs"/>
              </a:rPr>
              <a:t> has impacted upon the way in which individuals behave in or connect with their communities. In economics, </a:t>
            </a:r>
            <a:r>
              <a:rPr lang="en-US" sz="1200" kern="1200" dirty="0" err="1" smtClean="0">
                <a:solidFill>
                  <a:schemeClr val="tx1"/>
                </a:solidFill>
                <a:effectLst/>
                <a:latin typeface="+mn-lt"/>
                <a:ea typeface="+mn-ea"/>
                <a:cs typeface="+mn-cs"/>
              </a:rPr>
              <a:t>specialisation</a:t>
            </a:r>
            <a:r>
              <a:rPr lang="en-US" sz="1200" kern="1200" dirty="0" smtClean="0">
                <a:solidFill>
                  <a:schemeClr val="tx1"/>
                </a:solidFill>
                <a:effectLst/>
                <a:latin typeface="+mn-lt"/>
                <a:ea typeface="+mn-ea"/>
                <a:cs typeface="+mn-cs"/>
              </a:rPr>
              <a:t> means that </a:t>
            </a:r>
            <a:r>
              <a:rPr lang="en-US" sz="1200" kern="1200" dirty="0" err="1" smtClean="0">
                <a:solidFill>
                  <a:schemeClr val="tx1"/>
                </a:solidFill>
                <a:effectLst/>
                <a:latin typeface="+mn-lt"/>
                <a:ea typeface="+mn-ea"/>
                <a:cs typeface="+mn-cs"/>
              </a:rPr>
              <a:t>labour</a:t>
            </a:r>
            <a:r>
              <a:rPr lang="en-US" sz="1200" kern="1200" dirty="0" smtClean="0">
                <a:solidFill>
                  <a:schemeClr val="tx1"/>
                </a:solidFill>
                <a:effectLst/>
                <a:latin typeface="+mn-lt"/>
                <a:ea typeface="+mn-ea"/>
                <a:cs typeface="+mn-cs"/>
              </a:rPr>
              <a:t> is given specific tasks (division of </a:t>
            </a:r>
            <a:r>
              <a:rPr lang="en-US" sz="1200" kern="1200" dirty="0" err="1" smtClean="0">
                <a:solidFill>
                  <a:schemeClr val="tx1"/>
                </a:solidFill>
                <a:effectLst/>
                <a:latin typeface="+mn-lt"/>
                <a:ea typeface="+mn-ea"/>
                <a:cs typeface="+mn-cs"/>
              </a:rPr>
              <a:t>labour</a:t>
            </a:r>
            <a:r>
              <a:rPr lang="en-US" sz="1200" kern="1200" dirty="0" smtClean="0">
                <a:solidFill>
                  <a:schemeClr val="tx1"/>
                </a:solidFill>
                <a:effectLst/>
                <a:latin typeface="+mn-lt"/>
                <a:ea typeface="+mn-ea"/>
                <a:cs typeface="+mn-cs"/>
              </a:rPr>
              <a:t>) for which it is paid, income is used to buy the work of others, people have 'professions” and must work with others to achieve a common goal (i.e. a common interest forms around a particular profession or a workplace that involves a range of professions). </a:t>
            </a:r>
            <a:r>
              <a:rPr lang="en-US" sz="1200" kern="1200" dirty="0" err="1" smtClean="0">
                <a:solidFill>
                  <a:schemeClr val="tx1"/>
                </a:solidFill>
                <a:effectLst/>
                <a:latin typeface="+mn-lt"/>
                <a:ea typeface="+mn-ea"/>
                <a:cs typeface="+mn-cs"/>
              </a:rPr>
              <a:t>Specialisation</a:t>
            </a:r>
            <a:r>
              <a:rPr lang="en-US" sz="1200" kern="1200" dirty="0" smtClean="0">
                <a:solidFill>
                  <a:schemeClr val="tx1"/>
                </a:solidFill>
                <a:effectLst/>
                <a:latin typeface="+mn-lt"/>
                <a:ea typeface="+mn-ea"/>
                <a:cs typeface="+mn-cs"/>
              </a:rPr>
              <a:t> was the key idea involved in large scale production and was an important element of the agrarian and industrial revolutions. In terms of the concept of community </a:t>
            </a:r>
            <a:r>
              <a:rPr lang="en-US" sz="1200" kern="1200" dirty="0" err="1" smtClean="0">
                <a:solidFill>
                  <a:schemeClr val="tx1"/>
                </a:solidFill>
                <a:effectLst/>
                <a:latin typeface="+mn-lt"/>
                <a:ea typeface="+mn-ea"/>
                <a:cs typeface="+mn-cs"/>
              </a:rPr>
              <a:t>specialisation</a:t>
            </a:r>
            <a:r>
              <a:rPr lang="en-US" sz="1200" kern="1200" dirty="0" smtClean="0">
                <a:solidFill>
                  <a:schemeClr val="tx1"/>
                </a:solidFill>
                <a:effectLst/>
                <a:latin typeface="+mn-lt"/>
                <a:ea typeface="+mn-ea"/>
                <a:cs typeface="+mn-cs"/>
              </a:rPr>
              <a:t> is a key factor in </a:t>
            </a:r>
            <a:r>
              <a:rPr lang="en-US" sz="1200" kern="1200" dirty="0" err="1" smtClean="0">
                <a:solidFill>
                  <a:schemeClr val="tx1"/>
                </a:solidFill>
                <a:effectLst/>
                <a:latin typeface="+mn-lt"/>
                <a:ea typeface="+mn-ea"/>
                <a:cs typeface="+mn-cs"/>
              </a:rPr>
              <a:t>Tonnies</a:t>
            </a:r>
            <a:r>
              <a:rPr lang="en-US" sz="1200"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gesellschaft</a:t>
            </a:r>
            <a:r>
              <a:rPr lang="en-US" sz="1200" kern="1200" dirty="0" smtClean="0">
                <a:solidFill>
                  <a:schemeClr val="tx1"/>
                </a:solidFill>
                <a:effectLst/>
                <a:latin typeface="+mn-lt"/>
                <a:ea typeface="+mn-ea"/>
                <a:cs typeface="+mn-cs"/>
              </a:rPr>
              <a:t> model. </a:t>
            </a:r>
            <a:r>
              <a:rPr lang="en-US" sz="1200" i="1" kern="1200" dirty="0" err="1" smtClean="0">
                <a:solidFill>
                  <a:schemeClr val="tx1"/>
                </a:solidFill>
                <a:effectLst/>
                <a:latin typeface="+mn-lt"/>
                <a:ea typeface="+mn-ea"/>
                <a:cs typeface="+mn-cs"/>
              </a:rPr>
              <a:t>Gesellschaft</a:t>
            </a:r>
            <a:r>
              <a:rPr lang="en-US" sz="1200" kern="1200" dirty="0" smtClean="0">
                <a:solidFill>
                  <a:schemeClr val="tx1"/>
                </a:solidFill>
                <a:effectLst/>
                <a:latin typeface="+mn-lt"/>
                <a:ea typeface="+mn-ea"/>
                <a:cs typeface="+mn-cs"/>
              </a:rPr>
              <a:t> is </a:t>
            </a:r>
            <a:r>
              <a:rPr lang="en-US" sz="1200" kern="1200" dirty="0" err="1" smtClean="0">
                <a:solidFill>
                  <a:schemeClr val="tx1"/>
                </a:solidFill>
                <a:effectLst/>
                <a:latin typeface="+mn-lt"/>
                <a:ea typeface="+mn-ea"/>
                <a:cs typeface="+mn-cs"/>
              </a:rPr>
              <a:t>Tonnies</a:t>
            </a:r>
            <a:r>
              <a:rPr lang="en-US" sz="1200" kern="1200" dirty="0" smtClean="0">
                <a:solidFill>
                  <a:schemeClr val="tx1"/>
                </a:solidFill>
                <a:effectLst/>
                <a:latin typeface="+mn-lt"/>
                <a:ea typeface="+mn-ea"/>
                <a:cs typeface="+mn-cs"/>
              </a:rPr>
              <a:t>' description of society but it also describes Weber’s definition of community where individuals associate in a </a:t>
            </a:r>
            <a:r>
              <a:rPr lang="en-US" sz="1200" i="1" kern="1200" dirty="0" smtClean="0">
                <a:solidFill>
                  <a:schemeClr val="tx1"/>
                </a:solidFill>
                <a:effectLst/>
                <a:latin typeface="+mn-lt"/>
                <a:ea typeface="+mn-ea"/>
                <a:cs typeface="+mn-cs"/>
              </a:rPr>
              <a:t>contractual</a:t>
            </a:r>
            <a:r>
              <a:rPr lang="en-US" sz="1200" kern="1200" dirty="0" smtClean="0">
                <a:solidFill>
                  <a:schemeClr val="tx1"/>
                </a:solidFill>
                <a:effectLst/>
                <a:latin typeface="+mn-lt"/>
                <a:ea typeface="+mn-ea"/>
                <a:cs typeface="+mn-cs"/>
              </a:rPr>
              <a:t> way (i.e. 'I scratch your back, you scratch mine'). This is in contrast to </a:t>
            </a:r>
            <a:r>
              <a:rPr lang="en-US" sz="1200" kern="1200" dirty="0" err="1" smtClean="0">
                <a:solidFill>
                  <a:schemeClr val="tx1"/>
                </a:solidFill>
                <a:effectLst/>
                <a:latin typeface="+mn-lt"/>
                <a:ea typeface="+mn-ea"/>
                <a:cs typeface="+mn-cs"/>
              </a:rPr>
              <a:t>Tonnies</a:t>
            </a:r>
            <a:r>
              <a:rPr lang="en-US" sz="1200"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gemeinschaft</a:t>
            </a:r>
            <a:r>
              <a:rPr lang="en-US" sz="1200" kern="1200" dirty="0" smtClean="0">
                <a:solidFill>
                  <a:schemeClr val="tx1"/>
                </a:solidFill>
                <a:effectLst/>
                <a:latin typeface="+mn-lt"/>
                <a:ea typeface="+mn-ea"/>
                <a:cs typeface="+mn-cs"/>
              </a:rPr>
              <a:t> group thinking and acting. </a:t>
            </a:r>
            <a:endParaRPr lang="en-AU"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Political factors include: </a:t>
            </a:r>
            <a:r>
              <a:rPr lang="en-US" sz="1200" kern="1200" dirty="0" smtClean="0">
                <a:solidFill>
                  <a:schemeClr val="tx1"/>
                </a:solidFill>
                <a:effectLst/>
                <a:latin typeface="+mn-lt"/>
                <a:ea typeface="+mn-ea"/>
                <a:cs typeface="+mn-cs"/>
              </a:rPr>
              <a:t>Democracy, socialism, pressure groups (Greenpeace, Amnesty International), terrorism, less Government intervention in economy and society, government policies conflicting with the policies of global </a:t>
            </a:r>
            <a:r>
              <a:rPr lang="en-US" sz="1200" kern="1200" dirty="0" err="1" smtClean="0">
                <a:solidFill>
                  <a:schemeClr val="tx1"/>
                </a:solidFill>
                <a:effectLst/>
                <a:latin typeface="+mn-lt"/>
                <a:ea typeface="+mn-ea"/>
                <a:cs typeface="+mn-cs"/>
              </a:rPr>
              <a:t>organisations</a:t>
            </a:r>
            <a:r>
              <a:rPr lang="en-US" sz="1200" kern="1200" dirty="0" smtClean="0">
                <a:solidFill>
                  <a:schemeClr val="tx1"/>
                </a:solidFill>
                <a:effectLst/>
                <a:latin typeface="+mn-lt"/>
                <a:ea typeface="+mn-ea"/>
                <a:cs typeface="+mn-cs"/>
              </a:rPr>
              <a:t> (e.g. the United Nations telling the Australian Government that the detention of child asylum seekers is wrong and damaging), application of concept of mutual obligation (user pays, every right carries a responsibility, e.g. Work for the Dole.</a:t>
            </a:r>
            <a:endParaRPr lang="en-AU" sz="1200" kern="1200" dirty="0" smtClean="0">
              <a:solidFill>
                <a:schemeClr val="tx1"/>
              </a:solidFill>
              <a:effectLst/>
              <a:latin typeface="+mn-lt"/>
              <a:ea typeface="+mn-ea"/>
              <a:cs typeface="+mn-cs"/>
            </a:endParaRPr>
          </a:p>
          <a:p>
            <a:r>
              <a:rPr lang="en-AU" sz="1200" b="1" kern="1200" dirty="0" smtClean="0">
                <a:solidFill>
                  <a:schemeClr val="tx1"/>
                </a:solidFill>
                <a:effectLst/>
                <a:latin typeface="+mn-lt"/>
                <a:ea typeface="+mn-ea"/>
                <a:cs typeface="+mn-cs"/>
              </a:rPr>
              <a:t>Technological factors include: </a:t>
            </a:r>
            <a:r>
              <a:rPr lang="en-AU" sz="1200" kern="1200" dirty="0" smtClean="0">
                <a:solidFill>
                  <a:schemeClr val="tx1"/>
                </a:solidFill>
                <a:effectLst/>
                <a:latin typeface="+mn-lt"/>
                <a:ea typeface="+mn-ea"/>
                <a:cs typeface="+mn-cs"/>
              </a:rPr>
              <a:t>Medical technology such as in vitro fertilisation, the Internet and global communication, mobile phones, personal computers, video surveillance and transport (cars/planes). </a:t>
            </a:r>
            <a:endParaRPr lang="en-AU" dirty="0" smtClean="0"/>
          </a:p>
        </p:txBody>
      </p:sp>
      <p:sp>
        <p:nvSpPr>
          <p:cNvPr id="4" name="Slide Number Placeholder 3"/>
          <p:cNvSpPr>
            <a:spLocks noGrp="1"/>
          </p:cNvSpPr>
          <p:nvPr>
            <p:ph type="sldNum" sz="quarter" idx="10"/>
          </p:nvPr>
        </p:nvSpPr>
        <p:spPr/>
        <p:txBody>
          <a:bodyPr/>
          <a:lstStyle/>
          <a:p>
            <a:fld id="{31EC1BD3-3128-4003-B041-87800DDF7719}" type="slidenum">
              <a:rPr lang="en-AU" smtClean="0"/>
              <a:t>25</a:t>
            </a:fld>
            <a:endParaRPr lang="en-AU"/>
          </a:p>
        </p:txBody>
      </p:sp>
    </p:spTree>
    <p:extLst>
      <p:ext uri="{BB962C8B-B14F-4D97-AF65-F5344CB8AC3E}">
        <p14:creationId xmlns:p14="http://schemas.microsoft.com/office/powerpoint/2010/main" val="7610414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 sense of community can also be instilled in individuals through the following categories.</a:t>
            </a:r>
            <a:endParaRPr lang="en-AU"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Family: Throughout our lives our family will often determine which communities we interact with, and how often this occurs.</a:t>
            </a:r>
            <a:endParaRPr lang="en-AU"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Ethnic origin: Provides us with friendship links and cultural connections to communities while also exposing us to racism and prejudice which may make us stick with 'people like us”.</a:t>
            </a:r>
            <a:endParaRPr lang="en-AU"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Work: Determines our status and power within a community and the role that we play within it. Our access to work and the opportunities for promotion also determine how we feel about a community, as does our importance to the community. For example, a teacher who has worked in a school for a long time and is in a position of authority may have a greater sense of belonging to that school than someone who has just started working there.</a:t>
            </a:r>
            <a:endParaRPr lang="en-AU"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1EC1BD3-3128-4003-B041-87800DDF7719}" type="slidenum">
              <a:rPr lang="en-AU" smtClean="0"/>
              <a:t>27</a:t>
            </a:fld>
            <a:endParaRPr lang="en-AU"/>
          </a:p>
        </p:txBody>
      </p:sp>
    </p:spTree>
    <p:extLst>
      <p:ext uri="{BB962C8B-B14F-4D97-AF65-F5344CB8AC3E}">
        <p14:creationId xmlns:p14="http://schemas.microsoft.com/office/powerpoint/2010/main" val="3118066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b="1" kern="1200" dirty="0" smtClean="0">
                <a:solidFill>
                  <a:schemeClr val="tx1"/>
                </a:solidFill>
                <a:effectLst/>
                <a:latin typeface="+mn-lt"/>
                <a:ea typeface="+mn-ea"/>
                <a:cs typeface="+mn-cs"/>
              </a:rPr>
              <a:t>Inclusion:</a:t>
            </a:r>
            <a:endParaRPr lang="en-AU" sz="1200" kern="1200" dirty="0" smtClean="0">
              <a:solidFill>
                <a:schemeClr val="tx1"/>
              </a:solidFill>
              <a:effectLst/>
              <a:latin typeface="+mn-lt"/>
              <a:ea typeface="+mn-ea"/>
              <a:cs typeface="+mn-cs"/>
            </a:endParaRPr>
          </a:p>
          <a:p>
            <a:r>
              <a:rPr lang="en-AU" sz="1200" kern="1200" dirty="0" smtClean="0">
                <a:solidFill>
                  <a:schemeClr val="tx1"/>
                </a:solidFill>
                <a:effectLst/>
                <a:latin typeface="+mn-lt"/>
                <a:ea typeface="+mn-ea"/>
                <a:cs typeface="+mn-cs"/>
              </a:rPr>
              <a:t>The concept of </a:t>
            </a:r>
            <a:r>
              <a:rPr lang="en-AU" sz="1200" i="1" kern="1200" dirty="0" smtClean="0">
                <a:solidFill>
                  <a:schemeClr val="tx1"/>
                </a:solidFill>
                <a:effectLst/>
                <a:latin typeface="+mn-lt"/>
                <a:ea typeface="+mn-ea"/>
                <a:cs typeface="+mn-cs"/>
              </a:rPr>
              <a:t>inclusion</a:t>
            </a:r>
            <a:r>
              <a:rPr lang="en-AU" sz="1200" kern="1200" dirty="0" smtClean="0">
                <a:solidFill>
                  <a:schemeClr val="tx1"/>
                </a:solidFill>
                <a:effectLst/>
                <a:latin typeface="+mn-lt"/>
                <a:ea typeface="+mn-ea"/>
                <a:cs typeface="+mn-cs"/>
              </a:rPr>
              <a:t> relates to how community members are made to feel a part of the group. It occurs when a group or person is integrated and helped to feel that they belong. This can be achieved in a variety of different ways, but often participation in community activities is primarily responsible for this feeling of connection.</a:t>
            </a:r>
          </a:p>
          <a:p>
            <a:r>
              <a:rPr lang="en-AU" sz="1200" kern="1200" dirty="0" smtClean="0">
                <a:solidFill>
                  <a:schemeClr val="tx1"/>
                </a:solidFill>
                <a:effectLst/>
                <a:latin typeface="+mn-lt"/>
                <a:ea typeface="+mn-ea"/>
                <a:cs typeface="+mn-cs"/>
              </a:rPr>
              <a:t>Inclusion involves:</a:t>
            </a:r>
          </a:p>
          <a:p>
            <a:pPr lvl="0"/>
            <a:r>
              <a:rPr lang="en-AU" sz="1200" kern="1200" dirty="0" smtClean="0">
                <a:solidFill>
                  <a:schemeClr val="tx1"/>
                </a:solidFill>
                <a:effectLst/>
                <a:latin typeface="+mn-lt"/>
                <a:ea typeface="+mn-ea"/>
                <a:cs typeface="+mn-cs"/>
              </a:rPr>
              <a:t>Being made welcome (included in a community) and it provides members with a sense of belonging</a:t>
            </a:r>
          </a:p>
          <a:p>
            <a:pPr lvl="0"/>
            <a:r>
              <a:rPr lang="en-AU" sz="1200" kern="1200" dirty="0" smtClean="0">
                <a:solidFill>
                  <a:schemeClr val="tx1"/>
                </a:solidFill>
                <a:effectLst/>
                <a:latin typeface="+mn-lt"/>
                <a:ea typeface="+mn-ea"/>
                <a:cs typeface="+mn-cs"/>
              </a:rPr>
              <a:t>It generates a feeling of being ‘a part of something’</a:t>
            </a:r>
          </a:p>
          <a:p>
            <a:pPr lvl="0"/>
            <a:r>
              <a:rPr lang="en-AU" sz="1200" kern="1200" dirty="0" smtClean="0">
                <a:solidFill>
                  <a:schemeClr val="tx1"/>
                </a:solidFill>
                <a:effectLst/>
                <a:latin typeface="+mn-lt"/>
                <a:ea typeface="+mn-ea"/>
                <a:cs typeface="+mn-cs"/>
              </a:rPr>
              <a:t>It also provides individuals with security, identity, support and access to skills and information possessed by the community.</a:t>
            </a:r>
          </a:p>
          <a:p>
            <a:r>
              <a:rPr lang="en-AU" sz="1200" b="1" kern="1200" dirty="0" smtClean="0">
                <a:solidFill>
                  <a:schemeClr val="tx1"/>
                </a:solidFill>
                <a:effectLst/>
                <a:latin typeface="+mn-lt"/>
                <a:ea typeface="+mn-ea"/>
                <a:cs typeface="+mn-cs"/>
              </a:rPr>
              <a:t>Exclusion:</a:t>
            </a:r>
            <a:endParaRPr lang="en-AU" sz="1200" kern="1200" dirty="0" smtClean="0">
              <a:solidFill>
                <a:schemeClr val="tx1"/>
              </a:solidFill>
              <a:effectLst/>
              <a:latin typeface="+mn-lt"/>
              <a:ea typeface="+mn-ea"/>
              <a:cs typeface="+mn-cs"/>
            </a:endParaRPr>
          </a:p>
          <a:p>
            <a:r>
              <a:rPr lang="en-AU" sz="1200" i="1" kern="1200" dirty="0" smtClean="0">
                <a:solidFill>
                  <a:schemeClr val="tx1"/>
                </a:solidFill>
                <a:effectLst/>
                <a:latin typeface="+mn-lt"/>
                <a:ea typeface="+mn-ea"/>
                <a:cs typeface="+mn-cs"/>
              </a:rPr>
              <a:t>Exclusion</a:t>
            </a:r>
            <a:r>
              <a:rPr lang="en-AU" sz="1200" kern="1200" dirty="0" smtClean="0">
                <a:solidFill>
                  <a:schemeClr val="tx1"/>
                </a:solidFill>
                <a:effectLst/>
                <a:latin typeface="+mn-lt"/>
                <a:ea typeface="+mn-ea"/>
                <a:cs typeface="+mn-cs"/>
              </a:rPr>
              <a:t> relates to how people can be isolated from the community. This can be unintentional (e.g. not being allowed to join a swimming team if you cannot swim), or intentional (e.g. the Australian Nationalist neo Nazi movement excluding people who are not of an Anglo-Saxon background).</a:t>
            </a:r>
          </a:p>
          <a:p>
            <a:r>
              <a:rPr lang="en-AU" sz="1200" kern="1200" dirty="0" smtClean="0">
                <a:solidFill>
                  <a:schemeClr val="tx1"/>
                </a:solidFill>
                <a:effectLst/>
                <a:latin typeface="+mn-lt"/>
                <a:ea typeface="+mn-ea"/>
                <a:cs typeface="+mn-cs"/>
              </a:rPr>
              <a:t>Exclusion involves:</a:t>
            </a:r>
          </a:p>
          <a:p>
            <a:pPr lvl="0"/>
            <a:r>
              <a:rPr lang="en-AU" sz="1200" kern="1200" dirty="0" smtClean="0">
                <a:solidFill>
                  <a:schemeClr val="tx1"/>
                </a:solidFill>
                <a:effectLst/>
                <a:latin typeface="+mn-lt"/>
                <a:ea typeface="+mn-ea"/>
                <a:cs typeface="+mn-cs"/>
              </a:rPr>
              <a:t>Individuals feeling isolated and alienated from a community/s</a:t>
            </a:r>
          </a:p>
          <a:p>
            <a:pPr lvl="0"/>
            <a:r>
              <a:rPr lang="en-AU" sz="1200" kern="1200" dirty="0" smtClean="0">
                <a:solidFill>
                  <a:schemeClr val="tx1"/>
                </a:solidFill>
                <a:effectLst/>
                <a:latin typeface="+mn-lt"/>
                <a:ea typeface="+mn-ea"/>
                <a:cs typeface="+mn-cs"/>
              </a:rPr>
              <a:t>The ability to clearly define a community by identifying who is not included</a:t>
            </a:r>
          </a:p>
          <a:p>
            <a:pPr lvl="0"/>
            <a:r>
              <a:rPr lang="en-AU" sz="1200" kern="1200" dirty="0" smtClean="0">
                <a:solidFill>
                  <a:schemeClr val="tx1"/>
                </a:solidFill>
                <a:effectLst/>
                <a:latin typeface="+mn-lt"/>
                <a:ea typeface="+mn-ea"/>
                <a:cs typeface="+mn-cs"/>
              </a:rPr>
              <a:t>Individuals feeling angry, resentful, frustrated and powerless</a:t>
            </a:r>
          </a:p>
          <a:p>
            <a:pPr lvl="0"/>
            <a:r>
              <a:rPr lang="en-AU" sz="1200" kern="1200" dirty="0" smtClean="0">
                <a:solidFill>
                  <a:schemeClr val="tx1"/>
                </a:solidFill>
                <a:effectLst/>
                <a:latin typeface="+mn-lt"/>
                <a:ea typeface="+mn-ea"/>
                <a:cs typeface="+mn-cs"/>
              </a:rPr>
              <a:t>Occasional conflict or violence between different communities.</a:t>
            </a:r>
          </a:p>
          <a:p>
            <a:r>
              <a:rPr lang="en-AU" sz="1200" b="1" kern="1200" dirty="0" smtClean="0">
                <a:solidFill>
                  <a:schemeClr val="tx1"/>
                </a:solidFill>
                <a:effectLst/>
                <a:latin typeface="+mn-lt"/>
                <a:ea typeface="+mn-ea"/>
                <a:cs typeface="+mn-cs"/>
              </a:rPr>
              <a:t>The ambiguous nature of community</a:t>
            </a:r>
            <a:endParaRPr lang="en-AU" sz="1200" kern="1200" dirty="0" smtClean="0">
              <a:solidFill>
                <a:schemeClr val="tx1"/>
              </a:solidFill>
              <a:effectLst/>
              <a:latin typeface="+mn-lt"/>
              <a:ea typeface="+mn-ea"/>
              <a:cs typeface="+mn-cs"/>
            </a:endParaRPr>
          </a:p>
          <a:p>
            <a:r>
              <a:rPr lang="en-AU" sz="1200" kern="1200" dirty="0" smtClean="0">
                <a:solidFill>
                  <a:schemeClr val="tx1"/>
                </a:solidFill>
                <a:effectLst/>
                <a:latin typeface="+mn-lt"/>
                <a:ea typeface="+mn-ea"/>
                <a:cs typeface="+mn-cs"/>
              </a:rPr>
              <a:t>The term ambiguous refers to having more than one meaning. In relation to inclusion and exclusion, this means that what makes one person feel a part of a community; can be the same factor that excludes someone else.</a:t>
            </a:r>
          </a:p>
          <a:p>
            <a:r>
              <a:rPr lang="en-AU" sz="1200" kern="1200" dirty="0" smtClean="0">
                <a:solidFill>
                  <a:schemeClr val="tx1"/>
                </a:solidFill>
                <a:effectLst/>
                <a:latin typeface="+mn-lt"/>
                <a:ea typeface="+mn-ea"/>
                <a:cs typeface="+mn-cs"/>
              </a:rPr>
              <a:t>For example, a Greek social club has a strong sense of community because its members have their ethnicity in common. This club is not deliberately seeking to exclude non-Greek people, but have unintentionally done so. If a non-Greek person was to join, while it would eliminate the feeling of exclusion for that person, it would likely remove the strong sense of community the Greek members feel because the new member may not understand their culture and experiences in the same way.</a:t>
            </a:r>
          </a:p>
        </p:txBody>
      </p:sp>
      <p:sp>
        <p:nvSpPr>
          <p:cNvPr id="4" name="Slide Number Placeholder 3"/>
          <p:cNvSpPr>
            <a:spLocks noGrp="1"/>
          </p:cNvSpPr>
          <p:nvPr>
            <p:ph type="sldNum" sz="quarter" idx="10"/>
          </p:nvPr>
        </p:nvSpPr>
        <p:spPr/>
        <p:txBody>
          <a:bodyPr/>
          <a:lstStyle/>
          <a:p>
            <a:fld id="{31EC1BD3-3128-4003-B041-87800DDF7719}" type="slidenum">
              <a:rPr lang="en-AU" smtClean="0"/>
              <a:t>28</a:t>
            </a:fld>
            <a:endParaRPr lang="en-AU"/>
          </a:p>
        </p:txBody>
      </p:sp>
    </p:spTree>
    <p:extLst>
      <p:ext uri="{BB962C8B-B14F-4D97-AF65-F5344CB8AC3E}">
        <p14:creationId xmlns:p14="http://schemas.microsoft.com/office/powerpoint/2010/main" val="8820698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How can a sense of community be weakened?</a:t>
            </a:r>
            <a:endParaRPr lang="en-AU" sz="1200" b="1"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There are various ways in which a group’s sense of community can be undermined. Examples include:</a:t>
            </a:r>
            <a:endParaRPr lang="en-AU" sz="1200" kern="1200" dirty="0" smtClean="0">
              <a:solidFill>
                <a:schemeClr val="tx1"/>
              </a:solidFill>
              <a:effectLst/>
              <a:latin typeface="+mn-lt"/>
              <a:ea typeface="+mn-ea"/>
              <a:cs typeface="+mn-cs"/>
            </a:endParaRPr>
          </a:p>
          <a:p>
            <a:r>
              <a:rPr lang="en-AU"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Change in government policy, such as the closure of a school in a small country town.</a:t>
            </a:r>
            <a:endParaRPr lang="en-AU"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The loss of financial support/funding, for example, rural football and cricket clubs needing to merge instead of closing.</a:t>
            </a:r>
            <a:endParaRPr lang="en-AU"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‘isms' such as sexism, racism, ageism. Examples include the prior exclusion of women from some professional business associations; places of worship bein</a:t>
            </a:r>
            <a:r>
              <a:rPr lang="en-US" sz="1200" kern="1200" baseline="0" dirty="0" smtClean="0">
                <a:solidFill>
                  <a:schemeClr val="tx1"/>
                </a:solidFill>
                <a:effectLst/>
                <a:latin typeface="+mn-lt"/>
                <a:ea typeface="+mn-ea"/>
                <a:cs typeface="+mn-cs"/>
              </a:rPr>
              <a:t>g </a:t>
            </a:r>
            <a:r>
              <a:rPr lang="en-US" sz="1200" kern="1200" dirty="0" err="1" smtClean="0">
                <a:solidFill>
                  <a:schemeClr val="tx1"/>
                </a:solidFill>
                <a:effectLst/>
                <a:latin typeface="+mn-lt"/>
                <a:ea typeface="+mn-ea"/>
                <a:cs typeface="+mn-cs"/>
              </a:rPr>
              <a:t>vandalised</a:t>
            </a:r>
            <a:r>
              <a:rPr lang="en-US" sz="1200" kern="1200" dirty="0" smtClean="0">
                <a:solidFill>
                  <a:schemeClr val="tx1"/>
                </a:solidFill>
                <a:effectLst/>
                <a:latin typeface="+mn-lt"/>
                <a:ea typeface="+mn-ea"/>
                <a:cs typeface="+mn-cs"/>
              </a:rPr>
              <a:t>/burnt down; and discrimination toward older male employees in some work communities.</a:t>
            </a:r>
            <a:endParaRPr lang="en-AU"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1EC1BD3-3128-4003-B041-87800DDF7719}" type="slidenum">
              <a:rPr lang="en-AU" smtClean="0"/>
              <a:t>29</a:t>
            </a:fld>
            <a:endParaRPr lang="en-AU"/>
          </a:p>
        </p:txBody>
      </p:sp>
    </p:spTree>
    <p:extLst>
      <p:ext uri="{BB962C8B-B14F-4D97-AF65-F5344CB8AC3E}">
        <p14:creationId xmlns:p14="http://schemas.microsoft.com/office/powerpoint/2010/main" val="8733672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AU" sz="1200" b="1" i="0" kern="1200" dirty="0" smtClean="0">
                <a:solidFill>
                  <a:schemeClr val="tx1"/>
                </a:solidFill>
                <a:effectLst/>
                <a:latin typeface="+mn-lt"/>
                <a:ea typeface="+mn-ea"/>
                <a:cs typeface="+mn-cs"/>
              </a:rPr>
              <a:t>POSITIVE IMPACTS OF ICT</a:t>
            </a:r>
            <a:endParaRPr lang="en-AU" sz="1200" b="0" i="0" kern="1200" dirty="0" smtClean="0">
              <a:solidFill>
                <a:schemeClr val="tx1"/>
              </a:solidFill>
              <a:effectLst/>
              <a:latin typeface="+mn-lt"/>
              <a:ea typeface="+mn-ea"/>
              <a:cs typeface="+mn-cs"/>
            </a:endParaRPr>
          </a:p>
          <a:p>
            <a:pPr fontAlgn="base"/>
            <a:r>
              <a:rPr lang="en-AU" sz="1200" b="1" i="0" kern="1200" dirty="0" smtClean="0">
                <a:solidFill>
                  <a:schemeClr val="tx1"/>
                </a:solidFill>
                <a:effectLst/>
                <a:latin typeface="+mn-lt"/>
                <a:ea typeface="+mn-ea"/>
                <a:cs typeface="+mn-cs"/>
              </a:rPr>
              <a:t>ICT CAN HAVE POSITIVE IMPACTS ON PEOPLE</a:t>
            </a:r>
            <a:endParaRPr lang="en-AU" sz="1200" b="0" i="0" kern="1200" dirty="0" smtClean="0">
              <a:solidFill>
                <a:schemeClr val="tx1"/>
              </a:solidFill>
              <a:effectLst/>
              <a:latin typeface="+mn-lt"/>
              <a:ea typeface="+mn-ea"/>
              <a:cs typeface="+mn-cs"/>
            </a:endParaRPr>
          </a:p>
          <a:p>
            <a:pPr fontAlgn="base"/>
            <a:r>
              <a:rPr lang="en-AU" sz="1200" b="1" i="0" kern="1200" dirty="0" smtClean="0">
                <a:solidFill>
                  <a:schemeClr val="tx1"/>
                </a:solidFill>
                <a:effectLst/>
                <a:latin typeface="+mn-lt"/>
                <a:ea typeface="+mn-ea"/>
                <a:cs typeface="+mn-cs"/>
              </a:rPr>
              <a:t> </a:t>
            </a:r>
            <a:endParaRPr lang="en-AU" sz="1200" b="0" i="0" kern="1200" dirty="0" smtClean="0">
              <a:solidFill>
                <a:schemeClr val="tx1"/>
              </a:solidFill>
              <a:effectLst/>
              <a:latin typeface="+mn-lt"/>
              <a:ea typeface="+mn-ea"/>
              <a:cs typeface="+mn-cs"/>
            </a:endParaRPr>
          </a:p>
          <a:p>
            <a:pPr fontAlgn="base"/>
            <a:r>
              <a:rPr lang="en-AU" sz="1200" b="1" i="0" kern="1200" dirty="0" smtClean="0">
                <a:solidFill>
                  <a:schemeClr val="tx1"/>
                </a:solidFill>
                <a:effectLst/>
                <a:latin typeface="+mn-lt"/>
                <a:ea typeface="+mn-ea"/>
                <a:cs typeface="+mn-cs"/>
              </a:rPr>
              <a:t>Access to information:</a:t>
            </a:r>
            <a:r>
              <a:rPr lang="en-AU" sz="1200" b="0" i="0" kern="1200" dirty="0" smtClean="0">
                <a:solidFill>
                  <a:schemeClr val="tx1"/>
                </a:solidFill>
                <a:effectLst/>
                <a:latin typeface="+mn-lt"/>
                <a:ea typeface="+mn-ea"/>
                <a:cs typeface="+mn-cs"/>
              </a:rPr>
              <a:t> Possibly the greatest effect of ICT on individuals is the huge increase in access to information and services that has accompanied the growth of the Internet. Some of the positive aspects of this increased access are better, and often cheaper, communications, such as VoIP phone and Instant Messaging. In addition, the use of ICT to access information has brought new opportunities for leisure and entertainment, the facility to make contacts and form relationships with people around the world, and the ability to obtain goods and services from a wider range of suppliers.</a:t>
            </a:r>
          </a:p>
          <a:p>
            <a:pPr fontAlgn="base"/>
            <a:r>
              <a:rPr lang="en-AU" sz="1200" b="1" i="0" kern="1200" dirty="0" smtClean="0">
                <a:solidFill>
                  <a:schemeClr val="tx1"/>
                </a:solidFill>
                <a:effectLst/>
                <a:latin typeface="+mn-lt"/>
                <a:ea typeface="+mn-ea"/>
                <a:cs typeface="+mn-cs"/>
              </a:rPr>
              <a:t>Improved access to education</a:t>
            </a:r>
            <a:r>
              <a:rPr lang="en-AU" sz="1200" b="0" i="0" kern="1200" dirty="0" smtClean="0">
                <a:solidFill>
                  <a:schemeClr val="tx1"/>
                </a:solidFill>
                <a:effectLst/>
                <a:latin typeface="+mn-lt"/>
                <a:ea typeface="+mn-ea"/>
                <a:cs typeface="+mn-cs"/>
              </a:rPr>
              <a:t>, e.g. distance learning and on-line tutorials. New ways of learning, e.g. interactive multi-media and virtual reality. New job opportunities, e.g. flexible and mobile working, virtual offices and jobs in the communications industry.</a:t>
            </a:r>
          </a:p>
          <a:p>
            <a:pPr fontAlgn="base"/>
            <a:r>
              <a:rPr lang="en-AU" sz="1200" b="1" i="0" kern="1200" dirty="0" smtClean="0">
                <a:solidFill>
                  <a:schemeClr val="tx1"/>
                </a:solidFill>
                <a:effectLst/>
                <a:latin typeface="+mn-lt"/>
                <a:ea typeface="+mn-ea"/>
                <a:cs typeface="+mn-cs"/>
              </a:rPr>
              <a:t>New tools, new opportunities: </a:t>
            </a:r>
            <a:r>
              <a:rPr lang="en-AU" sz="1200" b="0" i="0" kern="1200" dirty="0" smtClean="0">
                <a:solidFill>
                  <a:schemeClr val="tx1"/>
                </a:solidFill>
                <a:effectLst/>
                <a:latin typeface="+mn-lt"/>
                <a:ea typeface="+mn-ea"/>
                <a:cs typeface="+mn-cs"/>
              </a:rPr>
              <a:t>The second big effect of ICT is that it gives access to new tools that did not previously exist. A lot of these are tied into the access to information mentioned above, but there are many examples of stand-alone ICT systems as well:</a:t>
            </a:r>
          </a:p>
          <a:p>
            <a:pPr fontAlgn="base"/>
            <a:r>
              <a:rPr lang="en-AU" sz="1200" b="1" i="0" kern="1200" dirty="0" smtClean="0">
                <a:solidFill>
                  <a:schemeClr val="tx1"/>
                </a:solidFill>
                <a:effectLst/>
                <a:latin typeface="+mn-lt"/>
                <a:ea typeface="+mn-ea"/>
                <a:cs typeface="+mn-cs"/>
              </a:rPr>
              <a:t>a)      </a:t>
            </a:r>
            <a:r>
              <a:rPr lang="en-AU" sz="1200" b="0" i="0" kern="1200" dirty="0" smtClean="0">
                <a:solidFill>
                  <a:schemeClr val="tx1"/>
                </a:solidFill>
                <a:effectLst/>
                <a:latin typeface="+mn-lt"/>
                <a:ea typeface="+mn-ea"/>
                <a:cs typeface="+mn-cs"/>
              </a:rPr>
              <a:t>ICT can be used for processes that had previously been out of the reach of most individuals, e.g. photography, where digital cameras, photo-editing software and high quality printers have enabled people to produce results that would previously required a photographic studio.</a:t>
            </a:r>
          </a:p>
          <a:p>
            <a:pPr fontAlgn="base"/>
            <a:r>
              <a:rPr lang="en-AU" sz="1200" b="1" i="0" kern="1200" dirty="0" smtClean="0">
                <a:solidFill>
                  <a:schemeClr val="tx1"/>
                </a:solidFill>
                <a:effectLst/>
                <a:latin typeface="+mn-lt"/>
                <a:ea typeface="+mn-ea"/>
                <a:cs typeface="+mn-cs"/>
              </a:rPr>
              <a:t>b)      </a:t>
            </a:r>
            <a:r>
              <a:rPr lang="en-AU" sz="1200" b="0" i="0" kern="1200" dirty="0" smtClean="0">
                <a:solidFill>
                  <a:schemeClr val="tx1"/>
                </a:solidFill>
                <a:effectLst/>
                <a:latin typeface="+mn-lt"/>
                <a:ea typeface="+mn-ea"/>
                <a:cs typeface="+mn-cs"/>
              </a:rPr>
              <a:t>ICT can be used to help people overcome disabilities. e.g. screen magnification or screen reading software enables partially sighted or blind people to work with ordinary text rather than Braille.</a:t>
            </a:r>
          </a:p>
          <a:p>
            <a:endParaRPr lang="en-AU" dirty="0"/>
          </a:p>
        </p:txBody>
      </p:sp>
      <p:sp>
        <p:nvSpPr>
          <p:cNvPr id="4" name="Slide Number Placeholder 3"/>
          <p:cNvSpPr>
            <a:spLocks noGrp="1"/>
          </p:cNvSpPr>
          <p:nvPr>
            <p:ph type="sldNum" sz="quarter" idx="10"/>
          </p:nvPr>
        </p:nvSpPr>
        <p:spPr/>
        <p:txBody>
          <a:bodyPr/>
          <a:lstStyle/>
          <a:p>
            <a:fld id="{31EC1BD3-3128-4003-B041-87800DDF7719}" type="slidenum">
              <a:rPr lang="en-AU" smtClean="0"/>
              <a:t>30</a:t>
            </a:fld>
            <a:endParaRPr lang="en-AU"/>
          </a:p>
        </p:txBody>
      </p:sp>
    </p:spTree>
    <p:extLst>
      <p:ext uri="{BB962C8B-B14F-4D97-AF65-F5344CB8AC3E}">
        <p14:creationId xmlns:p14="http://schemas.microsoft.com/office/powerpoint/2010/main" val="6657847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AU" sz="1200" b="1" i="0" u="none" kern="1200" dirty="0" smtClean="0">
                <a:solidFill>
                  <a:schemeClr val="tx1"/>
                </a:solidFill>
                <a:effectLst/>
                <a:latin typeface="+mn-lt"/>
                <a:ea typeface="+mn-ea"/>
                <a:cs typeface="+mn-cs"/>
              </a:rPr>
              <a:t>NEGATIVE IMPACTS OF ICT ON PEOPLE</a:t>
            </a:r>
            <a:endParaRPr lang="en-AU" sz="1200" b="0" i="0" u="none" kern="1200" dirty="0" smtClean="0">
              <a:solidFill>
                <a:schemeClr val="tx1"/>
              </a:solidFill>
              <a:effectLst/>
              <a:latin typeface="+mn-lt"/>
              <a:ea typeface="+mn-ea"/>
              <a:cs typeface="+mn-cs"/>
            </a:endParaRPr>
          </a:p>
          <a:p>
            <a:pPr fontAlgn="base"/>
            <a:r>
              <a:rPr lang="en-AU" sz="1200" b="1" i="0" u="none" kern="1200" dirty="0" smtClean="0">
                <a:solidFill>
                  <a:schemeClr val="tx1"/>
                </a:solidFill>
                <a:effectLst/>
                <a:latin typeface="+mn-lt"/>
                <a:ea typeface="+mn-ea"/>
                <a:cs typeface="+mn-cs"/>
              </a:rPr>
              <a:t>Job loss:</a:t>
            </a:r>
            <a:r>
              <a:rPr lang="en-AU" sz="1200" b="0" i="0" u="none" kern="1200" dirty="0" smtClean="0">
                <a:solidFill>
                  <a:schemeClr val="tx1"/>
                </a:solidFill>
                <a:effectLst/>
                <a:latin typeface="+mn-lt"/>
                <a:ea typeface="+mn-ea"/>
                <a:cs typeface="+mn-cs"/>
              </a:rPr>
              <a:t> One of the largest negative effects of ICT can be the loss of a person’s job. This has both economic consequences, loss of income, and social consequences, loss of status and self esteem.</a:t>
            </a:r>
            <a:r>
              <a:rPr lang="en-AU" sz="1200" b="1" i="0" u="none" kern="1200" dirty="0" smtClean="0">
                <a:solidFill>
                  <a:schemeClr val="tx1"/>
                </a:solidFill>
                <a:effectLst/>
                <a:latin typeface="+mn-lt"/>
                <a:ea typeface="+mn-ea"/>
                <a:cs typeface="+mn-cs"/>
              </a:rPr>
              <a:t> </a:t>
            </a:r>
            <a:r>
              <a:rPr lang="en-AU" sz="1200" b="0" i="0" u="none" kern="1200" dirty="0" smtClean="0">
                <a:solidFill>
                  <a:schemeClr val="tx1"/>
                </a:solidFill>
                <a:effectLst/>
                <a:latin typeface="+mn-lt"/>
                <a:ea typeface="+mn-ea"/>
                <a:cs typeface="+mn-cs"/>
              </a:rPr>
              <a:t>Job losses may occur for several reasons, including:</a:t>
            </a:r>
            <a:r>
              <a:rPr lang="en-AU" sz="1200" b="1" i="0" u="none" kern="1200" dirty="0" smtClean="0">
                <a:solidFill>
                  <a:schemeClr val="tx1"/>
                </a:solidFill>
                <a:effectLst/>
                <a:latin typeface="+mn-lt"/>
                <a:ea typeface="+mn-ea"/>
                <a:cs typeface="+mn-cs"/>
              </a:rPr>
              <a:t> </a:t>
            </a:r>
            <a:r>
              <a:rPr lang="en-AU" sz="1200" b="0" i="0" u="none" kern="1200" dirty="0" smtClean="0">
                <a:solidFill>
                  <a:schemeClr val="tx1"/>
                </a:solidFill>
                <a:effectLst/>
                <a:latin typeface="+mn-lt"/>
                <a:ea typeface="+mn-ea"/>
                <a:cs typeface="+mn-cs"/>
              </a:rPr>
              <a:t>Manual operations being replaced by automation. e.g. robots replacing people on an </a:t>
            </a:r>
            <a:r>
              <a:rPr lang="en-AU" sz="1200" b="0" i="0" u="none" kern="1200" dirty="0" err="1" smtClean="0">
                <a:solidFill>
                  <a:schemeClr val="tx1"/>
                </a:solidFill>
                <a:effectLst/>
                <a:latin typeface="+mn-lt"/>
                <a:ea typeface="+mn-ea"/>
                <a:cs typeface="+mn-cs"/>
              </a:rPr>
              <a:t>assemblyline.Job</a:t>
            </a:r>
            <a:r>
              <a:rPr lang="en-AU" sz="1200" b="0" i="0" u="none" kern="1200" dirty="0" smtClean="0">
                <a:solidFill>
                  <a:schemeClr val="tx1"/>
                </a:solidFill>
                <a:effectLst/>
                <a:latin typeface="+mn-lt"/>
                <a:ea typeface="+mn-ea"/>
                <a:cs typeface="+mn-cs"/>
              </a:rPr>
              <a:t> export. e.g. Data processing work being sent to other countries where operating costs are lower.</a:t>
            </a:r>
            <a:r>
              <a:rPr lang="en-AU" sz="1200" b="1" i="0" u="none" kern="1200" dirty="0" smtClean="0">
                <a:solidFill>
                  <a:schemeClr val="tx1"/>
                </a:solidFill>
                <a:effectLst/>
                <a:latin typeface="+mn-lt"/>
                <a:ea typeface="+mn-ea"/>
                <a:cs typeface="+mn-cs"/>
              </a:rPr>
              <a:t> </a:t>
            </a:r>
            <a:r>
              <a:rPr lang="en-AU" sz="1200" b="0" i="0" u="none" kern="1200" dirty="0" smtClean="0">
                <a:solidFill>
                  <a:schemeClr val="tx1"/>
                </a:solidFill>
                <a:effectLst/>
                <a:latin typeface="+mn-lt"/>
                <a:ea typeface="+mn-ea"/>
                <a:cs typeface="+mn-cs"/>
              </a:rPr>
              <a:t>Multiple workers being replaced by a smaller number who are able to do the same amount of work. e.g. A worker on a supermarket checkout can serve more customers per hour if a bar-code scanner linked to a computerized till is used to detect goods instead of the worker having to enter the item and price manually</a:t>
            </a:r>
          </a:p>
          <a:p>
            <a:pPr fontAlgn="base"/>
            <a:r>
              <a:rPr lang="en-AU" sz="1200" b="1" i="0" u="none" kern="1200" dirty="0" smtClean="0">
                <a:solidFill>
                  <a:schemeClr val="tx1"/>
                </a:solidFill>
                <a:effectLst/>
                <a:latin typeface="+mn-lt"/>
                <a:ea typeface="+mn-ea"/>
                <a:cs typeface="+mn-cs"/>
              </a:rPr>
              <a:t>Reduced personal interaction:</a:t>
            </a:r>
            <a:r>
              <a:rPr lang="en-AU" sz="1200" b="0" i="0" u="none" kern="1200" dirty="0" smtClean="0">
                <a:solidFill>
                  <a:schemeClr val="tx1"/>
                </a:solidFill>
                <a:effectLst/>
                <a:latin typeface="+mn-lt"/>
                <a:ea typeface="+mn-ea"/>
                <a:cs typeface="+mn-cs"/>
              </a:rPr>
              <a:t> Being able to work from home is usually regarded as being a positive effect of using ICT, but there can be negative aspects as well. Most people need some form of social interaction in their daily lives and if they do not get the chance to meet and talk with other people they may feel isolated and unhappy.</a:t>
            </a:r>
          </a:p>
          <a:p>
            <a:pPr fontAlgn="base"/>
            <a:r>
              <a:rPr lang="en-AU" sz="1200" b="1" i="0" u="none" kern="1200" dirty="0" smtClean="0">
                <a:solidFill>
                  <a:schemeClr val="tx1"/>
                </a:solidFill>
                <a:effectLst/>
                <a:latin typeface="+mn-lt"/>
                <a:ea typeface="+mn-ea"/>
                <a:cs typeface="+mn-cs"/>
              </a:rPr>
              <a:t>Reduced physical activity: </a:t>
            </a:r>
            <a:r>
              <a:rPr lang="en-AU" sz="1200" b="0" i="0" u="none" kern="1200" dirty="0" smtClean="0">
                <a:solidFill>
                  <a:schemeClr val="tx1"/>
                </a:solidFill>
                <a:effectLst/>
                <a:latin typeface="+mn-lt"/>
                <a:ea typeface="+mn-ea"/>
                <a:cs typeface="+mn-cs"/>
              </a:rPr>
              <a:t>A third negative effect of ICT is that users may adopt a more sedentary lifestyle. This can lead to health problems such as obesity, heart disease, and diabetes. Many countries have workplace regulations to prevent problems such as repetitive strain injury or eyestrain, but lack of physical exercise is rarely addressed as a specific health hazard.</a:t>
            </a:r>
          </a:p>
          <a:p>
            <a:endParaRPr lang="en-AU" sz="1200" b="0" i="0" u="none" kern="1200" dirty="0" smtClean="0">
              <a:solidFill>
                <a:schemeClr val="tx1"/>
              </a:solidFill>
              <a:effectLst/>
              <a:latin typeface="+mn-lt"/>
              <a:ea typeface="+mn-ea"/>
              <a:cs typeface="+mn-cs"/>
            </a:endParaRPr>
          </a:p>
          <a:p>
            <a:endParaRPr lang="en-AU" sz="1200" b="0" i="0" u="none" kern="1200" dirty="0" smtClean="0">
              <a:solidFill>
                <a:schemeClr val="tx1"/>
              </a:solidFill>
              <a:effectLst/>
              <a:latin typeface="+mn-lt"/>
              <a:ea typeface="+mn-ea"/>
              <a:cs typeface="+mn-cs"/>
            </a:endParaRPr>
          </a:p>
          <a:p>
            <a:r>
              <a:rPr lang="en-AU" sz="1200" b="0" i="0" u="none" kern="1200" dirty="0" smtClean="0">
                <a:solidFill>
                  <a:schemeClr val="tx1"/>
                </a:solidFill>
                <a:effectLst/>
                <a:latin typeface="+mn-lt"/>
                <a:ea typeface="+mn-ea"/>
                <a:cs typeface="+mn-cs"/>
              </a:rPr>
              <a:t>There has been a recent cluster of global evidence about negative impacts:</a:t>
            </a:r>
          </a:p>
          <a:p>
            <a:r>
              <a:rPr lang="en-AU" sz="1200" b="1" i="0" u="none" kern="1200" dirty="0" smtClean="0">
                <a:solidFill>
                  <a:schemeClr val="tx1"/>
                </a:solidFill>
                <a:effectLst/>
                <a:latin typeface="+mn-lt"/>
                <a:ea typeface="+mn-ea"/>
                <a:cs typeface="+mn-cs"/>
              </a:rPr>
              <a:t>Economic</a:t>
            </a:r>
            <a:r>
              <a:rPr lang="en-AU" sz="1200" b="0" i="0" u="none" kern="1200" dirty="0" smtClean="0">
                <a:solidFill>
                  <a:schemeClr val="tx1"/>
                </a:solidFill>
                <a:effectLst/>
                <a:latin typeface="+mn-lt"/>
                <a:ea typeface="+mn-ea"/>
                <a:cs typeface="+mn-cs"/>
              </a:rPr>
              <a:t>: online retail models are precipitating closure of high street shops.  This may be more economically efficient but it is also more ‘efficient’ in terms of employment numbers, it </a:t>
            </a:r>
            <a:r>
              <a:rPr lang="en-AU" sz="1200" b="0" i="0" u="none" strike="noStrike" kern="1200" dirty="0" smtClean="0">
                <a:solidFill>
                  <a:schemeClr val="tx1"/>
                </a:solidFill>
                <a:effectLst/>
                <a:latin typeface="+mn-lt"/>
                <a:ea typeface="+mn-ea"/>
                <a:cs typeface="+mn-cs"/>
                <a:hlinkClick r:id="rId3"/>
              </a:rPr>
              <a:t>erodes both the sense and reality of community</a:t>
            </a:r>
            <a:r>
              <a:rPr lang="en-AU" sz="1200" b="0" i="0" u="none" kern="1200" dirty="0" smtClean="0">
                <a:solidFill>
                  <a:schemeClr val="tx1"/>
                </a:solidFill>
                <a:effectLst/>
                <a:latin typeface="+mn-lt"/>
                <a:ea typeface="+mn-ea"/>
                <a:cs typeface="+mn-cs"/>
              </a:rPr>
              <a:t>, and large ICT-based firms have been </a:t>
            </a:r>
            <a:r>
              <a:rPr lang="en-AU" sz="1200" b="0" i="0" u="none" strike="noStrike" kern="1200" dirty="0" smtClean="0">
                <a:solidFill>
                  <a:schemeClr val="tx1"/>
                </a:solidFill>
                <a:effectLst/>
                <a:latin typeface="+mn-lt"/>
                <a:ea typeface="+mn-ea"/>
                <a:cs typeface="+mn-cs"/>
                <a:hlinkClick r:id="rId4"/>
              </a:rPr>
              <a:t>adept at avoiding paying corporation tax</a:t>
            </a:r>
            <a:r>
              <a:rPr lang="en-AU" sz="1200" b="0" i="0" u="none" kern="1200" dirty="0" smtClean="0">
                <a:solidFill>
                  <a:schemeClr val="tx1"/>
                </a:solidFill>
                <a:effectLst/>
                <a:latin typeface="+mn-lt"/>
                <a:ea typeface="+mn-ea"/>
                <a:cs typeface="+mn-cs"/>
              </a:rPr>
              <a:t>.  (See attached ‘thank you’ note posted by staff of closed UK photographic retail chain, </a:t>
            </a:r>
            <a:r>
              <a:rPr lang="en-AU" sz="1200" b="0" i="0" u="none" kern="1200" dirty="0" err="1" smtClean="0">
                <a:solidFill>
                  <a:schemeClr val="tx1"/>
                </a:solidFill>
                <a:effectLst/>
                <a:latin typeface="+mn-lt"/>
                <a:ea typeface="+mn-ea"/>
                <a:cs typeface="+mn-cs"/>
              </a:rPr>
              <a:t>Jessops</a:t>
            </a:r>
            <a:r>
              <a:rPr lang="en-AU" sz="1200" b="0" i="0" u="none" kern="1200" dirty="0" smtClean="0">
                <a:solidFill>
                  <a:schemeClr val="tx1"/>
                </a:solidFill>
                <a:effectLst/>
                <a:latin typeface="+mn-lt"/>
                <a:ea typeface="+mn-ea"/>
                <a:cs typeface="+mn-cs"/>
              </a:rPr>
              <a:t>.)</a:t>
            </a:r>
          </a:p>
          <a:p>
            <a:r>
              <a:rPr lang="en-AU" sz="1200" b="1" i="0" u="none" kern="1200" dirty="0" smtClean="0">
                <a:solidFill>
                  <a:schemeClr val="tx1"/>
                </a:solidFill>
                <a:effectLst/>
                <a:latin typeface="+mn-lt"/>
                <a:ea typeface="+mn-ea"/>
                <a:cs typeface="+mn-cs"/>
              </a:rPr>
              <a:t>Political</a:t>
            </a:r>
            <a:r>
              <a:rPr lang="en-AU" sz="1200" b="0" i="0" u="none" kern="1200" dirty="0" smtClean="0">
                <a:solidFill>
                  <a:schemeClr val="tx1"/>
                </a:solidFill>
                <a:effectLst/>
                <a:latin typeface="+mn-lt"/>
                <a:ea typeface="+mn-ea"/>
                <a:cs typeface="+mn-cs"/>
              </a:rPr>
              <a:t>: the excitement of the Arab Spring and its supposed twitter revolutions has given way to a situation in which the autocrats have colonised cyberspace. Moving on from the simplicities of blocking and filtering, regimes are now monitoring online communications in order to identify and then </a:t>
            </a:r>
            <a:r>
              <a:rPr lang="en-AU" sz="1200" b="0" i="0" u="none" strike="noStrike" kern="1200" dirty="0" smtClean="0">
                <a:solidFill>
                  <a:schemeClr val="tx1"/>
                </a:solidFill>
                <a:effectLst/>
                <a:latin typeface="+mn-lt"/>
                <a:ea typeface="+mn-ea"/>
                <a:cs typeface="+mn-cs"/>
                <a:hlinkClick r:id="rId5"/>
              </a:rPr>
              <a:t>arrest, intimidate or attack opponents</a:t>
            </a:r>
            <a:r>
              <a:rPr lang="en-AU" sz="1200" b="0" i="0" u="none" kern="1200" dirty="0" smtClean="0">
                <a:solidFill>
                  <a:schemeClr val="tx1"/>
                </a:solidFill>
                <a:effectLst/>
                <a:latin typeface="+mn-lt"/>
                <a:ea typeface="+mn-ea"/>
                <a:cs typeface="+mn-cs"/>
              </a:rPr>
              <a:t>.  </a:t>
            </a:r>
            <a:r>
              <a:rPr lang="en-AU" sz="1200" b="0" i="0" u="none" strike="noStrike" kern="1200" dirty="0" smtClean="0">
                <a:solidFill>
                  <a:schemeClr val="tx1"/>
                </a:solidFill>
                <a:effectLst/>
                <a:latin typeface="+mn-lt"/>
                <a:ea typeface="+mn-ea"/>
                <a:cs typeface="+mn-cs"/>
                <a:hlinkClick r:id="rId6"/>
              </a:rPr>
              <a:t>Paid commentators</a:t>
            </a:r>
            <a:r>
              <a:rPr lang="en-AU" sz="1200" b="0" i="0" u="none" kern="1200" dirty="0" smtClean="0">
                <a:solidFill>
                  <a:schemeClr val="tx1"/>
                </a:solidFill>
                <a:effectLst/>
                <a:latin typeface="+mn-lt"/>
                <a:ea typeface="+mn-ea"/>
                <a:cs typeface="+mn-cs"/>
              </a:rPr>
              <a:t> are spreading misinformation and pro-regime messages.</a:t>
            </a:r>
          </a:p>
          <a:p>
            <a:r>
              <a:rPr lang="en-AU" sz="1200" b="1" i="0" u="none" kern="1200" dirty="0" smtClean="0">
                <a:solidFill>
                  <a:schemeClr val="tx1"/>
                </a:solidFill>
                <a:effectLst/>
                <a:latin typeface="+mn-lt"/>
                <a:ea typeface="+mn-ea"/>
                <a:cs typeface="+mn-cs"/>
              </a:rPr>
              <a:t>Military</a:t>
            </a:r>
            <a:r>
              <a:rPr lang="en-AU" sz="1200" b="0" i="0" u="none" kern="1200" dirty="0" smtClean="0">
                <a:solidFill>
                  <a:schemeClr val="tx1"/>
                </a:solidFill>
                <a:effectLst/>
                <a:latin typeface="+mn-lt"/>
                <a:ea typeface="+mn-ea"/>
                <a:cs typeface="+mn-cs"/>
              </a:rPr>
              <a:t>: killing by drone is on the increase as are the </a:t>
            </a:r>
            <a:r>
              <a:rPr lang="en-AU" sz="1200" b="0" i="0" u="none" strike="noStrike" kern="1200" dirty="0" smtClean="0">
                <a:solidFill>
                  <a:schemeClr val="tx1"/>
                </a:solidFill>
                <a:effectLst/>
                <a:latin typeface="+mn-lt"/>
                <a:ea typeface="+mn-ea"/>
                <a:cs typeface="+mn-cs"/>
                <a:hlinkClick r:id="rId7"/>
              </a:rPr>
              <a:t>concerns about autonomy, civil use, and accountability</a:t>
            </a:r>
            <a:r>
              <a:rPr lang="en-AU" sz="1200" b="0" i="0" u="none" kern="1200" dirty="0" smtClean="0">
                <a:solidFill>
                  <a:schemeClr val="tx1"/>
                </a:solidFill>
                <a:effectLst/>
                <a:latin typeface="+mn-lt"/>
                <a:ea typeface="+mn-ea"/>
                <a:cs typeface="+mn-cs"/>
              </a:rPr>
              <a:t>.  It is now possible to </a:t>
            </a:r>
            <a:r>
              <a:rPr lang="en-AU" sz="1200" b="0" i="0" u="none" strike="noStrike" kern="1200" dirty="0" smtClean="0">
                <a:solidFill>
                  <a:schemeClr val="tx1">
                    <a:lumMod val="95000"/>
                    <a:lumOff val="5000"/>
                  </a:schemeClr>
                </a:solidFill>
                <a:effectLst/>
                <a:latin typeface="+mn-lt"/>
                <a:ea typeface="+mn-ea"/>
                <a:cs typeface="+mn-cs"/>
                <a:hlinkClick r:id="rId8"/>
              </a:rPr>
              <a:t>manufacture your own gun using a 3D-printer</a:t>
            </a:r>
            <a:r>
              <a:rPr lang="en-AU" sz="1200" b="0" i="0" u="none" kern="1200" dirty="0" smtClean="0">
                <a:solidFill>
                  <a:schemeClr val="tx1"/>
                </a:solidFill>
                <a:effectLst/>
                <a:latin typeface="+mn-lt"/>
                <a:ea typeface="+mn-ea"/>
                <a:cs typeface="+mn-cs"/>
              </a:rPr>
              <a:t>.  An undeclared </a:t>
            </a:r>
            <a:r>
              <a:rPr lang="en-AU" sz="1200" b="0" i="0" u="none" strike="noStrike" kern="1200" dirty="0" err="1" smtClean="0">
                <a:solidFill>
                  <a:schemeClr val="tx1"/>
                </a:solidFill>
                <a:effectLst/>
                <a:latin typeface="+mn-lt"/>
                <a:ea typeface="+mn-ea"/>
                <a:cs typeface="+mn-cs"/>
                <a:hlinkClick r:id="rId9"/>
              </a:rPr>
              <a:t>cyberwar</a:t>
            </a:r>
            <a:r>
              <a:rPr lang="en-AU" sz="1200" b="0" i="0" u="none" strike="noStrike" kern="1200" dirty="0" smtClean="0">
                <a:solidFill>
                  <a:schemeClr val="tx1"/>
                </a:solidFill>
                <a:effectLst/>
                <a:latin typeface="+mn-lt"/>
                <a:ea typeface="+mn-ea"/>
                <a:cs typeface="+mn-cs"/>
                <a:hlinkClick r:id="rId9"/>
              </a:rPr>
              <a:t> is already underway</a:t>
            </a:r>
            <a:r>
              <a:rPr lang="en-AU" sz="1200" b="0" i="0" u="none" kern="1200" dirty="0" smtClean="0">
                <a:solidFill>
                  <a:schemeClr val="tx1"/>
                </a:solidFill>
                <a:effectLst/>
                <a:latin typeface="+mn-lt"/>
                <a:ea typeface="+mn-ea"/>
                <a:cs typeface="+mn-cs"/>
              </a:rPr>
              <a:t> between global powers.</a:t>
            </a:r>
          </a:p>
          <a:p>
            <a:r>
              <a:rPr lang="en-AU" sz="1200" b="1" i="0" u="none" kern="1200" dirty="0" smtClean="0">
                <a:solidFill>
                  <a:schemeClr val="tx1"/>
                </a:solidFill>
                <a:effectLst/>
                <a:latin typeface="+mn-lt"/>
                <a:ea typeface="+mn-ea"/>
                <a:cs typeface="+mn-cs"/>
              </a:rPr>
              <a:t>Social</a:t>
            </a:r>
            <a:r>
              <a:rPr lang="en-AU" sz="1200" b="0" i="0" u="none" kern="1200" dirty="0" smtClean="0">
                <a:solidFill>
                  <a:schemeClr val="tx1"/>
                </a:solidFill>
                <a:effectLst/>
                <a:latin typeface="+mn-lt"/>
                <a:ea typeface="+mn-ea"/>
                <a:cs typeface="+mn-cs"/>
              </a:rPr>
              <a:t>: ICTs have propelled a </a:t>
            </a:r>
            <a:r>
              <a:rPr lang="en-AU" sz="1200" b="0" i="0" u="none" strike="noStrike" kern="1200" dirty="0" err="1" smtClean="0">
                <a:solidFill>
                  <a:schemeClr val="tx1"/>
                </a:solidFill>
                <a:effectLst/>
                <a:latin typeface="+mn-lt"/>
                <a:ea typeface="+mn-ea"/>
                <a:cs typeface="+mn-cs"/>
                <a:hlinkClick r:id="rId10"/>
              </a:rPr>
              <a:t>hypersexualisation</a:t>
            </a:r>
            <a:r>
              <a:rPr lang="en-AU" sz="1200" b="0" i="0" u="none" strike="noStrike" kern="1200" dirty="0" smtClean="0">
                <a:solidFill>
                  <a:schemeClr val="tx1"/>
                </a:solidFill>
                <a:effectLst/>
                <a:latin typeface="+mn-lt"/>
                <a:ea typeface="+mn-ea"/>
                <a:cs typeface="+mn-cs"/>
                <a:hlinkClick r:id="rId10"/>
              </a:rPr>
              <a:t> of young people</a:t>
            </a:r>
            <a:r>
              <a:rPr lang="en-AU" sz="1200" b="0" i="0" u="none" kern="1200" dirty="0" smtClean="0">
                <a:solidFill>
                  <a:schemeClr val="tx1"/>
                </a:solidFill>
                <a:effectLst/>
                <a:latin typeface="+mn-lt"/>
                <a:ea typeface="+mn-ea"/>
                <a:cs typeface="+mn-cs"/>
              </a:rPr>
              <a:t> and </a:t>
            </a:r>
            <a:r>
              <a:rPr lang="en-AU" sz="1200" b="0" i="0" u="none" strike="noStrike" kern="1200" dirty="0" err="1" smtClean="0">
                <a:solidFill>
                  <a:schemeClr val="tx1"/>
                </a:solidFill>
                <a:effectLst/>
                <a:latin typeface="+mn-lt"/>
                <a:ea typeface="+mn-ea"/>
                <a:cs typeface="+mn-cs"/>
                <a:hlinkClick r:id="rId11"/>
              </a:rPr>
              <a:t>pornification</a:t>
            </a:r>
            <a:r>
              <a:rPr lang="en-AU" sz="1200" b="0" i="0" u="none" strike="noStrike" kern="1200" dirty="0" smtClean="0">
                <a:solidFill>
                  <a:schemeClr val="tx1"/>
                </a:solidFill>
                <a:effectLst/>
                <a:latin typeface="+mn-lt"/>
                <a:ea typeface="+mn-ea"/>
                <a:cs typeface="+mn-cs"/>
                <a:hlinkClick r:id="rId11"/>
              </a:rPr>
              <a:t> of sexual relations</a:t>
            </a:r>
            <a:r>
              <a:rPr lang="en-AU" sz="1200" b="0" i="0" u="none" kern="1200" dirty="0" smtClean="0">
                <a:solidFill>
                  <a:schemeClr val="tx1"/>
                </a:solidFill>
                <a:effectLst/>
                <a:latin typeface="+mn-lt"/>
                <a:ea typeface="+mn-ea"/>
                <a:cs typeface="+mn-cs"/>
              </a:rPr>
              <a:t>.</a:t>
            </a:r>
          </a:p>
          <a:p>
            <a:endParaRPr lang="en-AU" sz="1200" b="0" i="0" u="none" kern="1200" dirty="0" smtClean="0">
              <a:solidFill>
                <a:schemeClr val="tx1"/>
              </a:solidFill>
              <a:effectLst/>
              <a:latin typeface="+mn-lt"/>
              <a:ea typeface="+mn-ea"/>
              <a:cs typeface="+mn-cs"/>
            </a:endParaRPr>
          </a:p>
          <a:p>
            <a:endParaRPr lang="en-AU" sz="1200" b="0" i="0" u="none" kern="1200" dirty="0" smtClean="0">
              <a:solidFill>
                <a:schemeClr val="tx1"/>
              </a:solidFill>
              <a:effectLst/>
              <a:latin typeface="+mn-lt"/>
              <a:ea typeface="+mn-ea"/>
              <a:cs typeface="+mn-cs"/>
            </a:endParaRPr>
          </a:p>
          <a:p>
            <a:endParaRPr lang="en-AU" u="none" dirty="0">
              <a:solidFill>
                <a:schemeClr val="tx1"/>
              </a:solidFill>
            </a:endParaRPr>
          </a:p>
        </p:txBody>
      </p:sp>
      <p:sp>
        <p:nvSpPr>
          <p:cNvPr id="4" name="Slide Number Placeholder 3"/>
          <p:cNvSpPr>
            <a:spLocks noGrp="1"/>
          </p:cNvSpPr>
          <p:nvPr>
            <p:ph type="sldNum" sz="quarter" idx="10"/>
          </p:nvPr>
        </p:nvSpPr>
        <p:spPr/>
        <p:txBody>
          <a:bodyPr/>
          <a:lstStyle/>
          <a:p>
            <a:fld id="{31EC1BD3-3128-4003-B041-87800DDF7719}" type="slidenum">
              <a:rPr lang="en-AU" smtClean="0"/>
              <a:t>31</a:t>
            </a:fld>
            <a:endParaRPr lang="en-AU"/>
          </a:p>
        </p:txBody>
      </p:sp>
    </p:spTree>
    <p:extLst>
      <p:ext uri="{BB962C8B-B14F-4D97-AF65-F5344CB8AC3E}">
        <p14:creationId xmlns:p14="http://schemas.microsoft.com/office/powerpoint/2010/main" val="26275264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31EC1BD3-3128-4003-B041-87800DDF7719}" type="slidenum">
              <a:rPr lang="en-AU" smtClean="0"/>
              <a:t>32</a:t>
            </a:fld>
            <a:endParaRPr lang="en-AU"/>
          </a:p>
        </p:txBody>
      </p:sp>
    </p:spTree>
    <p:extLst>
      <p:ext uri="{BB962C8B-B14F-4D97-AF65-F5344CB8AC3E}">
        <p14:creationId xmlns:p14="http://schemas.microsoft.com/office/powerpoint/2010/main" val="19791460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31EC1BD3-3128-4003-B041-87800DDF7719}" type="slidenum">
              <a:rPr lang="en-AU" smtClean="0"/>
              <a:t>33</a:t>
            </a:fld>
            <a:endParaRPr lang="en-AU"/>
          </a:p>
        </p:txBody>
      </p:sp>
    </p:spTree>
    <p:extLst>
      <p:ext uri="{BB962C8B-B14F-4D97-AF65-F5344CB8AC3E}">
        <p14:creationId xmlns:p14="http://schemas.microsoft.com/office/powerpoint/2010/main" val="33753262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53E59E60-6EAD-4EB3-8635-6BDC0B38DB3E}" type="slidenum">
              <a:rPr lang="en-AU" smtClean="0"/>
              <a:pPr/>
              <a:t>46</a:t>
            </a:fld>
            <a:endParaRPr lang="en-AU"/>
          </a:p>
        </p:txBody>
      </p:sp>
    </p:spTree>
    <p:extLst>
      <p:ext uri="{BB962C8B-B14F-4D97-AF65-F5344CB8AC3E}">
        <p14:creationId xmlns:p14="http://schemas.microsoft.com/office/powerpoint/2010/main" val="400134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31EC1BD3-3128-4003-B041-87800DDF7719}" type="slidenum">
              <a:rPr lang="en-AU" smtClean="0"/>
              <a:t>9</a:t>
            </a:fld>
            <a:endParaRPr lang="en-AU"/>
          </a:p>
        </p:txBody>
      </p:sp>
    </p:spTree>
    <p:extLst>
      <p:ext uri="{BB962C8B-B14F-4D97-AF65-F5344CB8AC3E}">
        <p14:creationId xmlns:p14="http://schemas.microsoft.com/office/powerpoint/2010/main" val="22127664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b="1" i="0" kern="1200" dirty="0" smtClean="0">
                <a:solidFill>
                  <a:schemeClr val="tx1"/>
                </a:solidFill>
                <a:effectLst/>
                <a:latin typeface="+mn-lt"/>
                <a:ea typeface="+mn-ea"/>
                <a:cs typeface="+mn-cs"/>
              </a:rPr>
              <a:t>Civil disobedience,</a:t>
            </a:r>
            <a:r>
              <a:rPr lang="en-AU" sz="1200" b="0" i="0" kern="1200" dirty="0" smtClean="0">
                <a:solidFill>
                  <a:schemeClr val="tx1"/>
                </a:solidFill>
                <a:effectLst/>
                <a:latin typeface="+mn-lt"/>
                <a:ea typeface="+mn-ea"/>
                <a:cs typeface="+mn-cs"/>
              </a:rPr>
              <a:t> also called </a:t>
            </a:r>
            <a:r>
              <a:rPr lang="en-AU" sz="1200" b="1" i="0" kern="1200" dirty="0" smtClean="0">
                <a:solidFill>
                  <a:schemeClr val="tx1"/>
                </a:solidFill>
                <a:effectLst/>
                <a:latin typeface="+mn-lt"/>
                <a:ea typeface="+mn-ea"/>
                <a:cs typeface="+mn-cs"/>
              </a:rPr>
              <a:t>passive resistance</a:t>
            </a:r>
            <a:r>
              <a:rPr lang="en-AU" sz="1200" b="0" i="0" kern="1200" dirty="0" smtClean="0">
                <a:solidFill>
                  <a:schemeClr val="tx1"/>
                </a:solidFill>
                <a:effectLst/>
                <a:latin typeface="+mn-lt"/>
                <a:ea typeface="+mn-ea"/>
                <a:cs typeface="+mn-cs"/>
              </a:rPr>
              <a:t>,  refusal to obey the demands or commands of a government or occupying power, without resorting to violence or active measures of opposition; its usual purpose is to force concessions from the government or occupying power. Civil disobedience has been a major tactic and philosophy of nationalist movements in Africa and India</a:t>
            </a:r>
            <a:r>
              <a:rPr lang="en-AU" sz="1200" b="0" i="0" kern="1200" baseline="0" dirty="0" smtClean="0">
                <a:solidFill>
                  <a:schemeClr val="tx1"/>
                </a:solidFill>
                <a:effectLst/>
                <a:latin typeface="+mn-lt"/>
                <a:ea typeface="+mn-ea"/>
                <a:cs typeface="+mn-cs"/>
              </a:rPr>
              <a:t>, the American Civil Rights Mo</a:t>
            </a:r>
          </a:p>
          <a:p>
            <a:endParaRPr lang="en-AU" sz="1200" b="0" i="0" kern="1200" baseline="0" dirty="0" smtClean="0">
              <a:solidFill>
                <a:schemeClr val="tx1"/>
              </a:solidFill>
              <a:effectLst/>
              <a:latin typeface="+mn-lt"/>
              <a:ea typeface="+mn-ea"/>
              <a:cs typeface="+mn-cs"/>
            </a:endParaRPr>
          </a:p>
          <a:p>
            <a:pPr fontAlgn="base"/>
            <a:r>
              <a:rPr lang="en-AU" sz="1200" b="0" i="0" u="sng" kern="1200" dirty="0" smtClean="0">
                <a:solidFill>
                  <a:schemeClr val="tx1"/>
                </a:solidFill>
                <a:effectLst/>
                <a:latin typeface="+mn-lt"/>
                <a:ea typeface="+mn-ea"/>
                <a:cs typeface="+mn-cs"/>
              </a:rPr>
              <a:t>Primary uses of Civil Disobedience:</a:t>
            </a:r>
            <a:endParaRPr lang="en-AU" sz="1200" b="0" i="0" kern="1200" dirty="0" smtClean="0">
              <a:solidFill>
                <a:schemeClr val="tx1"/>
              </a:solidFill>
              <a:effectLst/>
              <a:latin typeface="+mn-lt"/>
              <a:ea typeface="+mn-ea"/>
              <a:cs typeface="+mn-cs"/>
            </a:endParaRPr>
          </a:p>
          <a:p>
            <a:pPr fontAlgn="base"/>
            <a:r>
              <a:rPr lang="en-AU" sz="1200" b="0" i="0" kern="1200" dirty="0" smtClean="0">
                <a:solidFill>
                  <a:schemeClr val="tx1"/>
                </a:solidFill>
                <a:effectLst/>
                <a:latin typeface="+mn-lt"/>
                <a:ea typeface="+mn-ea"/>
                <a:cs typeface="+mn-cs"/>
              </a:rPr>
              <a:t>Bring attention and inspire action-At the beginning of a movement, Civil Disobedience can bring media attention to an issue and inspire involvement by previously dormant citizens. Case in point: Rosa Parks refusing to give up her seat on the bus. (spark)</a:t>
            </a:r>
          </a:p>
          <a:p>
            <a:pPr fontAlgn="base"/>
            <a:r>
              <a:rPr lang="en-AU" sz="1200" b="0" i="0" kern="1200" dirty="0" smtClean="0">
                <a:solidFill>
                  <a:schemeClr val="tx1"/>
                </a:solidFill>
                <a:effectLst/>
                <a:latin typeface="+mn-lt"/>
                <a:ea typeface="+mn-ea"/>
                <a:cs typeface="+mn-cs"/>
              </a:rPr>
              <a:t> </a:t>
            </a:r>
          </a:p>
          <a:p>
            <a:pPr fontAlgn="base"/>
            <a:r>
              <a:rPr lang="en-AU" sz="1200" b="0" i="0" kern="1200" dirty="0" smtClean="0">
                <a:solidFill>
                  <a:schemeClr val="tx1"/>
                </a:solidFill>
                <a:effectLst/>
                <a:latin typeface="+mn-lt"/>
                <a:ea typeface="+mn-ea"/>
                <a:cs typeface="+mn-cs"/>
              </a:rPr>
              <a:t>Unify a campaign- In the course of a movement, Civil Disobedience can serve as a common thread linking protestors, leaders, and events. Case in point: MLK and Ghandi used non-violent civil disobedience to gain the moral high ground and control the direction and methodology of protests.</a:t>
            </a:r>
          </a:p>
          <a:p>
            <a:r>
              <a:rPr lang="en-AU" sz="1200" b="0" i="0" kern="1200" baseline="0" dirty="0" err="1" smtClean="0">
                <a:solidFill>
                  <a:schemeClr val="tx1"/>
                </a:solidFill>
                <a:effectLst/>
                <a:latin typeface="+mn-lt"/>
                <a:ea typeface="+mn-ea"/>
                <a:cs typeface="+mn-cs"/>
              </a:rPr>
              <a:t>vement</a:t>
            </a:r>
            <a:r>
              <a:rPr lang="en-AU" sz="1200" b="0" i="0" kern="1200" baseline="0" dirty="0" smtClean="0">
                <a:solidFill>
                  <a:schemeClr val="tx1"/>
                </a:solidFill>
                <a:effectLst/>
                <a:latin typeface="+mn-lt"/>
                <a:ea typeface="+mn-ea"/>
                <a:cs typeface="+mn-cs"/>
              </a:rPr>
              <a:t> </a:t>
            </a:r>
            <a:r>
              <a:rPr lang="en-AU" sz="1200" b="0" i="0" kern="1200" dirty="0" smtClean="0">
                <a:solidFill>
                  <a:schemeClr val="tx1"/>
                </a:solidFill>
                <a:effectLst/>
                <a:latin typeface="+mn-lt"/>
                <a:ea typeface="+mn-ea"/>
                <a:cs typeface="+mn-cs"/>
              </a:rPr>
              <a:t>and of labour, anti-war, and other social movements in many countries.</a:t>
            </a:r>
            <a:endParaRPr lang="en-AU" dirty="0"/>
          </a:p>
        </p:txBody>
      </p:sp>
      <p:sp>
        <p:nvSpPr>
          <p:cNvPr id="4" name="Slide Number Placeholder 3"/>
          <p:cNvSpPr>
            <a:spLocks noGrp="1"/>
          </p:cNvSpPr>
          <p:nvPr>
            <p:ph type="sldNum" sz="quarter" idx="10"/>
          </p:nvPr>
        </p:nvSpPr>
        <p:spPr/>
        <p:txBody>
          <a:bodyPr/>
          <a:lstStyle/>
          <a:p>
            <a:fld id="{767A36E7-0564-45A2-B5AE-9E1FB6615054}" type="slidenum">
              <a:rPr lang="en-AU" smtClean="0"/>
              <a:t>54</a:t>
            </a:fld>
            <a:endParaRPr lang="en-AU"/>
          </a:p>
        </p:txBody>
      </p:sp>
    </p:spTree>
    <p:extLst>
      <p:ext uri="{BB962C8B-B14F-4D97-AF65-F5344CB8AC3E}">
        <p14:creationId xmlns:p14="http://schemas.microsoft.com/office/powerpoint/2010/main" val="28373203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smtClean="0">
                <a:solidFill>
                  <a:schemeClr val="tx1"/>
                </a:solidFill>
                <a:effectLst/>
                <a:latin typeface="+mn-lt"/>
                <a:ea typeface="+mn-ea"/>
                <a:cs typeface="+mn-cs"/>
              </a:rPr>
              <a:t>A </a:t>
            </a:r>
            <a:r>
              <a:rPr lang="en-AU" sz="1200" b="1" kern="1200" dirty="0" smtClean="0">
                <a:solidFill>
                  <a:schemeClr val="tx1"/>
                </a:solidFill>
                <a:effectLst/>
                <a:latin typeface="+mn-lt"/>
                <a:ea typeface="+mn-ea"/>
                <a:cs typeface="+mn-cs"/>
              </a:rPr>
              <a:t>publicity stunt</a:t>
            </a:r>
            <a:r>
              <a:rPr lang="en-AU" sz="1200" kern="1200" dirty="0" smtClean="0">
                <a:solidFill>
                  <a:schemeClr val="tx1"/>
                </a:solidFill>
                <a:effectLst/>
                <a:latin typeface="+mn-lt"/>
                <a:ea typeface="+mn-ea"/>
                <a:cs typeface="+mn-cs"/>
              </a:rPr>
              <a:t> is a planned event designed to attract the public's attention to the event's organizers or their cause. Publicity stunts can be professionally organized, or set up by amateurs.</a:t>
            </a:r>
            <a:r>
              <a:rPr lang="en-AU" sz="1200" kern="1200" baseline="30000" dirty="0" smtClean="0">
                <a:solidFill>
                  <a:schemeClr val="tx1"/>
                </a:solidFill>
                <a:effectLst/>
                <a:latin typeface="+mn-lt"/>
                <a:ea typeface="+mn-ea"/>
                <a:cs typeface="+mn-cs"/>
              </a:rPr>
              <a:t> </a:t>
            </a:r>
            <a:r>
              <a:rPr lang="en-AU" sz="1200" kern="1200" dirty="0" smtClean="0">
                <a:solidFill>
                  <a:schemeClr val="tx1"/>
                </a:solidFill>
                <a:effectLst/>
                <a:latin typeface="+mn-lt"/>
                <a:ea typeface="+mn-ea"/>
                <a:cs typeface="+mn-cs"/>
              </a:rPr>
              <a:t> Such events are frequently utilized by advertisers, celebrities, athletes, and politicians.</a:t>
            </a:r>
          </a:p>
          <a:p>
            <a:endParaRPr lang="en-AU" sz="1200" kern="1200" dirty="0" smtClean="0">
              <a:solidFill>
                <a:schemeClr val="tx1"/>
              </a:solidFill>
              <a:effectLst/>
              <a:latin typeface="+mn-lt"/>
              <a:ea typeface="+mn-ea"/>
              <a:cs typeface="+mn-cs"/>
            </a:endParaRPr>
          </a:p>
          <a:p>
            <a:r>
              <a:rPr lang="en-AU" sz="1200" kern="1200" dirty="0" smtClean="0">
                <a:solidFill>
                  <a:schemeClr val="tx1"/>
                </a:solidFill>
                <a:effectLst/>
                <a:latin typeface="+mn-lt"/>
                <a:ea typeface="+mn-ea"/>
                <a:cs typeface="+mn-cs"/>
              </a:rPr>
              <a:t>Organizations sometimes seek publicity by staging newsworthy events that attract media coverage. They can be in the form of dedications, press conferences or organized protests. By staging and managing the event, the organization attempts to gain some control over what is reported in the media. Successful publicity stunts have news value, offer photo, video and sound bite opportunities, and are arranged primarily for media coverage.</a:t>
            </a:r>
          </a:p>
          <a:p>
            <a:endParaRPr lang="en-AU" dirty="0"/>
          </a:p>
        </p:txBody>
      </p:sp>
      <p:sp>
        <p:nvSpPr>
          <p:cNvPr id="4" name="Slide Number Placeholder 3"/>
          <p:cNvSpPr>
            <a:spLocks noGrp="1"/>
          </p:cNvSpPr>
          <p:nvPr>
            <p:ph type="sldNum" sz="quarter" idx="10"/>
          </p:nvPr>
        </p:nvSpPr>
        <p:spPr/>
        <p:txBody>
          <a:bodyPr/>
          <a:lstStyle/>
          <a:p>
            <a:fld id="{767A36E7-0564-45A2-B5AE-9E1FB6615054}" type="slidenum">
              <a:rPr lang="en-AU" smtClean="0"/>
              <a:t>55</a:t>
            </a:fld>
            <a:endParaRPr lang="en-AU"/>
          </a:p>
        </p:txBody>
      </p:sp>
    </p:spTree>
    <p:extLst>
      <p:ext uri="{BB962C8B-B14F-4D97-AF65-F5344CB8AC3E}">
        <p14:creationId xmlns:p14="http://schemas.microsoft.com/office/powerpoint/2010/main" val="12423404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smtClean="0">
                <a:solidFill>
                  <a:schemeClr val="tx1"/>
                </a:solidFill>
                <a:effectLst/>
                <a:latin typeface="+mn-lt"/>
                <a:ea typeface="+mn-ea"/>
                <a:cs typeface="+mn-cs"/>
              </a:rPr>
              <a:t>Coordinated demands could also be called mass mobilisation and refers to mobilisation of people as a form of influence. Mass mobilisation is often used by grassroots-based social movements, including revolutionary movements, but is also a tool for those with power. The process usually takes the form of large public gatherings such as mass meetings, marches, parades, processions and demonstrations (such gatherings usually are part of a protest action).</a:t>
            </a:r>
          </a:p>
          <a:p>
            <a:endParaRPr lang="en-AU" sz="1200" kern="1200" dirty="0" smtClean="0">
              <a:solidFill>
                <a:schemeClr val="tx1"/>
              </a:solidFill>
              <a:effectLst/>
              <a:latin typeface="+mn-lt"/>
              <a:ea typeface="+mn-ea"/>
              <a:cs typeface="+mn-cs"/>
            </a:endParaRPr>
          </a:p>
          <a:p>
            <a:r>
              <a:rPr lang="en-AU" sz="1200" kern="1200" dirty="0" smtClean="0">
                <a:solidFill>
                  <a:schemeClr val="tx1"/>
                </a:solidFill>
                <a:effectLst/>
                <a:latin typeface="+mn-lt"/>
                <a:ea typeface="+mn-ea"/>
                <a:cs typeface="+mn-cs"/>
              </a:rPr>
              <a:t>Mass mobilisation is defined as a process that engages and motivates a wide range of partners and allies at national and local levels to raise awareness of and demand for a particular development objective through face-to-face dialogue. Members of institutions, community networks, civic and religious groups and others work in a coordinated way to reach specific groups of people for dialogue with planned messages. In other words, social mobilisation seeks to facilitate change through a range of players engaged in interrelated and complementary efforts.</a:t>
            </a:r>
          </a:p>
          <a:p>
            <a:endParaRPr lang="en-AU" sz="1200" kern="1200" dirty="0" smtClean="0">
              <a:solidFill>
                <a:schemeClr val="tx1"/>
              </a:solidFill>
              <a:effectLst/>
              <a:latin typeface="+mn-lt"/>
              <a:ea typeface="+mn-ea"/>
              <a:cs typeface="+mn-cs"/>
            </a:endParaRPr>
          </a:p>
          <a:p>
            <a:endParaRPr lang="en-AU" sz="1200" kern="1200" dirty="0" smtClean="0">
              <a:solidFill>
                <a:schemeClr val="tx1"/>
              </a:solidFill>
              <a:effectLst/>
              <a:latin typeface="+mn-lt"/>
              <a:ea typeface="+mn-ea"/>
              <a:cs typeface="+mn-cs"/>
            </a:endParaRPr>
          </a:p>
          <a:p>
            <a:endParaRPr lang="en-AU" dirty="0"/>
          </a:p>
        </p:txBody>
      </p:sp>
      <p:sp>
        <p:nvSpPr>
          <p:cNvPr id="4" name="Slide Number Placeholder 3"/>
          <p:cNvSpPr>
            <a:spLocks noGrp="1"/>
          </p:cNvSpPr>
          <p:nvPr>
            <p:ph type="sldNum" sz="quarter" idx="10"/>
          </p:nvPr>
        </p:nvSpPr>
        <p:spPr/>
        <p:txBody>
          <a:bodyPr/>
          <a:lstStyle/>
          <a:p>
            <a:fld id="{767A36E7-0564-45A2-B5AE-9E1FB6615054}" type="slidenum">
              <a:rPr lang="en-AU" smtClean="0"/>
              <a:t>56</a:t>
            </a:fld>
            <a:endParaRPr lang="en-AU"/>
          </a:p>
        </p:txBody>
      </p:sp>
    </p:spTree>
    <p:extLst>
      <p:ext uri="{BB962C8B-B14F-4D97-AF65-F5344CB8AC3E}">
        <p14:creationId xmlns:p14="http://schemas.microsoft.com/office/powerpoint/2010/main" val="10777725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Another form or mass mobilisation,</a:t>
            </a:r>
            <a:r>
              <a:rPr lang="en-AU" baseline="0" dirty="0" smtClean="0"/>
              <a:t> that is more visible and potentially more influential than letter writing or </a:t>
            </a:r>
            <a:r>
              <a:rPr lang="en-AU" baseline="0" dirty="0" err="1" smtClean="0"/>
              <a:t>sms</a:t>
            </a:r>
            <a:r>
              <a:rPr lang="en-AU" baseline="0" dirty="0" smtClean="0"/>
              <a:t> bombing, or spam bombing.</a:t>
            </a:r>
          </a:p>
          <a:p>
            <a:endParaRPr lang="en-AU" baseline="0" dirty="0" smtClean="0"/>
          </a:p>
          <a:p>
            <a:r>
              <a:rPr lang="en-AU" sz="1200" b="0" i="0" kern="1200" dirty="0" smtClean="0">
                <a:solidFill>
                  <a:schemeClr val="tx1"/>
                </a:solidFill>
                <a:effectLst/>
                <a:latin typeface="+mn-lt"/>
                <a:ea typeface="+mn-ea"/>
                <a:cs typeface="+mn-cs"/>
              </a:rPr>
              <a:t>A </a:t>
            </a:r>
            <a:r>
              <a:rPr lang="en-AU" sz="1200" b="1" i="0" kern="1200" dirty="0" smtClean="0">
                <a:solidFill>
                  <a:schemeClr val="tx1"/>
                </a:solidFill>
                <a:effectLst/>
                <a:latin typeface="+mn-lt"/>
                <a:ea typeface="+mn-ea"/>
                <a:cs typeface="+mn-cs"/>
              </a:rPr>
              <a:t>protest</a:t>
            </a:r>
            <a:r>
              <a:rPr lang="en-AU" sz="1200" b="0" i="0" kern="1200" dirty="0" smtClean="0">
                <a:solidFill>
                  <a:schemeClr val="tx1"/>
                </a:solidFill>
                <a:effectLst/>
                <a:latin typeface="+mn-lt"/>
                <a:ea typeface="+mn-ea"/>
                <a:cs typeface="+mn-cs"/>
              </a:rPr>
              <a:t>  is an expression of objection, by words or by actions, to particular events, policies or situations. Protests can take many different forms, from individual statements to mass demonstrations. Protesters may organize a protest as a way of publicly making their opinions heard in an attempt to influence public opinion or </a:t>
            </a:r>
            <a:r>
              <a:rPr lang="en-AU" sz="1200" b="0" i="0" u="none" strike="noStrike" kern="1200" dirty="0" smtClean="0">
                <a:solidFill>
                  <a:schemeClr val="tx1"/>
                </a:solidFill>
                <a:effectLst/>
                <a:latin typeface="+mn-lt"/>
                <a:ea typeface="+mn-ea"/>
                <a:cs typeface="+mn-cs"/>
                <a:hlinkClick r:id="rId3" tooltip="Government"/>
              </a:rPr>
              <a:t>government</a:t>
            </a:r>
            <a:r>
              <a:rPr lang="en-AU" sz="1200" b="0" i="0" kern="1200" dirty="0" smtClean="0">
                <a:solidFill>
                  <a:schemeClr val="tx1"/>
                </a:solidFill>
                <a:effectLst/>
                <a:latin typeface="+mn-lt"/>
                <a:ea typeface="+mn-ea"/>
                <a:cs typeface="+mn-cs"/>
              </a:rPr>
              <a:t> policy, or they may undertake </a:t>
            </a:r>
            <a:r>
              <a:rPr lang="en-AU" sz="1200" b="0" i="0" u="none" strike="noStrike" kern="1200" dirty="0" smtClean="0">
                <a:solidFill>
                  <a:schemeClr val="tx1"/>
                </a:solidFill>
                <a:effectLst/>
                <a:latin typeface="+mn-lt"/>
                <a:ea typeface="+mn-ea"/>
                <a:cs typeface="+mn-cs"/>
                <a:hlinkClick r:id="rId4" tooltip="Direct action"/>
              </a:rPr>
              <a:t>direct action</a:t>
            </a:r>
            <a:r>
              <a:rPr lang="en-AU" sz="1200" b="0" i="0" kern="1200" dirty="0" smtClean="0">
                <a:solidFill>
                  <a:schemeClr val="tx1"/>
                </a:solidFill>
                <a:effectLst/>
                <a:latin typeface="+mn-lt"/>
                <a:ea typeface="+mn-ea"/>
                <a:cs typeface="+mn-cs"/>
              </a:rPr>
              <a:t> in an attempt to directly enact desired changes themselves.</a:t>
            </a:r>
            <a:r>
              <a:rPr lang="en-AU" sz="1200" b="0" i="0" u="none" strike="noStrike" kern="1200" baseline="30000" dirty="0" smtClean="0">
                <a:solidFill>
                  <a:schemeClr val="tx1"/>
                </a:solidFill>
                <a:effectLst/>
                <a:latin typeface="+mn-lt"/>
                <a:ea typeface="+mn-ea"/>
                <a:cs typeface="+mn-cs"/>
                <a:hlinkClick r:id="rId5"/>
              </a:rPr>
              <a:t>[1]</a:t>
            </a:r>
            <a:r>
              <a:rPr lang="en-AU" sz="1200" b="0" i="0" kern="1200" dirty="0" smtClean="0">
                <a:solidFill>
                  <a:schemeClr val="tx1"/>
                </a:solidFill>
                <a:effectLst/>
                <a:latin typeface="+mn-lt"/>
                <a:ea typeface="+mn-ea"/>
                <a:cs typeface="+mn-cs"/>
              </a:rPr>
              <a:t> Where protests are part of a systematic and peaceful campaign to achieve a particular objective, and involve the use of pressure as well as persuasion, they go beyond mere protest and may be better described as cases of </a:t>
            </a:r>
            <a:r>
              <a:rPr lang="en-AU" sz="1200" b="0" i="0" u="none" strike="noStrike" kern="1200" dirty="0" smtClean="0">
                <a:solidFill>
                  <a:schemeClr val="tx1"/>
                </a:solidFill>
                <a:effectLst/>
                <a:latin typeface="+mn-lt"/>
                <a:ea typeface="+mn-ea"/>
                <a:cs typeface="+mn-cs"/>
                <a:hlinkClick r:id="rId6" tooltip="Civil resistance"/>
              </a:rPr>
              <a:t>civil resistance</a:t>
            </a:r>
            <a:r>
              <a:rPr lang="en-AU" sz="1200" b="0" i="0" kern="1200" dirty="0" smtClean="0">
                <a:solidFill>
                  <a:schemeClr val="tx1"/>
                </a:solidFill>
                <a:effectLst/>
                <a:latin typeface="+mn-lt"/>
                <a:ea typeface="+mn-ea"/>
                <a:cs typeface="+mn-cs"/>
              </a:rPr>
              <a:t> or </a:t>
            </a:r>
            <a:r>
              <a:rPr lang="en-AU" sz="1200" b="0" i="0" u="none" strike="noStrike" kern="1200" dirty="0" smtClean="0">
                <a:solidFill>
                  <a:schemeClr val="tx1"/>
                </a:solidFill>
                <a:effectLst/>
                <a:latin typeface="+mn-lt"/>
                <a:ea typeface="+mn-ea"/>
                <a:cs typeface="+mn-cs"/>
                <a:hlinkClick r:id="rId7" tooltip="Nonviolent resistance"/>
              </a:rPr>
              <a:t>nonviolent resistance</a:t>
            </a:r>
            <a:r>
              <a:rPr lang="en-AU" sz="1200" b="0" i="0" u="none" strike="noStrike" kern="1200" dirty="0" smtClean="0">
                <a:solidFill>
                  <a:schemeClr val="tx1"/>
                </a:solidFill>
                <a:effectLst/>
                <a:latin typeface="+mn-lt"/>
                <a:ea typeface="+mn-ea"/>
                <a:cs typeface="+mn-cs"/>
              </a:rPr>
              <a:t>.</a:t>
            </a:r>
            <a:endParaRPr lang="en-AU" sz="1200" b="0" i="0" u="none" strike="noStrike" kern="1200" baseline="30000" dirty="0" smtClean="0">
              <a:solidFill>
                <a:schemeClr val="tx1"/>
              </a:solidFill>
              <a:effectLst/>
              <a:latin typeface="+mn-lt"/>
              <a:ea typeface="+mn-ea"/>
              <a:cs typeface="+mn-cs"/>
            </a:endParaRPr>
          </a:p>
          <a:p>
            <a:endParaRPr lang="en-AU" sz="1200" b="0" i="0" kern="1200" dirty="0" smtClean="0">
              <a:solidFill>
                <a:schemeClr val="tx1"/>
              </a:solidFill>
              <a:effectLst/>
              <a:latin typeface="+mn-lt"/>
              <a:ea typeface="+mn-ea"/>
              <a:cs typeface="+mn-cs"/>
            </a:endParaRPr>
          </a:p>
          <a:p>
            <a:r>
              <a:rPr lang="en-AU" sz="1200" b="0" i="0" kern="1200" dirty="0" smtClean="0">
                <a:solidFill>
                  <a:schemeClr val="tx1"/>
                </a:solidFill>
                <a:effectLst/>
                <a:latin typeface="+mn-lt"/>
                <a:ea typeface="+mn-ea"/>
                <a:cs typeface="+mn-cs"/>
              </a:rPr>
              <a:t>Various forms of self-expression and protest are sometimes restricted</a:t>
            </a:r>
            <a:r>
              <a:rPr lang="en-AU" sz="1200" b="0" i="0" u="none" strike="noStrike" kern="1200" baseline="30000" dirty="0" smtClean="0">
                <a:solidFill>
                  <a:schemeClr val="tx1"/>
                </a:solidFill>
                <a:effectLst/>
                <a:latin typeface="+mn-lt"/>
                <a:ea typeface="+mn-ea"/>
                <a:cs typeface="+mn-cs"/>
                <a:hlinkClick r:id="rId8"/>
              </a:rPr>
              <a:t>[3]</a:t>
            </a:r>
            <a:r>
              <a:rPr lang="en-AU" sz="1200" b="0" i="0" kern="1200" dirty="0" smtClean="0">
                <a:solidFill>
                  <a:schemeClr val="tx1"/>
                </a:solidFill>
                <a:effectLst/>
                <a:latin typeface="+mn-lt"/>
                <a:ea typeface="+mn-ea"/>
                <a:cs typeface="+mn-cs"/>
              </a:rPr>
              <a:t> by </a:t>
            </a:r>
            <a:r>
              <a:rPr lang="en-AU" sz="1200" b="0" i="0" u="none" strike="noStrike" kern="1200" dirty="0" smtClean="0">
                <a:solidFill>
                  <a:schemeClr val="tx1"/>
                </a:solidFill>
                <a:effectLst/>
                <a:latin typeface="+mn-lt"/>
                <a:ea typeface="+mn-ea"/>
                <a:cs typeface="+mn-cs"/>
                <a:hlinkClick r:id="rId3" tooltip="Government"/>
              </a:rPr>
              <a:t>governmental</a:t>
            </a:r>
            <a:r>
              <a:rPr lang="en-AU" sz="1200" b="0" i="0" kern="1200" dirty="0" smtClean="0">
                <a:solidFill>
                  <a:schemeClr val="tx1"/>
                </a:solidFill>
                <a:effectLst/>
                <a:latin typeface="+mn-lt"/>
                <a:ea typeface="+mn-ea"/>
                <a:cs typeface="+mn-cs"/>
              </a:rPr>
              <a:t> policy, economic circumstances, religious orthodoxy, social structures, or </a:t>
            </a:r>
            <a:r>
              <a:rPr lang="en-AU" sz="1200" b="0" i="0" u="none" strike="noStrike" kern="1200" dirty="0" smtClean="0">
                <a:solidFill>
                  <a:schemeClr val="tx1"/>
                </a:solidFill>
                <a:effectLst/>
                <a:latin typeface="+mn-lt"/>
                <a:ea typeface="+mn-ea"/>
                <a:cs typeface="+mn-cs"/>
                <a:hlinkClick r:id="rId9" tooltip="Mass media"/>
              </a:rPr>
              <a:t>media</a:t>
            </a:r>
            <a:r>
              <a:rPr lang="en-AU" sz="1200" b="0" i="0" kern="1200" dirty="0" smtClean="0">
                <a:solidFill>
                  <a:schemeClr val="tx1"/>
                </a:solidFill>
                <a:effectLst/>
                <a:latin typeface="+mn-lt"/>
                <a:ea typeface="+mn-ea"/>
                <a:cs typeface="+mn-cs"/>
              </a:rPr>
              <a:t> </a:t>
            </a:r>
            <a:r>
              <a:rPr lang="en-AU" sz="1200" b="0" i="0" u="none" strike="noStrike" kern="1200" dirty="0" smtClean="0">
                <a:solidFill>
                  <a:schemeClr val="tx1"/>
                </a:solidFill>
                <a:effectLst/>
                <a:latin typeface="+mn-lt"/>
                <a:ea typeface="+mn-ea"/>
                <a:cs typeface="+mn-cs"/>
                <a:hlinkClick r:id="rId10" tooltip="Monopoly"/>
              </a:rPr>
              <a:t>monopoly</a:t>
            </a:r>
            <a:r>
              <a:rPr lang="en-AU" sz="1200" b="0" i="0" kern="1200" dirty="0" smtClean="0">
                <a:solidFill>
                  <a:schemeClr val="tx1"/>
                </a:solidFill>
                <a:effectLst/>
                <a:latin typeface="+mn-lt"/>
                <a:ea typeface="+mn-ea"/>
                <a:cs typeface="+mn-cs"/>
              </a:rPr>
              <a:t>. When such restrictions occur, protests may assume the form of open </a:t>
            </a:r>
            <a:r>
              <a:rPr lang="en-AU" sz="1200" b="0" i="0" u="none" strike="noStrike" kern="1200" dirty="0" smtClean="0">
                <a:solidFill>
                  <a:schemeClr val="tx1"/>
                </a:solidFill>
                <a:effectLst/>
                <a:latin typeface="+mn-lt"/>
                <a:ea typeface="+mn-ea"/>
                <a:cs typeface="+mn-cs"/>
                <a:hlinkClick r:id="rId11" tooltip="Civil disobedience"/>
              </a:rPr>
              <a:t>civil disobedience</a:t>
            </a:r>
            <a:r>
              <a:rPr lang="en-AU" sz="1200" b="0" i="0" kern="1200" dirty="0" smtClean="0">
                <a:solidFill>
                  <a:schemeClr val="tx1"/>
                </a:solidFill>
                <a:effectLst/>
                <a:latin typeface="+mn-lt"/>
                <a:ea typeface="+mn-ea"/>
                <a:cs typeface="+mn-cs"/>
              </a:rPr>
              <a:t>, more subtle forms of resistance against the restrictions, or may spill over into other areas such as </a:t>
            </a:r>
            <a:r>
              <a:rPr lang="en-AU" sz="1200" b="0" i="0" u="none" strike="noStrike" kern="1200" dirty="0" smtClean="0">
                <a:solidFill>
                  <a:schemeClr val="tx1"/>
                </a:solidFill>
                <a:effectLst/>
                <a:latin typeface="+mn-lt"/>
                <a:ea typeface="+mn-ea"/>
                <a:cs typeface="+mn-cs"/>
                <a:hlinkClick r:id="rId12" tooltip="Culture"/>
              </a:rPr>
              <a:t>culture</a:t>
            </a:r>
            <a:r>
              <a:rPr lang="en-AU" sz="1200" b="0" i="0" kern="1200" dirty="0" smtClean="0">
                <a:solidFill>
                  <a:schemeClr val="tx1"/>
                </a:solidFill>
                <a:effectLst/>
                <a:latin typeface="+mn-lt"/>
                <a:ea typeface="+mn-ea"/>
                <a:cs typeface="+mn-cs"/>
              </a:rPr>
              <a:t> and </a:t>
            </a:r>
            <a:r>
              <a:rPr lang="en-AU" sz="1200" b="0" i="0" u="none" strike="noStrike" kern="1200" dirty="0" smtClean="0">
                <a:solidFill>
                  <a:schemeClr val="tx1"/>
                </a:solidFill>
                <a:effectLst/>
                <a:latin typeface="+mn-lt"/>
                <a:ea typeface="+mn-ea"/>
                <a:cs typeface="+mn-cs"/>
                <a:hlinkClick r:id="rId13" tooltip="Emigration"/>
              </a:rPr>
              <a:t>emigration</a:t>
            </a:r>
            <a:r>
              <a:rPr lang="en-AU" sz="1200" b="0" i="0" kern="1200" dirty="0" smtClean="0">
                <a:solidFill>
                  <a:schemeClr val="tx1"/>
                </a:solidFill>
                <a:effectLst/>
                <a:latin typeface="+mn-lt"/>
                <a:ea typeface="+mn-ea"/>
                <a:cs typeface="+mn-cs"/>
              </a:rPr>
              <a:t>.</a:t>
            </a:r>
          </a:p>
          <a:p>
            <a:r>
              <a:rPr lang="en-AU" sz="1200" b="0" i="0" kern="1200" dirty="0" smtClean="0">
                <a:solidFill>
                  <a:schemeClr val="tx1"/>
                </a:solidFill>
                <a:effectLst/>
                <a:latin typeface="+mn-lt"/>
                <a:ea typeface="+mn-ea"/>
                <a:cs typeface="+mn-cs"/>
              </a:rPr>
              <a:t>A protest can itself sometimes be the subject of a </a:t>
            </a:r>
            <a:r>
              <a:rPr lang="en-AU" sz="1200" b="0" i="0" u="none" strike="noStrike" kern="1200" dirty="0" smtClean="0">
                <a:solidFill>
                  <a:schemeClr val="tx1"/>
                </a:solidFill>
                <a:effectLst/>
                <a:latin typeface="+mn-lt"/>
                <a:ea typeface="+mn-ea"/>
                <a:cs typeface="+mn-cs"/>
                <a:hlinkClick r:id="rId14" tooltip="Counter-protest"/>
              </a:rPr>
              <a:t>counter-protest</a:t>
            </a:r>
            <a:r>
              <a:rPr lang="en-AU" sz="1200" b="0" i="0" kern="1200" dirty="0" smtClean="0">
                <a:solidFill>
                  <a:schemeClr val="tx1"/>
                </a:solidFill>
                <a:effectLst/>
                <a:latin typeface="+mn-lt"/>
                <a:ea typeface="+mn-ea"/>
                <a:cs typeface="+mn-cs"/>
              </a:rPr>
              <a:t>. In such a case, counter-protesters demonstrate their support for the person, </a:t>
            </a:r>
            <a:r>
              <a:rPr lang="en-AU" sz="1200" b="0" i="0" u="none" strike="noStrike" kern="1200" dirty="0" smtClean="0">
                <a:solidFill>
                  <a:schemeClr val="tx1"/>
                </a:solidFill>
                <a:effectLst/>
                <a:latin typeface="+mn-lt"/>
                <a:ea typeface="+mn-ea"/>
                <a:cs typeface="+mn-cs"/>
                <a:hlinkClick r:id="rId15" tooltip="Policy"/>
              </a:rPr>
              <a:t>policy</a:t>
            </a:r>
            <a:r>
              <a:rPr lang="en-AU" sz="1200" b="0" i="0" kern="1200" dirty="0" smtClean="0">
                <a:solidFill>
                  <a:schemeClr val="tx1"/>
                </a:solidFill>
                <a:effectLst/>
                <a:latin typeface="+mn-lt"/>
                <a:ea typeface="+mn-ea"/>
                <a:cs typeface="+mn-cs"/>
              </a:rPr>
              <a:t>, action, etc. that is the subject of the original protest.</a:t>
            </a:r>
          </a:p>
          <a:p>
            <a:endParaRPr lang="en-AU" sz="1200" b="0" i="0" kern="1200" dirty="0" smtClean="0">
              <a:solidFill>
                <a:schemeClr val="tx1"/>
              </a:solidFill>
              <a:effectLst/>
              <a:latin typeface="+mn-lt"/>
              <a:ea typeface="+mn-ea"/>
              <a:cs typeface="+mn-cs"/>
            </a:endParaRPr>
          </a:p>
          <a:p>
            <a:r>
              <a:rPr lang="en-AU" sz="1200" b="1" i="0" kern="1200" dirty="0" smtClean="0">
                <a:solidFill>
                  <a:schemeClr val="tx1"/>
                </a:solidFill>
                <a:effectLst/>
                <a:latin typeface="+mn-lt"/>
                <a:ea typeface="+mn-ea"/>
                <a:cs typeface="+mn-cs"/>
              </a:rPr>
              <a:t>Individual statement: </a:t>
            </a:r>
            <a:r>
              <a:rPr lang="en-AU" sz="1200" b="0" i="0" kern="1200" dirty="0" smtClean="0">
                <a:solidFill>
                  <a:schemeClr val="tx1"/>
                </a:solidFill>
                <a:effectLst/>
                <a:latin typeface="+mn-lt"/>
                <a:ea typeface="+mn-ea"/>
                <a:cs typeface="+mn-cs"/>
              </a:rPr>
              <a:t>excerpt from www.telegraph.co.uk</a:t>
            </a:r>
          </a:p>
          <a:p>
            <a:endParaRPr lang="en-AU" sz="1200" b="0" i="0" kern="1200" dirty="0" smtClean="0">
              <a:solidFill>
                <a:schemeClr val="tx1"/>
              </a:solidFill>
              <a:effectLst/>
              <a:latin typeface="+mn-lt"/>
              <a:ea typeface="+mn-ea"/>
              <a:cs typeface="+mn-cs"/>
            </a:endParaRPr>
          </a:p>
          <a:p>
            <a:r>
              <a:rPr lang="en-AU" sz="1200" b="0" i="0" kern="1200" dirty="0" smtClean="0">
                <a:solidFill>
                  <a:schemeClr val="tx1"/>
                </a:solidFill>
                <a:effectLst/>
                <a:latin typeface="+mn-lt"/>
                <a:ea typeface="+mn-ea"/>
                <a:cs typeface="+mn-cs"/>
              </a:rPr>
              <a:t>The Catalyst for the Arab Spring </a:t>
            </a:r>
          </a:p>
          <a:p>
            <a:endParaRPr lang="en-AU" sz="1200" b="0" i="0" kern="1200" dirty="0" smtClean="0">
              <a:solidFill>
                <a:schemeClr val="tx1"/>
              </a:solidFill>
              <a:effectLst/>
              <a:latin typeface="+mn-lt"/>
              <a:ea typeface="+mn-ea"/>
              <a:cs typeface="+mn-cs"/>
            </a:endParaRPr>
          </a:p>
          <a:p>
            <a:r>
              <a:rPr lang="en-AU" sz="1200" b="0" i="0" kern="1200" dirty="0" smtClean="0">
                <a:solidFill>
                  <a:schemeClr val="tx1"/>
                </a:solidFill>
                <a:effectLst/>
                <a:latin typeface="+mn-lt"/>
                <a:ea typeface="+mn-ea"/>
                <a:cs typeface="+mn-cs"/>
              </a:rPr>
              <a:t>Today the family of Mohammed </a:t>
            </a:r>
            <a:r>
              <a:rPr lang="en-AU" sz="1200" b="0" i="0" kern="1200" dirty="0" err="1" smtClean="0">
                <a:solidFill>
                  <a:schemeClr val="tx1"/>
                </a:solidFill>
                <a:effectLst/>
                <a:latin typeface="+mn-lt"/>
                <a:ea typeface="+mn-ea"/>
                <a:cs typeface="+mn-cs"/>
              </a:rPr>
              <a:t>Bouazizi</a:t>
            </a:r>
            <a:r>
              <a:rPr lang="en-AU" sz="1200" b="0" i="0" kern="1200" dirty="0" smtClean="0">
                <a:solidFill>
                  <a:schemeClr val="tx1"/>
                </a:solidFill>
                <a:effectLst/>
                <a:latin typeface="+mn-lt"/>
                <a:ea typeface="+mn-ea"/>
                <a:cs typeface="+mn-cs"/>
              </a:rPr>
              <a:t> – his six siblings, mother and step-father – gathered at his grave to pay their respects.</a:t>
            </a:r>
          </a:p>
          <a:p>
            <a:endParaRPr lang="en-AU" sz="1200" b="0" i="0" kern="1200" dirty="0" smtClean="0">
              <a:solidFill>
                <a:schemeClr val="tx1"/>
              </a:solidFill>
              <a:effectLst/>
              <a:latin typeface="+mn-lt"/>
              <a:ea typeface="+mn-ea"/>
              <a:cs typeface="+mn-cs"/>
            </a:endParaRPr>
          </a:p>
          <a:p>
            <a:r>
              <a:rPr lang="en-AU" sz="1200" b="0" i="0" kern="1200" dirty="0" smtClean="0">
                <a:solidFill>
                  <a:schemeClr val="tx1"/>
                </a:solidFill>
                <a:effectLst/>
                <a:latin typeface="+mn-lt"/>
                <a:ea typeface="+mn-ea"/>
                <a:cs typeface="+mn-cs"/>
              </a:rPr>
              <a:t>"He shook the Arab world," said his mother </a:t>
            </a:r>
            <a:r>
              <a:rPr lang="en-AU" sz="1200" b="0" i="0" kern="1200" dirty="0" err="1" smtClean="0">
                <a:solidFill>
                  <a:schemeClr val="tx1"/>
                </a:solidFill>
                <a:effectLst/>
                <a:latin typeface="+mn-lt"/>
                <a:ea typeface="+mn-ea"/>
                <a:cs typeface="+mn-cs"/>
              </a:rPr>
              <a:t>Mannoubia</a:t>
            </a:r>
            <a:r>
              <a:rPr lang="en-AU" sz="1200" b="0" i="0" kern="1200" dirty="0" smtClean="0">
                <a:solidFill>
                  <a:schemeClr val="tx1"/>
                </a:solidFill>
                <a:effectLst/>
                <a:latin typeface="+mn-lt"/>
                <a:ea typeface="+mn-ea"/>
                <a:cs typeface="+mn-cs"/>
              </a:rPr>
              <a:t>. "He changed things in a radical way.“</a:t>
            </a:r>
          </a:p>
          <a:p>
            <a:endParaRPr lang="en-AU" sz="1200" b="0" i="0" kern="1200" dirty="0" smtClean="0">
              <a:solidFill>
                <a:schemeClr val="tx1"/>
              </a:solidFill>
              <a:effectLst/>
              <a:latin typeface="+mn-lt"/>
              <a:ea typeface="+mn-ea"/>
              <a:cs typeface="+mn-cs"/>
            </a:endParaRPr>
          </a:p>
          <a:p>
            <a:r>
              <a:rPr lang="en-AU" sz="1200" b="0" i="0" kern="1200" dirty="0" smtClean="0">
                <a:solidFill>
                  <a:schemeClr val="tx1"/>
                </a:solidFill>
                <a:effectLst/>
                <a:latin typeface="+mn-lt"/>
                <a:ea typeface="+mn-ea"/>
                <a:cs typeface="+mn-cs"/>
              </a:rPr>
              <a:t>Mr </a:t>
            </a:r>
            <a:r>
              <a:rPr lang="en-AU" sz="1200" b="0" i="0" kern="1200" dirty="0" err="1" smtClean="0">
                <a:solidFill>
                  <a:schemeClr val="tx1"/>
                </a:solidFill>
                <a:effectLst/>
                <a:latin typeface="+mn-lt"/>
                <a:ea typeface="+mn-ea"/>
                <a:cs typeface="+mn-cs"/>
              </a:rPr>
              <a:t>Bouazizi</a:t>
            </a:r>
            <a:r>
              <a:rPr lang="en-AU" sz="1200" b="0" i="0" kern="1200" dirty="0" smtClean="0">
                <a:solidFill>
                  <a:schemeClr val="tx1"/>
                </a:solidFill>
                <a:effectLst/>
                <a:latin typeface="+mn-lt"/>
                <a:ea typeface="+mn-ea"/>
                <a:cs typeface="+mn-cs"/>
              </a:rPr>
              <a:t> had never intended such a dramatic outcome. The 26-year-old Tunisian fruit vendor only wanted to make a living. But when his fruit cart and produce was confiscated by a local policewoman because he did reportedly not have the right licence, his frustrations boiled over.</a:t>
            </a:r>
          </a:p>
          <a:p>
            <a:endParaRPr lang="en-AU" sz="1200" b="0" i="0" kern="1200" dirty="0" smtClean="0">
              <a:solidFill>
                <a:schemeClr val="tx1"/>
              </a:solidFill>
              <a:effectLst/>
              <a:latin typeface="+mn-lt"/>
              <a:ea typeface="+mn-ea"/>
              <a:cs typeface="+mn-cs"/>
            </a:endParaRPr>
          </a:p>
          <a:p>
            <a:r>
              <a:rPr lang="en-AU" sz="1200" b="0" i="0" kern="1200" dirty="0" smtClean="0">
                <a:solidFill>
                  <a:schemeClr val="tx1"/>
                </a:solidFill>
                <a:effectLst/>
                <a:latin typeface="+mn-lt"/>
                <a:ea typeface="+mn-ea"/>
                <a:cs typeface="+mn-cs"/>
              </a:rPr>
              <a:t>After the town governor's refusal to hear his plea for its return, that same morning - Dec 17 last year - he sat down in front of the </a:t>
            </a:r>
            <a:r>
              <a:rPr lang="en-AU" sz="1200" b="0" i="0" kern="1200" dirty="0" err="1" smtClean="0">
                <a:solidFill>
                  <a:schemeClr val="tx1"/>
                </a:solidFill>
                <a:effectLst/>
                <a:latin typeface="+mn-lt"/>
                <a:ea typeface="+mn-ea"/>
                <a:cs typeface="+mn-cs"/>
              </a:rPr>
              <a:t>Sidi</a:t>
            </a:r>
            <a:r>
              <a:rPr lang="en-AU" sz="1200" b="0" i="0" kern="1200" dirty="0" smtClean="0">
                <a:solidFill>
                  <a:schemeClr val="tx1"/>
                </a:solidFill>
                <a:effectLst/>
                <a:latin typeface="+mn-lt"/>
                <a:ea typeface="+mn-ea"/>
                <a:cs typeface="+mn-cs"/>
              </a:rPr>
              <a:t> </a:t>
            </a:r>
            <a:r>
              <a:rPr lang="en-AU" sz="1200" b="0" i="0" kern="1200" dirty="0" err="1" smtClean="0">
                <a:solidFill>
                  <a:schemeClr val="tx1"/>
                </a:solidFill>
                <a:effectLst/>
                <a:latin typeface="+mn-lt"/>
                <a:ea typeface="+mn-ea"/>
                <a:cs typeface="+mn-cs"/>
              </a:rPr>
              <a:t>Bouzid</a:t>
            </a:r>
            <a:r>
              <a:rPr lang="en-AU" sz="1200" b="0" i="0" kern="1200" dirty="0" smtClean="0">
                <a:solidFill>
                  <a:schemeClr val="tx1"/>
                </a:solidFill>
                <a:effectLst/>
                <a:latin typeface="+mn-lt"/>
                <a:ea typeface="+mn-ea"/>
                <a:cs typeface="+mn-cs"/>
              </a:rPr>
              <a:t> state office, poured fuel over himself and set himself on fire.</a:t>
            </a:r>
          </a:p>
          <a:p>
            <a:endParaRPr lang="en-AU" sz="1200" b="0" i="0" kern="1200" dirty="0" smtClean="0">
              <a:solidFill>
                <a:schemeClr val="tx1"/>
              </a:solidFill>
              <a:effectLst/>
              <a:latin typeface="+mn-lt"/>
              <a:ea typeface="+mn-ea"/>
              <a:cs typeface="+mn-cs"/>
            </a:endParaRPr>
          </a:p>
          <a:p>
            <a:r>
              <a:rPr lang="en-AU" sz="1200" b="0" i="0" kern="1200" dirty="0" smtClean="0">
                <a:solidFill>
                  <a:schemeClr val="tx1"/>
                </a:solidFill>
                <a:effectLst/>
                <a:latin typeface="+mn-lt"/>
                <a:ea typeface="+mn-ea"/>
                <a:cs typeface="+mn-cs"/>
              </a:rPr>
              <a:t>He died 18 days later. And a fortnight after his death, as unprecedented anti-government protests raged throughout the country, the dictator </a:t>
            </a:r>
            <a:r>
              <a:rPr lang="en-AU" sz="1200" b="0" i="0" kern="1200" dirty="0" err="1" smtClean="0">
                <a:solidFill>
                  <a:schemeClr val="tx1"/>
                </a:solidFill>
                <a:effectLst/>
                <a:latin typeface="+mn-lt"/>
                <a:ea typeface="+mn-ea"/>
                <a:cs typeface="+mn-cs"/>
              </a:rPr>
              <a:t>Zine</a:t>
            </a:r>
            <a:r>
              <a:rPr lang="en-AU" sz="1200" b="0" i="0" kern="1200" dirty="0" smtClean="0">
                <a:solidFill>
                  <a:schemeClr val="tx1"/>
                </a:solidFill>
                <a:effectLst/>
                <a:latin typeface="+mn-lt"/>
                <a:ea typeface="+mn-ea"/>
                <a:cs typeface="+mn-cs"/>
              </a:rPr>
              <a:t> al-</a:t>
            </a:r>
            <a:r>
              <a:rPr lang="en-AU" sz="1200" b="0" i="0" kern="1200" dirty="0" err="1" smtClean="0">
                <a:solidFill>
                  <a:schemeClr val="tx1"/>
                </a:solidFill>
                <a:effectLst/>
                <a:latin typeface="+mn-lt"/>
                <a:ea typeface="+mn-ea"/>
                <a:cs typeface="+mn-cs"/>
              </a:rPr>
              <a:t>Abidine</a:t>
            </a:r>
            <a:r>
              <a:rPr lang="en-AU" sz="1200" b="0" i="0" kern="1200" dirty="0" smtClean="0">
                <a:solidFill>
                  <a:schemeClr val="tx1"/>
                </a:solidFill>
                <a:effectLst/>
                <a:latin typeface="+mn-lt"/>
                <a:ea typeface="+mn-ea"/>
                <a:cs typeface="+mn-cs"/>
              </a:rPr>
              <a:t> Ben Ali had fled to exile in Saudi Arabia.</a:t>
            </a:r>
          </a:p>
          <a:p>
            <a:endParaRPr lang="en-AU" sz="1200" b="0" i="0" kern="1200" dirty="0" smtClean="0">
              <a:solidFill>
                <a:schemeClr val="tx1"/>
              </a:solidFill>
              <a:effectLst/>
              <a:latin typeface="+mn-lt"/>
              <a:ea typeface="+mn-ea"/>
              <a:cs typeface="+mn-cs"/>
            </a:endParaRPr>
          </a:p>
          <a:p>
            <a:r>
              <a:rPr lang="en-AU" sz="1200" b="0" i="0" kern="1200" dirty="0" smtClean="0">
                <a:solidFill>
                  <a:schemeClr val="tx1"/>
                </a:solidFill>
                <a:effectLst/>
                <a:latin typeface="+mn-lt"/>
                <a:ea typeface="+mn-ea"/>
                <a:cs typeface="+mn-cs"/>
              </a:rPr>
              <a:t>"His sacrifice sparked the end of Ben Ali, and then the fall of Arab dictatorships across the region," his mother said. "We are all so proud of him.“</a:t>
            </a:r>
          </a:p>
          <a:p>
            <a:endParaRPr lang="en-AU" sz="1200" b="0" i="0" kern="1200" dirty="0" smtClean="0">
              <a:solidFill>
                <a:schemeClr val="tx1"/>
              </a:solidFill>
              <a:effectLst/>
              <a:latin typeface="+mn-lt"/>
              <a:ea typeface="+mn-ea"/>
              <a:cs typeface="+mn-cs"/>
            </a:endParaRPr>
          </a:p>
          <a:p>
            <a:r>
              <a:rPr lang="en-AU" sz="1200" b="0" i="0" kern="1200" dirty="0" smtClean="0">
                <a:solidFill>
                  <a:schemeClr val="tx1"/>
                </a:solidFill>
                <a:effectLst/>
                <a:latin typeface="+mn-lt"/>
                <a:ea typeface="+mn-ea"/>
                <a:cs typeface="+mn-cs"/>
              </a:rPr>
              <a:t>From Tunisia, the flames of revolution swept across North Africa, toppling Egyptian president Hosni Mubarak at the end of January. By February protests broke out in Libya, where - contrary to all expectations - Colonel Muammar Gaddafi was eventually deposed after 42 years in power.</a:t>
            </a:r>
          </a:p>
          <a:p>
            <a:endParaRPr lang="en-AU" sz="1200" b="0" i="0" kern="1200" dirty="0" smtClean="0">
              <a:solidFill>
                <a:schemeClr val="tx1"/>
              </a:solidFill>
              <a:effectLst/>
              <a:latin typeface="+mn-lt"/>
              <a:ea typeface="+mn-ea"/>
              <a:cs typeface="+mn-cs"/>
            </a:endParaRPr>
          </a:p>
          <a:p>
            <a:r>
              <a:rPr lang="en-AU" sz="1200" b="0" i="0" kern="1200" dirty="0" smtClean="0">
                <a:solidFill>
                  <a:schemeClr val="tx1"/>
                </a:solidFill>
                <a:effectLst/>
                <a:latin typeface="+mn-lt"/>
                <a:ea typeface="+mn-ea"/>
                <a:cs typeface="+mn-cs"/>
              </a:rPr>
              <a:t>In Yemen another president was forced to leave his country for several months, and ultimately to step aside on his return, while in Bahrain and Morocco significant reforms were demanded by protesters.</a:t>
            </a:r>
          </a:p>
          <a:p>
            <a:endParaRPr lang="en-AU" sz="1200" b="0" i="0" kern="1200" dirty="0" smtClean="0">
              <a:solidFill>
                <a:schemeClr val="tx1"/>
              </a:solidFill>
              <a:effectLst/>
              <a:latin typeface="+mn-lt"/>
              <a:ea typeface="+mn-ea"/>
              <a:cs typeface="+mn-cs"/>
            </a:endParaRPr>
          </a:p>
          <a:p>
            <a:r>
              <a:rPr lang="en-AU" dirty="0" smtClean="0"/>
              <a:t>Mass mobilisation: Response</a:t>
            </a:r>
            <a:r>
              <a:rPr lang="en-AU" baseline="0" dirty="0" smtClean="0"/>
              <a:t> to the murder of Jillian Meagher</a:t>
            </a:r>
          </a:p>
          <a:p>
            <a:endParaRPr lang="en-AU" baseline="0" dirty="0" smtClean="0"/>
          </a:p>
          <a:p>
            <a:r>
              <a:rPr lang="en-AU" sz="1200" b="0" i="0" kern="1200" dirty="0" smtClean="0">
                <a:solidFill>
                  <a:schemeClr val="tx1"/>
                </a:solidFill>
                <a:effectLst/>
                <a:latin typeface="+mn-lt"/>
                <a:ea typeface="+mn-ea"/>
                <a:cs typeface="+mn-cs"/>
              </a:rPr>
              <a:t>About 30,000 people attended the march in Brunswick, which started on Sydney Road and travelled south to Brunswick Road. </a:t>
            </a:r>
          </a:p>
          <a:p>
            <a:endParaRPr lang="en-AU" sz="1200" b="0" i="0" kern="1200" dirty="0" smtClean="0">
              <a:solidFill>
                <a:schemeClr val="tx1"/>
              </a:solidFill>
              <a:effectLst/>
              <a:latin typeface="+mn-lt"/>
              <a:ea typeface="+mn-ea"/>
              <a:cs typeface="+mn-cs"/>
            </a:endParaRPr>
          </a:p>
          <a:p>
            <a:r>
              <a:rPr lang="en-AU" sz="1200" b="0" i="0" kern="1200" dirty="0" smtClean="0">
                <a:solidFill>
                  <a:schemeClr val="tx1"/>
                </a:solidFill>
                <a:effectLst/>
                <a:latin typeface="+mn-lt"/>
                <a:ea typeface="+mn-ea"/>
                <a:cs typeface="+mn-cs"/>
              </a:rPr>
              <a:t>After crossing Brunswick Road, people stopped for a minute's silence in a nearby park, in the hope that the demonstration had made a difference.</a:t>
            </a:r>
          </a:p>
          <a:p>
            <a:endParaRPr lang="en-AU" sz="1200" b="0" i="0" kern="1200" dirty="0" smtClean="0">
              <a:solidFill>
                <a:schemeClr val="tx1"/>
              </a:solidFill>
              <a:effectLst/>
              <a:latin typeface="+mn-lt"/>
              <a:ea typeface="+mn-ea"/>
              <a:cs typeface="+mn-cs"/>
            </a:endParaRPr>
          </a:p>
          <a:p>
            <a:r>
              <a:rPr lang="en-AU" sz="1200" b="0" i="0" kern="1200" dirty="0" smtClean="0">
                <a:solidFill>
                  <a:schemeClr val="tx1"/>
                </a:solidFill>
                <a:effectLst/>
                <a:latin typeface="+mn-lt"/>
                <a:ea typeface="+mn-ea"/>
                <a:cs typeface="+mn-cs"/>
              </a:rPr>
              <a:t>The public show of sadness and anger gave some comfort to Ms Meagher's mother, Edith McKeon.</a:t>
            </a:r>
          </a:p>
          <a:p>
            <a:endParaRPr lang="en-AU" sz="1200" b="0" i="0" kern="1200" dirty="0" smtClean="0">
              <a:solidFill>
                <a:schemeClr val="tx1"/>
              </a:solidFill>
              <a:effectLst/>
              <a:latin typeface="+mn-lt"/>
              <a:ea typeface="+mn-ea"/>
              <a:cs typeface="+mn-cs"/>
            </a:endParaRPr>
          </a:p>
          <a:p>
            <a:r>
              <a:rPr lang="en-AU" sz="1200" b="0" i="0" kern="1200" dirty="0" smtClean="0">
                <a:solidFill>
                  <a:schemeClr val="tx1"/>
                </a:solidFill>
                <a:effectLst/>
                <a:latin typeface="+mn-lt"/>
                <a:ea typeface="+mn-ea"/>
                <a:cs typeface="+mn-cs"/>
              </a:rPr>
              <a:t>"Just thank you, simply thank you. I hope they put more cameras in here to keep people safe," she said at the march.</a:t>
            </a:r>
          </a:p>
          <a:p>
            <a:endParaRPr lang="en-AU" sz="1200" b="0" i="0" kern="1200" dirty="0" smtClean="0">
              <a:solidFill>
                <a:schemeClr val="tx1"/>
              </a:solidFill>
              <a:effectLst/>
              <a:latin typeface="+mn-lt"/>
              <a:ea typeface="+mn-ea"/>
              <a:cs typeface="+mn-cs"/>
            </a:endParaRPr>
          </a:p>
          <a:p>
            <a:r>
              <a:rPr lang="en-AU" sz="1200" b="0" i="0" kern="1200" dirty="0" smtClean="0">
                <a:solidFill>
                  <a:schemeClr val="tx1"/>
                </a:solidFill>
                <a:effectLst/>
                <a:latin typeface="+mn-lt"/>
                <a:ea typeface="+mn-ea"/>
                <a:cs typeface="+mn-cs"/>
              </a:rPr>
              <a:t>"Just thank you everybody for your support."</a:t>
            </a:r>
          </a:p>
          <a:p>
            <a:endParaRPr lang="en-AU" dirty="0" smtClean="0"/>
          </a:p>
          <a:p>
            <a:endParaRPr lang="en-AU" dirty="0" smtClean="0"/>
          </a:p>
          <a:p>
            <a:endParaRPr lang="en-AU" dirty="0"/>
          </a:p>
        </p:txBody>
      </p:sp>
      <p:sp>
        <p:nvSpPr>
          <p:cNvPr id="4" name="Slide Number Placeholder 3"/>
          <p:cNvSpPr>
            <a:spLocks noGrp="1"/>
          </p:cNvSpPr>
          <p:nvPr>
            <p:ph type="sldNum" sz="quarter" idx="10"/>
          </p:nvPr>
        </p:nvSpPr>
        <p:spPr/>
        <p:txBody>
          <a:bodyPr/>
          <a:lstStyle/>
          <a:p>
            <a:fld id="{767A36E7-0564-45A2-B5AE-9E1FB6615054}" type="slidenum">
              <a:rPr lang="en-AU" smtClean="0"/>
              <a:t>57</a:t>
            </a:fld>
            <a:endParaRPr lang="en-AU"/>
          </a:p>
        </p:txBody>
      </p:sp>
    </p:spTree>
    <p:extLst>
      <p:ext uri="{BB962C8B-B14F-4D97-AF65-F5344CB8AC3E}">
        <p14:creationId xmlns:p14="http://schemas.microsoft.com/office/powerpoint/2010/main" val="39272689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AU" altLang="en-US"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fld id="{3E380A59-36A5-44B0-AF24-A44100426296}" type="slidenum">
              <a:rPr lang="en-AU" altLang="en-US" smtClean="0"/>
              <a:pPr/>
              <a:t>70</a:t>
            </a:fld>
            <a:endParaRPr lang="en-AU" altLang="en-US" smtClean="0"/>
          </a:p>
        </p:txBody>
      </p:sp>
    </p:spTree>
    <p:extLst>
      <p:ext uri="{BB962C8B-B14F-4D97-AF65-F5344CB8AC3E}">
        <p14:creationId xmlns:p14="http://schemas.microsoft.com/office/powerpoint/2010/main" val="13638399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The</a:t>
            </a:r>
            <a:r>
              <a:rPr lang="en-AU" baseline="0" dirty="0" smtClean="0"/>
              <a:t> concept of community can be quite far reaching, people you study sociology with through to your local milk bar owner. They are connections you have through activities. It is proposed at the root of your connections these characteristics are strong: location/ interdependence/interacting/belonging or participation.</a:t>
            </a:r>
          </a:p>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In sociology, the concept of community has caused infinite debate, and sociologists are yet to reach agreement on a definition of the term. There were ninety-four discrete definitions of the term by the mid-1950s. Traditionally a "community" has been defined as a group of interacting people living in a common location. The word is often used to refer to a group that is organized around common values and social cohesion within a shared geographical location, generally in social units larger than a household. The word can also refer to the national community or global community.</a:t>
            </a:r>
          </a:p>
          <a:p>
            <a:endParaRPr lang="en-AU" dirty="0" smtClean="0"/>
          </a:p>
        </p:txBody>
      </p:sp>
      <p:sp>
        <p:nvSpPr>
          <p:cNvPr id="4" name="Slide Number Placeholder 3"/>
          <p:cNvSpPr>
            <a:spLocks noGrp="1"/>
          </p:cNvSpPr>
          <p:nvPr>
            <p:ph type="sldNum" sz="quarter" idx="10"/>
          </p:nvPr>
        </p:nvSpPr>
        <p:spPr/>
        <p:txBody>
          <a:bodyPr/>
          <a:lstStyle/>
          <a:p>
            <a:fld id="{31EC1BD3-3128-4003-B041-87800DDF7719}" type="slidenum">
              <a:rPr lang="en-AU" smtClean="0"/>
              <a:t>11</a:t>
            </a:fld>
            <a:endParaRPr lang="en-AU"/>
          </a:p>
        </p:txBody>
      </p:sp>
    </p:spTree>
    <p:extLst>
      <p:ext uri="{BB962C8B-B14F-4D97-AF65-F5344CB8AC3E}">
        <p14:creationId xmlns:p14="http://schemas.microsoft.com/office/powerpoint/2010/main" val="31482508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pPr>
            <a:r>
              <a:rPr lang="en-AU" dirty="0" smtClean="0"/>
              <a:t>German Sociologist who is a respected founding father of modern sociology.</a:t>
            </a:r>
            <a:endParaRPr lang="en-US" dirty="0" smtClean="0"/>
          </a:p>
          <a:p>
            <a:pPr>
              <a:lnSpc>
                <a:spcPct val="90000"/>
              </a:lnSpc>
            </a:pPr>
            <a:r>
              <a:rPr lang="en-AU" dirty="0" smtClean="0"/>
              <a:t>In his first book “</a:t>
            </a:r>
            <a:r>
              <a:rPr lang="en-AU" dirty="0" err="1" smtClean="0"/>
              <a:t>Gemeinschaft</a:t>
            </a:r>
            <a:r>
              <a:rPr lang="en-AU" dirty="0" smtClean="0"/>
              <a:t> un </a:t>
            </a:r>
            <a:r>
              <a:rPr lang="en-AU" dirty="0" err="1" smtClean="0"/>
              <a:t>Gesellschaft</a:t>
            </a:r>
            <a:r>
              <a:rPr lang="en-AU" dirty="0" smtClean="0"/>
              <a:t>” (1887) he presented what arguably is the first systematic sociological account for the evolution from ancient to modern society.</a:t>
            </a:r>
          </a:p>
          <a:p>
            <a:pPr>
              <a:lnSpc>
                <a:spcPct val="90000"/>
              </a:lnSpc>
            </a:pPr>
            <a:r>
              <a:rPr lang="en-AU" dirty="0" err="1" smtClean="0"/>
              <a:t>Tonnies</a:t>
            </a:r>
            <a:r>
              <a:rPr lang="en-AU" dirty="0" smtClean="0"/>
              <a:t> argues that societies of the earlier form are organised around family, village and town. The economy is largely agricultural and political life is local. (</a:t>
            </a:r>
            <a:r>
              <a:rPr lang="en-AU" dirty="0" err="1" smtClean="0"/>
              <a:t>Gemeinschaft</a:t>
            </a:r>
            <a:r>
              <a:rPr lang="en-AU" dirty="0" smtClean="0"/>
              <a:t>)</a:t>
            </a:r>
            <a:endParaRPr lang="en-US" dirty="0" smtClean="0"/>
          </a:p>
          <a:p>
            <a:pPr>
              <a:lnSpc>
                <a:spcPct val="90000"/>
              </a:lnSpc>
            </a:pPr>
            <a:r>
              <a:rPr lang="en-AU" dirty="0" err="1" smtClean="0"/>
              <a:t>Gesellschaft</a:t>
            </a:r>
            <a:r>
              <a:rPr lang="en-AU" dirty="0" smtClean="0"/>
              <a:t> societies are organised at the larger levels of metropolis and nation-states, while the economic system is based on trade and modern industry.</a:t>
            </a:r>
          </a:p>
          <a:p>
            <a:pPr>
              <a:lnSpc>
                <a:spcPct val="90000"/>
              </a:lnSpc>
            </a:pPr>
            <a:r>
              <a:rPr lang="en-AU" b="1" dirty="0" smtClean="0"/>
              <a:t>IMPORTANT TO NOTE: </a:t>
            </a:r>
            <a:r>
              <a:rPr lang="en-AU" b="1" dirty="0" err="1" smtClean="0"/>
              <a:t>Tonnies</a:t>
            </a:r>
            <a:r>
              <a:rPr lang="en-AU" b="1" dirty="0" smtClean="0"/>
              <a:t> did believe to an extent all communities had both traditional and modern characteristics.</a:t>
            </a:r>
            <a:endParaRPr lang="en-US" b="1" dirty="0" smtClean="0"/>
          </a:p>
        </p:txBody>
      </p:sp>
      <p:sp>
        <p:nvSpPr>
          <p:cNvPr id="4" name="Slide Number Placeholder 3"/>
          <p:cNvSpPr>
            <a:spLocks noGrp="1"/>
          </p:cNvSpPr>
          <p:nvPr>
            <p:ph type="sldNum" sz="quarter" idx="10"/>
          </p:nvPr>
        </p:nvSpPr>
        <p:spPr/>
        <p:txBody>
          <a:bodyPr/>
          <a:lstStyle/>
          <a:p>
            <a:fld id="{31EC1BD3-3128-4003-B041-87800DDF7719}" type="slidenum">
              <a:rPr lang="en-AU" smtClean="0"/>
              <a:t>12</a:t>
            </a:fld>
            <a:endParaRPr lang="en-AU"/>
          </a:p>
        </p:txBody>
      </p:sp>
    </p:spTree>
    <p:extLst>
      <p:ext uri="{BB962C8B-B14F-4D97-AF65-F5344CB8AC3E}">
        <p14:creationId xmlns:p14="http://schemas.microsoft.com/office/powerpoint/2010/main" val="31917680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buFont typeface="Arial" pitchFamily="34" charset="0"/>
              <a:buNone/>
            </a:pPr>
            <a:r>
              <a:rPr lang="en-AU" sz="1200" b="1" u="none" dirty="0" smtClean="0"/>
              <a:t>Characteristics that define this community are:</a:t>
            </a:r>
          </a:p>
          <a:p>
            <a:pPr>
              <a:lnSpc>
                <a:spcPct val="90000"/>
              </a:lnSpc>
            </a:pPr>
            <a:r>
              <a:rPr lang="en-AU" sz="1200" dirty="0" smtClean="0"/>
              <a:t>Geographical based- people lived, worked and socialised in a community defined by its location. For example a small country town.  </a:t>
            </a:r>
          </a:p>
          <a:p>
            <a:pPr>
              <a:lnSpc>
                <a:spcPct val="90000"/>
              </a:lnSpc>
            </a:pPr>
            <a:r>
              <a:rPr lang="en-AU" sz="1200" dirty="0" smtClean="0"/>
              <a:t>Little social or geographic mobility</a:t>
            </a:r>
          </a:p>
          <a:p>
            <a:pPr>
              <a:lnSpc>
                <a:spcPct val="90000"/>
              </a:lnSpc>
            </a:pPr>
            <a:r>
              <a:rPr lang="en-AU" sz="1200" dirty="0" smtClean="0"/>
              <a:t>Close family ties (kinship) </a:t>
            </a:r>
          </a:p>
          <a:p>
            <a:pPr>
              <a:lnSpc>
                <a:spcPct val="90000"/>
              </a:lnSpc>
            </a:pPr>
            <a:r>
              <a:rPr lang="en-AU" sz="1200" dirty="0" smtClean="0"/>
              <a:t>Close ties to the land</a:t>
            </a:r>
          </a:p>
          <a:p>
            <a:pPr>
              <a:lnSpc>
                <a:spcPct val="90000"/>
              </a:lnSpc>
            </a:pPr>
            <a:r>
              <a:rPr lang="en-AU" sz="1200" dirty="0" smtClean="0"/>
              <a:t>Conservative in values and structure. This means they are vulnerable to changes in social attitudes or technological advances and also easily affected by government policies  and legislation (closing of hospitals and schools </a:t>
            </a:r>
            <a:r>
              <a:rPr lang="en-AU" sz="1200" dirty="0" err="1" smtClean="0"/>
              <a:t>etc</a:t>
            </a:r>
            <a:r>
              <a:rPr lang="en-AU" sz="1200" dirty="0" smtClean="0"/>
              <a:t>)</a:t>
            </a:r>
          </a:p>
          <a:p>
            <a:pPr>
              <a:lnSpc>
                <a:spcPct val="90000"/>
              </a:lnSpc>
            </a:pPr>
            <a:r>
              <a:rPr lang="en-AU" sz="1200" dirty="0" smtClean="0"/>
              <a:t>Culturally homogenous</a:t>
            </a:r>
          </a:p>
          <a:p>
            <a:pPr>
              <a:lnSpc>
                <a:spcPct val="90000"/>
              </a:lnSpc>
            </a:pPr>
            <a:r>
              <a:rPr lang="en-AU" sz="1200" dirty="0" smtClean="0"/>
              <a:t>‘Community before self’ attitude</a:t>
            </a:r>
          </a:p>
          <a:p>
            <a:pPr>
              <a:lnSpc>
                <a:spcPct val="90000"/>
              </a:lnSpc>
            </a:pPr>
            <a:r>
              <a:rPr lang="en-AU" sz="1200" dirty="0" smtClean="0"/>
              <a:t>Relationships are long lasting</a:t>
            </a:r>
            <a:endParaRPr lang="en-US" sz="1200" dirty="0" smtClean="0"/>
          </a:p>
          <a:p>
            <a:endParaRPr lang="en-AU" dirty="0"/>
          </a:p>
        </p:txBody>
      </p:sp>
      <p:sp>
        <p:nvSpPr>
          <p:cNvPr id="4" name="Slide Number Placeholder 3"/>
          <p:cNvSpPr>
            <a:spLocks noGrp="1"/>
          </p:cNvSpPr>
          <p:nvPr>
            <p:ph type="sldNum" sz="quarter" idx="10"/>
          </p:nvPr>
        </p:nvSpPr>
        <p:spPr/>
        <p:txBody>
          <a:bodyPr/>
          <a:lstStyle/>
          <a:p>
            <a:fld id="{31EC1BD3-3128-4003-B041-87800DDF7719}" type="slidenum">
              <a:rPr lang="en-AU" smtClean="0"/>
              <a:t>15</a:t>
            </a:fld>
            <a:endParaRPr lang="en-AU"/>
          </a:p>
        </p:txBody>
      </p:sp>
    </p:spTree>
    <p:extLst>
      <p:ext uri="{BB962C8B-B14F-4D97-AF65-F5344CB8AC3E}">
        <p14:creationId xmlns:p14="http://schemas.microsoft.com/office/powerpoint/2010/main" val="14192858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err="1" smtClean="0"/>
              <a:t>Gesellschaft</a:t>
            </a:r>
            <a:r>
              <a:rPr lang="en-AU" dirty="0" smtClean="0"/>
              <a:t> is maintained through individuals acting in their own self interest. A modern business is a good example of </a:t>
            </a:r>
            <a:r>
              <a:rPr lang="en-AU" dirty="0" err="1" smtClean="0"/>
              <a:t>Gesellschaft</a:t>
            </a:r>
            <a:r>
              <a:rPr lang="en-AU" dirty="0" smtClean="0"/>
              <a:t>, the workers, managers, and owners may have very little in terms of shared orientations or beliefs, they may not care deeply for the product they are making, but it is in all their self interest to come to work to make money, and thus the business continues.</a:t>
            </a:r>
          </a:p>
        </p:txBody>
      </p:sp>
      <p:sp>
        <p:nvSpPr>
          <p:cNvPr id="4" name="Slide Number Placeholder 3"/>
          <p:cNvSpPr>
            <a:spLocks noGrp="1"/>
          </p:cNvSpPr>
          <p:nvPr>
            <p:ph type="sldNum" sz="quarter" idx="10"/>
          </p:nvPr>
        </p:nvSpPr>
        <p:spPr/>
        <p:txBody>
          <a:bodyPr/>
          <a:lstStyle/>
          <a:p>
            <a:fld id="{31EC1BD3-3128-4003-B041-87800DDF7719}" type="slidenum">
              <a:rPr lang="en-AU" smtClean="0"/>
              <a:t>16</a:t>
            </a:fld>
            <a:endParaRPr lang="en-AU"/>
          </a:p>
        </p:txBody>
      </p:sp>
    </p:spTree>
    <p:extLst>
      <p:ext uri="{BB962C8B-B14F-4D97-AF65-F5344CB8AC3E}">
        <p14:creationId xmlns:p14="http://schemas.microsoft.com/office/powerpoint/2010/main" val="6137007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This is a particularly clear and clever comparison</a:t>
            </a:r>
            <a:r>
              <a:rPr lang="en-AU" baseline="0" dirty="0" smtClean="0"/>
              <a:t> of society. Modified by James Milner from source: </a:t>
            </a:r>
            <a:r>
              <a:rPr lang="en-AU" dirty="0" smtClean="0">
                <a:hlinkClick r:id="rId3" invalidUrl="http://www.csupomona.edu/~ddwills/courses/ant352/readings352/Traditional and Modern.htm"/>
              </a:rPr>
              <a:t>http://www.csupomona.edu/~ddwills/courses/ant352/readings352/Traditional%20and%20Modern.htm</a:t>
            </a:r>
            <a:endParaRPr lang="en-AU" baseline="0" dirty="0" smtClean="0"/>
          </a:p>
          <a:p>
            <a:endParaRPr lang="en-AU" baseline="0" dirty="0" smtClean="0"/>
          </a:p>
          <a:p>
            <a:r>
              <a:rPr lang="en-AU" sz="1200" b="0" i="0" kern="1200" dirty="0" smtClean="0">
                <a:solidFill>
                  <a:schemeClr val="tx1"/>
                </a:solidFill>
                <a:effectLst/>
                <a:latin typeface="+mn-lt"/>
                <a:ea typeface="+mn-ea"/>
                <a:cs typeface="+mn-cs"/>
              </a:rPr>
              <a:t>Traditional and Modern Societies: A Comparative Look</a:t>
            </a:r>
          </a:p>
          <a:p>
            <a:endParaRPr lang="en-AU" sz="1200" b="0" i="0" kern="1200" dirty="0" smtClean="0">
              <a:solidFill>
                <a:schemeClr val="tx1"/>
              </a:solidFill>
              <a:effectLst/>
              <a:latin typeface="+mn-lt"/>
              <a:ea typeface="+mn-ea"/>
              <a:cs typeface="+mn-cs"/>
            </a:endParaRPr>
          </a:p>
          <a:p>
            <a:r>
              <a:rPr lang="en-AU" sz="1200" b="0" i="0" kern="1200" dirty="0" smtClean="0">
                <a:solidFill>
                  <a:schemeClr val="tx1"/>
                </a:solidFill>
                <a:effectLst/>
                <a:latin typeface="+mn-lt"/>
                <a:ea typeface="+mn-ea"/>
                <a:cs typeface="+mn-cs"/>
              </a:rPr>
              <a:t>What are we talking about?</a:t>
            </a:r>
          </a:p>
          <a:p>
            <a:r>
              <a:rPr lang="en-AU" sz="1200" b="0" i="0" kern="1200" dirty="0" smtClean="0">
                <a:solidFill>
                  <a:schemeClr val="tx1"/>
                </a:solidFill>
                <a:effectLst/>
                <a:latin typeface="+mn-lt"/>
                <a:ea typeface="+mn-ea"/>
                <a:cs typeface="+mn-cs"/>
              </a:rPr>
              <a:t>“Traditional” refers to those societies or elements of societies that are small-scale, are derived from indigenous and often ancient cultural practices.</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“Modern” refers to those practices that relate to the industrial mode of production or the development of large-scale often colonial societies. These societies can and do still co-exist in the world today. It is difficult to simplify</a:t>
            </a:r>
            <a:r>
              <a:rPr lang="en-AU" sz="1200" b="0" i="0" kern="1200" baseline="0" dirty="0" smtClean="0">
                <a:solidFill>
                  <a:schemeClr val="tx1"/>
                </a:solidFill>
                <a:effectLst/>
                <a:latin typeface="+mn-lt"/>
                <a:ea typeface="+mn-ea"/>
                <a:cs typeface="+mn-cs"/>
              </a:rPr>
              <a:t> complex structures like a society into </a:t>
            </a:r>
            <a:r>
              <a:rPr lang="en-AU" sz="1200" b="0" i="0" kern="1200" dirty="0" smtClean="0">
                <a:solidFill>
                  <a:schemeClr val="tx1"/>
                </a:solidFill>
                <a:effectLst/>
                <a:latin typeface="+mn-lt"/>
                <a:ea typeface="+mn-ea"/>
                <a:cs typeface="+mn-cs"/>
              </a:rPr>
              <a:t>simple comparisons, but it is</a:t>
            </a:r>
            <a:r>
              <a:rPr lang="en-AU" sz="1200" b="0" i="0" kern="1200" baseline="0" dirty="0" smtClean="0">
                <a:solidFill>
                  <a:schemeClr val="tx1"/>
                </a:solidFill>
                <a:effectLst/>
                <a:latin typeface="+mn-lt"/>
                <a:ea typeface="+mn-ea"/>
                <a:cs typeface="+mn-cs"/>
              </a:rPr>
              <a:t> advantageous in this instance to understand change and progress. A clear understanding of the change helps us to analyse the communities we exist in today - t</a:t>
            </a:r>
            <a:r>
              <a:rPr lang="en-AU" sz="1200" b="0" i="0" kern="1200" dirty="0" smtClean="0">
                <a:solidFill>
                  <a:schemeClr val="tx1"/>
                </a:solidFill>
                <a:effectLst/>
                <a:latin typeface="+mn-lt"/>
                <a:ea typeface="+mn-ea"/>
                <a:cs typeface="+mn-cs"/>
              </a:rPr>
              <a:t>he principle of social analysis.</a:t>
            </a:r>
          </a:p>
          <a:p>
            <a:endParaRPr lang="en-AU" sz="1200" b="0" i="0" kern="1200" dirty="0" smtClean="0">
              <a:solidFill>
                <a:schemeClr val="tx1"/>
              </a:solidFill>
              <a:effectLst/>
              <a:latin typeface="+mn-lt"/>
              <a:ea typeface="+mn-ea"/>
              <a:cs typeface="+mn-cs"/>
            </a:endParaRPr>
          </a:p>
          <a:p>
            <a:r>
              <a:rPr lang="en-AU" sz="1200" b="0" i="0" kern="1200" dirty="0" smtClean="0">
                <a:solidFill>
                  <a:schemeClr val="tx1"/>
                </a:solidFill>
                <a:effectLst/>
                <a:latin typeface="+mn-lt"/>
                <a:ea typeface="+mn-ea"/>
                <a:cs typeface="+mn-cs"/>
              </a:rPr>
              <a:t>Specific areas of comparison:</a:t>
            </a:r>
          </a:p>
          <a:p>
            <a:endParaRPr lang="en-AU" sz="1200" b="0" i="0" kern="1200" dirty="0" smtClean="0">
              <a:solidFill>
                <a:schemeClr val="tx1"/>
              </a:solidFill>
              <a:effectLst/>
              <a:latin typeface="+mn-lt"/>
              <a:ea typeface="+mn-ea"/>
              <a:cs typeface="+mn-cs"/>
            </a:endParaRPr>
          </a:p>
          <a:p>
            <a:r>
              <a:rPr lang="en-AU" sz="1200" b="0" i="0" kern="1200" dirty="0" smtClean="0">
                <a:solidFill>
                  <a:schemeClr val="tx1"/>
                </a:solidFill>
                <a:effectLst/>
                <a:latin typeface="+mn-lt"/>
                <a:ea typeface="+mn-ea"/>
                <a:cs typeface="+mn-cs"/>
              </a:rPr>
              <a:t>Subsistence and economy.		</a:t>
            </a:r>
          </a:p>
          <a:p>
            <a:r>
              <a:rPr lang="en-AU" sz="1200" b="0" i="0" kern="1200" dirty="0" smtClean="0">
                <a:solidFill>
                  <a:schemeClr val="tx1"/>
                </a:solidFill>
                <a:effectLst/>
                <a:latin typeface="+mn-lt"/>
                <a:ea typeface="+mn-ea"/>
                <a:cs typeface="+mn-cs"/>
              </a:rPr>
              <a:t>Traditional: 	Production for use or survival. Simple division of </a:t>
            </a:r>
            <a:r>
              <a:rPr lang="en-AU" sz="1200" b="0" i="0" kern="1200" dirty="0" err="1" smtClean="0">
                <a:solidFill>
                  <a:schemeClr val="tx1"/>
                </a:solidFill>
                <a:effectLst/>
                <a:latin typeface="+mn-lt"/>
                <a:ea typeface="+mn-ea"/>
                <a:cs typeface="+mn-cs"/>
              </a:rPr>
              <a:t>labor</a:t>
            </a:r>
            <a:r>
              <a:rPr lang="en-AU" sz="1200" b="0" i="0" kern="1200" dirty="0" smtClean="0">
                <a:solidFill>
                  <a:schemeClr val="tx1"/>
                </a:solidFill>
                <a:effectLst/>
                <a:latin typeface="+mn-lt"/>
                <a:ea typeface="+mn-ea"/>
                <a:cs typeface="+mn-cs"/>
              </a:rPr>
              <a:t> (age, sex); cooperation.</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	Units of production family, clan, village, age-set (organic social units). </a:t>
            </a:r>
          </a:p>
          <a:p>
            <a:r>
              <a:rPr lang="en-AU" sz="1200" b="0" i="0" kern="1200" dirty="0" smtClean="0">
                <a:solidFill>
                  <a:schemeClr val="tx1"/>
                </a:solidFill>
                <a:effectLst/>
                <a:latin typeface="+mn-lt"/>
                <a:ea typeface="+mn-ea"/>
                <a:cs typeface="+mn-cs"/>
              </a:rPr>
              <a:t>	Units of distribution and consumption socially-based (family, etc.).</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	Consumption to satisfy basic needs or ritual.</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	Little transformation of produce (crafts, metallurgy, cooking…)</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	Tasks naturally interdependent</a:t>
            </a:r>
            <a:r>
              <a:rPr lang="en-AU" sz="1200" b="0" i="0" kern="1200" baseline="0" dirty="0" smtClean="0">
                <a:solidFill>
                  <a:schemeClr val="tx1"/>
                </a:solidFill>
                <a:effectLst/>
                <a:latin typeface="+mn-lt"/>
                <a:ea typeface="+mn-ea"/>
                <a:cs typeface="+mn-cs"/>
              </a:rPr>
              <a:t> – someone shears sheep, someone makes yarn, someone knits (naturally </a:t>
            </a:r>
            <a:r>
              <a:rPr lang="en-AU" sz="1200" b="0" i="0" kern="1200" baseline="0" dirty="0" err="1" smtClean="0">
                <a:solidFill>
                  <a:schemeClr val="tx1"/>
                </a:solidFill>
                <a:effectLst/>
                <a:latin typeface="+mn-lt"/>
                <a:ea typeface="+mn-ea"/>
                <a:cs typeface="+mn-cs"/>
              </a:rPr>
              <a:t>occuring</a:t>
            </a:r>
            <a:r>
              <a:rPr lang="en-AU" sz="1200" b="0" i="0" kern="1200" baseline="0" dirty="0" smtClean="0">
                <a:solidFill>
                  <a:schemeClr val="tx1"/>
                </a:solidFill>
                <a:effectLst/>
                <a:latin typeface="+mn-lt"/>
                <a:ea typeface="+mn-ea"/>
                <a:cs typeface="+mn-cs"/>
              </a:rPr>
              <a:t> 		chain of events to satisfy the needs of the group</a:t>
            </a:r>
            <a:endParaRPr lang="en-AU" sz="1200" b="0" i="0" kern="1200" dirty="0" smtClean="0">
              <a:solidFill>
                <a:schemeClr val="tx1"/>
              </a:solidFill>
              <a:effectLst/>
              <a:latin typeface="+mn-lt"/>
              <a:ea typeface="+mn-ea"/>
              <a:cs typeface="+mn-cs"/>
            </a:endParaRPr>
          </a:p>
          <a:p>
            <a:r>
              <a:rPr lang="en-AU" sz="1200" b="0" i="0" kern="1200" dirty="0" smtClean="0">
                <a:solidFill>
                  <a:schemeClr val="tx1"/>
                </a:solidFill>
                <a:effectLst/>
                <a:latin typeface="+mn-lt"/>
                <a:ea typeface="+mn-ea"/>
                <a:cs typeface="+mn-cs"/>
              </a:rPr>
              <a:t>Modern: 	Production for profit, growth.</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	Complex division of </a:t>
            </a:r>
            <a:r>
              <a:rPr lang="en-AU" sz="1200" b="0" i="0" kern="1200" dirty="0" err="1" smtClean="0">
                <a:solidFill>
                  <a:schemeClr val="tx1"/>
                </a:solidFill>
                <a:effectLst/>
                <a:latin typeface="+mn-lt"/>
                <a:ea typeface="+mn-ea"/>
                <a:cs typeface="+mn-cs"/>
              </a:rPr>
              <a:t>labor</a:t>
            </a:r>
            <a:r>
              <a:rPr lang="en-AU" sz="1200" b="0" i="0" kern="1200" dirty="0" smtClean="0">
                <a:solidFill>
                  <a:schemeClr val="tx1"/>
                </a:solidFill>
                <a:effectLst/>
                <a:latin typeface="+mn-lt"/>
                <a:ea typeface="+mn-ea"/>
                <a:cs typeface="+mn-cs"/>
              </a:rPr>
              <a:t> (specialization, differentiation).</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	Individualized, mechanized; units hard to identify (not social).</a:t>
            </a:r>
          </a:p>
          <a:p>
            <a:r>
              <a:rPr lang="en-AU" sz="1200" b="0" i="0" kern="1200" dirty="0" smtClean="0">
                <a:solidFill>
                  <a:schemeClr val="tx1"/>
                </a:solidFill>
                <a:effectLst/>
                <a:latin typeface="+mn-lt"/>
                <a:ea typeface="+mn-ea"/>
                <a:cs typeface="+mn-cs"/>
              </a:rPr>
              <a:t>	Units of dist. are individual, mechanical, commercial, corporate.</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	Consumption needs and competitive (over-) consumerism.</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	High degree of transformation of produce, commoditization.</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	Dependence on others’ skills, knowledge.</a:t>
            </a:r>
          </a:p>
          <a:p>
            <a:endParaRPr lang="en-AU" sz="1200" b="0" i="0" kern="1200" dirty="0" smtClean="0">
              <a:solidFill>
                <a:schemeClr val="tx1"/>
              </a:solidFill>
              <a:effectLst/>
              <a:latin typeface="+mn-lt"/>
              <a:ea typeface="+mn-ea"/>
              <a:cs typeface="+mn-cs"/>
            </a:endParaRPr>
          </a:p>
          <a:p>
            <a:r>
              <a:rPr lang="en-AU" sz="1200" b="0" i="0" kern="1200" dirty="0" smtClean="0">
                <a:solidFill>
                  <a:schemeClr val="tx1"/>
                </a:solidFill>
                <a:effectLst/>
                <a:latin typeface="+mn-lt"/>
                <a:ea typeface="+mn-ea"/>
                <a:cs typeface="+mn-cs"/>
              </a:rPr>
              <a:t>Material culture.</a:t>
            </a:r>
          </a:p>
          <a:p>
            <a:r>
              <a:rPr lang="en-AU" sz="1200" b="0" i="0" kern="1200" dirty="0" smtClean="0">
                <a:solidFill>
                  <a:schemeClr val="tx1"/>
                </a:solidFill>
                <a:effectLst/>
                <a:latin typeface="+mn-lt"/>
                <a:ea typeface="+mn-ea"/>
                <a:cs typeface="+mn-cs"/>
              </a:rPr>
              <a:t>Traditional: 	Accumulation for redistribution, exchange for prestige, alliance.</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	Collective ownership.</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	No distinct economic sphere; inter-penetrated with kinship, age, ritual.</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	No work for pay; no formal contract; no “</a:t>
            </a:r>
            <a:r>
              <a:rPr lang="en-AU" sz="1200" b="0" i="0" kern="1200" dirty="0" err="1" smtClean="0">
                <a:solidFill>
                  <a:schemeClr val="tx1"/>
                </a:solidFill>
                <a:effectLst/>
                <a:latin typeface="+mn-lt"/>
                <a:ea typeface="+mn-ea"/>
                <a:cs typeface="+mn-cs"/>
              </a:rPr>
              <a:t>labor</a:t>
            </a:r>
            <a:r>
              <a:rPr lang="en-AU" sz="1200" b="0" i="0" kern="1200" dirty="0" smtClean="0">
                <a:solidFill>
                  <a:schemeClr val="tx1"/>
                </a:solidFill>
                <a:effectLst/>
                <a:latin typeface="+mn-lt"/>
                <a:ea typeface="+mn-ea"/>
                <a:cs typeface="+mn-cs"/>
              </a:rPr>
              <a:t>” or “shadow”.</a:t>
            </a:r>
          </a:p>
          <a:p>
            <a:r>
              <a:rPr lang="en-AU" sz="1200" b="0" i="0" kern="1200" dirty="0" smtClean="0">
                <a:solidFill>
                  <a:schemeClr val="tx1"/>
                </a:solidFill>
                <a:effectLst/>
                <a:latin typeface="+mn-lt"/>
                <a:ea typeface="+mn-ea"/>
                <a:cs typeface="+mn-cs"/>
              </a:rPr>
              <a:t>	Few possessions; similar standard of living.</a:t>
            </a:r>
          </a:p>
          <a:p>
            <a:r>
              <a:rPr lang="en-AU" sz="1200" b="0" i="0" kern="1200" dirty="0" smtClean="0">
                <a:solidFill>
                  <a:schemeClr val="tx1"/>
                </a:solidFill>
                <a:effectLst/>
                <a:latin typeface="+mn-lt"/>
                <a:ea typeface="+mn-ea"/>
                <a:cs typeface="+mn-cs"/>
              </a:rPr>
              <a:t>Modern: 	Resources not always used for social ends (self). Cult of wealth.</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	Private ownership.</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	Distinct economic sphere, with distinct domains.</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	Pay for goods and services; contract-based; shadow work.</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	Many possessions; inequitable distribution of resources and wealth.</a:t>
            </a:r>
          </a:p>
          <a:p>
            <a:endParaRPr lang="en-AU" sz="1200" b="0" i="0" kern="1200" dirty="0" smtClean="0">
              <a:solidFill>
                <a:schemeClr val="tx1"/>
              </a:solidFill>
              <a:effectLst/>
              <a:latin typeface="+mn-lt"/>
              <a:ea typeface="+mn-ea"/>
              <a:cs typeface="+mn-cs"/>
            </a:endParaRPr>
          </a:p>
          <a:p>
            <a:r>
              <a:rPr lang="en-AU" sz="1200" b="0" i="0" kern="1200" dirty="0" smtClean="0">
                <a:solidFill>
                  <a:schemeClr val="tx1"/>
                </a:solidFill>
                <a:effectLst/>
                <a:latin typeface="+mn-lt"/>
                <a:ea typeface="+mn-ea"/>
                <a:cs typeface="+mn-cs"/>
              </a:rPr>
              <a:t>Cultural ecology.</a:t>
            </a:r>
          </a:p>
          <a:p>
            <a:r>
              <a:rPr lang="en-AU" sz="1200" b="0" i="0" kern="1200" dirty="0" smtClean="0">
                <a:solidFill>
                  <a:schemeClr val="tx1"/>
                </a:solidFill>
                <a:effectLst/>
                <a:latin typeface="+mn-lt"/>
                <a:ea typeface="+mn-ea"/>
                <a:cs typeface="+mn-cs"/>
              </a:rPr>
              <a:t>Traditional: 	Subsistence strategy related to ecology, population size and structure, settlement pattern.</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	Sacred land and commons.</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	Use value of environment.</a:t>
            </a:r>
          </a:p>
          <a:p>
            <a:r>
              <a:rPr lang="en-AU" sz="1200" b="0" i="0" kern="1200" dirty="0" smtClean="0">
                <a:solidFill>
                  <a:schemeClr val="tx1"/>
                </a:solidFill>
                <a:effectLst/>
                <a:latin typeface="+mn-lt"/>
                <a:ea typeface="+mn-ea"/>
                <a:cs typeface="+mn-cs"/>
              </a:rPr>
              <a:t>	Transport by human or animal energy.</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	Individuals have variety of skills; make tools and control them.</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	Human, plant, animal and solar energy.</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	Migration and diverse settlement.</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	Limited but nutritious diet.</a:t>
            </a:r>
          </a:p>
          <a:p>
            <a:r>
              <a:rPr lang="en-AU" sz="1200" b="0" i="0" kern="1200" dirty="0" smtClean="0">
                <a:solidFill>
                  <a:schemeClr val="tx1"/>
                </a:solidFill>
                <a:effectLst/>
                <a:latin typeface="+mn-lt"/>
                <a:ea typeface="+mn-ea"/>
                <a:cs typeface="+mn-cs"/>
              </a:rPr>
              <a:t>Modern: 	Techno-economic system unrelated to environmental, social and cultural factors.</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	Restricted access (private), but few sacred places or commons.</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	Resource exploitation, domination of nature.</a:t>
            </a:r>
          </a:p>
          <a:p>
            <a:r>
              <a:rPr lang="en-AU" sz="1200" b="0" i="0" kern="1200" dirty="0" smtClean="0">
                <a:solidFill>
                  <a:schemeClr val="tx1"/>
                </a:solidFill>
                <a:effectLst/>
                <a:latin typeface="+mn-lt"/>
                <a:ea typeface="+mn-ea"/>
                <a:cs typeface="+mn-cs"/>
              </a:rPr>
              <a:t>	Machine transportation; chemical energy.</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	Expertise replaces skill and general knowledge.</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	Chemical, mechanical energy intensive; muscular is leisure.</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	Urbanized. Rural supports growth.</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	Varied, but questionable diet (commercialized).</a:t>
            </a:r>
          </a:p>
          <a:p>
            <a:endParaRPr lang="en-AU" sz="1200" b="0" i="0" kern="1200" dirty="0" smtClean="0">
              <a:solidFill>
                <a:schemeClr val="tx1"/>
              </a:solidFill>
              <a:effectLst/>
              <a:latin typeface="+mn-lt"/>
              <a:ea typeface="+mn-ea"/>
              <a:cs typeface="+mn-cs"/>
            </a:endParaRPr>
          </a:p>
          <a:p>
            <a:r>
              <a:rPr lang="en-AU" sz="1200" b="0" i="0" kern="1200" dirty="0" smtClean="0">
                <a:solidFill>
                  <a:schemeClr val="tx1"/>
                </a:solidFill>
                <a:effectLst/>
                <a:latin typeface="+mn-lt"/>
                <a:ea typeface="+mn-ea"/>
                <a:cs typeface="+mn-cs"/>
              </a:rPr>
              <a:t>Political and social features.</a:t>
            </a:r>
          </a:p>
          <a:p>
            <a:r>
              <a:rPr lang="en-AU" sz="1200" b="0" i="0" kern="1200" dirty="0" smtClean="0">
                <a:solidFill>
                  <a:schemeClr val="tx1"/>
                </a:solidFill>
                <a:effectLst/>
                <a:latin typeface="+mn-lt"/>
                <a:ea typeface="+mn-ea"/>
                <a:cs typeface="+mn-cs"/>
              </a:rPr>
              <a:t>Traditional: 	Inherently democratic, decentralized power kin-based.</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	Public goals (good of group over individual).</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	No bureaucracy.</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	Foreign policy is trade, raiding, negotiation, or </a:t>
            </a:r>
            <a:r>
              <a:rPr lang="en-AU" sz="1200" b="0" i="0" kern="1200" dirty="0" err="1" smtClean="0">
                <a:solidFill>
                  <a:schemeClr val="tx1"/>
                </a:solidFill>
                <a:effectLst/>
                <a:latin typeface="+mn-lt"/>
                <a:ea typeface="+mn-ea"/>
                <a:cs typeface="+mn-cs"/>
              </a:rPr>
              <a:t>retaliation.Age</a:t>
            </a:r>
            <a:r>
              <a:rPr lang="en-AU" sz="1200" b="0" i="0" kern="1200" dirty="0" smtClean="0">
                <a:solidFill>
                  <a:schemeClr val="tx1"/>
                </a:solidFill>
                <a:effectLst/>
                <a:latin typeface="+mn-lt"/>
                <a:ea typeface="+mn-ea"/>
                <a:cs typeface="+mn-cs"/>
              </a:rPr>
              <a:t>, kin, and gender (some) dominance.</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	Groups in society inter-mixed.</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	Community cohesion; hospitality ‘law’.</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	Face-to-face relations, everything negotiable; consensus important.</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	Family important.</a:t>
            </a:r>
          </a:p>
          <a:p>
            <a:r>
              <a:rPr lang="en-AU" sz="1200" b="0" i="0" kern="1200" dirty="0" smtClean="0">
                <a:solidFill>
                  <a:schemeClr val="tx1"/>
                </a:solidFill>
                <a:effectLst/>
                <a:latin typeface="+mn-lt"/>
                <a:ea typeface="+mn-ea"/>
                <a:cs typeface="+mn-cs"/>
              </a:rPr>
              <a:t>Modern: 	State tends away from democracy; centralized. Oligarchy.</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	Some public and personal goals.</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	Bureaucratic/governance</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	Conquest, commerce, assimilation, </a:t>
            </a:r>
            <a:r>
              <a:rPr lang="en-AU" sz="1200" b="0" i="0" kern="1200" dirty="0" err="1" smtClean="0">
                <a:solidFill>
                  <a:schemeClr val="tx1"/>
                </a:solidFill>
                <a:effectLst/>
                <a:latin typeface="+mn-lt"/>
                <a:ea typeface="+mn-ea"/>
                <a:cs typeface="+mn-cs"/>
              </a:rPr>
              <a:t>colonialism.Class</a:t>
            </a:r>
            <a:r>
              <a:rPr lang="en-AU" sz="1200" b="0" i="0" kern="1200" dirty="0" smtClean="0">
                <a:solidFill>
                  <a:schemeClr val="tx1"/>
                </a:solidFill>
                <a:effectLst/>
                <a:latin typeface="+mn-lt"/>
                <a:ea typeface="+mn-ea"/>
                <a:cs typeface="+mn-cs"/>
              </a:rPr>
              <a:t>, caste, stratified hierarchy of elites, also.</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	Social separation (apartheid).</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	Little sense of community.</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	Impersonal, distance communication, everything pre-defined.</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	Family pulled apart.</a:t>
            </a:r>
          </a:p>
          <a:p>
            <a:endParaRPr lang="en-AU" sz="1200" b="0" i="0" kern="1200" dirty="0" smtClean="0">
              <a:solidFill>
                <a:schemeClr val="tx1"/>
              </a:solidFill>
              <a:effectLst/>
              <a:latin typeface="+mn-lt"/>
              <a:ea typeface="+mn-ea"/>
              <a:cs typeface="+mn-cs"/>
            </a:endParaRPr>
          </a:p>
          <a:p>
            <a:r>
              <a:rPr lang="en-AU" sz="1200" b="0" i="0" kern="1200" dirty="0" smtClean="0">
                <a:solidFill>
                  <a:schemeClr val="tx1"/>
                </a:solidFill>
                <a:effectLst/>
                <a:latin typeface="+mn-lt"/>
                <a:ea typeface="+mn-ea"/>
                <a:cs typeface="+mn-cs"/>
              </a:rPr>
              <a:t>Lifestyle.</a:t>
            </a:r>
          </a:p>
          <a:p>
            <a:r>
              <a:rPr lang="en-AU" sz="1200" b="0" i="0" kern="1200" dirty="0" smtClean="0">
                <a:solidFill>
                  <a:schemeClr val="tx1"/>
                </a:solidFill>
                <a:effectLst/>
                <a:latin typeface="+mn-lt"/>
                <a:ea typeface="+mn-ea"/>
                <a:cs typeface="+mn-cs"/>
              </a:rPr>
              <a:t>Traditional: 	More leisure, more time; time means lived life.</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	Spiritual focus.</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	Mythological basis for taboos and rules. Informal social control.</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	People entertain themselves. Conversation is an art.</a:t>
            </a:r>
          </a:p>
          <a:p>
            <a:r>
              <a:rPr lang="en-AU" sz="1200" b="0" i="0" kern="1200" dirty="0" smtClean="0">
                <a:solidFill>
                  <a:schemeClr val="tx1"/>
                </a:solidFill>
                <a:effectLst/>
                <a:latin typeface="+mn-lt"/>
                <a:ea typeface="+mn-ea"/>
                <a:cs typeface="+mn-cs"/>
              </a:rPr>
              <a:t>Modern: 	Less leisure, no time; time is independent of life; time is money.</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	Secular or religious.</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	Legalistic or doctrinal. Formal social control.</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	People are entertained by specialists. Consumption replaces conversation.</a:t>
            </a:r>
          </a:p>
          <a:p>
            <a:r>
              <a:rPr lang="en-AU" sz="1200" b="0" i="0" kern="1200" dirty="0" smtClean="0">
                <a:solidFill>
                  <a:schemeClr val="tx1"/>
                </a:solidFill>
                <a:effectLst/>
                <a:latin typeface="+mn-lt"/>
                <a:ea typeface="+mn-ea"/>
                <a:cs typeface="+mn-cs"/>
              </a:rPr>
              <a:t>	Less leisure, no time; time is independent of life; time is money.</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	Secular or religious.</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	Legalistic or doctrinal. Formal social control.</a:t>
            </a:r>
            <a:br>
              <a:rPr lang="en-AU" sz="1200" b="0" i="0" kern="1200" dirty="0" smtClean="0">
                <a:solidFill>
                  <a:schemeClr val="tx1"/>
                </a:solidFill>
                <a:effectLst/>
                <a:latin typeface="+mn-lt"/>
                <a:ea typeface="+mn-ea"/>
                <a:cs typeface="+mn-cs"/>
              </a:rPr>
            </a:br>
            <a:r>
              <a:rPr lang="en-AU" sz="1200" b="0" i="0" kern="1200" dirty="0" smtClean="0">
                <a:solidFill>
                  <a:schemeClr val="tx1"/>
                </a:solidFill>
                <a:effectLst/>
                <a:latin typeface="+mn-lt"/>
                <a:ea typeface="+mn-ea"/>
                <a:cs typeface="+mn-cs"/>
              </a:rPr>
              <a:t>	People are entertained by specialists. Consumption replaces conversation.</a:t>
            </a:r>
          </a:p>
          <a:p>
            <a:endParaRPr lang="en-AU" dirty="0"/>
          </a:p>
        </p:txBody>
      </p:sp>
      <p:sp>
        <p:nvSpPr>
          <p:cNvPr id="4" name="Slide Number Placeholder 3"/>
          <p:cNvSpPr>
            <a:spLocks noGrp="1"/>
          </p:cNvSpPr>
          <p:nvPr>
            <p:ph type="sldNum" sz="quarter" idx="10"/>
          </p:nvPr>
        </p:nvSpPr>
        <p:spPr/>
        <p:txBody>
          <a:bodyPr/>
          <a:lstStyle/>
          <a:p>
            <a:fld id="{31EC1BD3-3128-4003-B041-87800DDF7719}" type="slidenum">
              <a:rPr lang="en-AU" smtClean="0"/>
              <a:t>17</a:t>
            </a:fld>
            <a:endParaRPr lang="en-AU"/>
          </a:p>
        </p:txBody>
      </p:sp>
    </p:spTree>
    <p:extLst>
      <p:ext uri="{BB962C8B-B14F-4D97-AF65-F5344CB8AC3E}">
        <p14:creationId xmlns:p14="http://schemas.microsoft.com/office/powerpoint/2010/main" val="5065154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None/>
            </a:pPr>
            <a:r>
              <a:rPr lang="en-US" dirty="0" smtClean="0"/>
              <a:t>Traditionally, a community was a small, geographically-based and homogeneous group which shared intimate connections and which was self-reliant with regard to meeting the vast majority of its social, political and economic needs. </a:t>
            </a:r>
          </a:p>
          <a:p>
            <a:pPr>
              <a:buNone/>
            </a:pPr>
            <a:endParaRPr lang="en-US" dirty="0" smtClean="0"/>
          </a:p>
          <a:p>
            <a:pPr>
              <a:buNone/>
            </a:pPr>
            <a:r>
              <a:rPr lang="en-US" dirty="0" smtClean="0"/>
              <a:t>Today, however, the understanding and experience of community has changed. Modern communities are often more inclusive, are interest rather than geographically based, are more likely to be heterogeneous in nature, and are more tolerant toward their members and the broader community.</a:t>
            </a:r>
            <a:endParaRPr lang="en-AU" dirty="0" smtClean="0"/>
          </a:p>
          <a:p>
            <a:endParaRPr lang="en-US" b="1" dirty="0" smtClean="0"/>
          </a:p>
          <a:p>
            <a:endParaRPr lang="en-US" b="1" dirty="0" smtClean="0"/>
          </a:p>
          <a:p>
            <a:r>
              <a:rPr lang="en-US" b="1" dirty="0" err="1" smtClean="0"/>
              <a:t>Industrialisation</a:t>
            </a:r>
            <a:r>
              <a:rPr lang="en-US" b="1" dirty="0" smtClean="0"/>
              <a:t>  - </a:t>
            </a:r>
            <a:r>
              <a:rPr lang="en-US" dirty="0" smtClean="0"/>
              <a:t>Involves the move from an economy dominated by agricultural output and employment to one dominated by manufacturing. As a result, Australia of the 21</a:t>
            </a:r>
            <a:r>
              <a:rPr lang="en-US" baseline="30000" dirty="0" smtClean="0"/>
              <a:t>st</a:t>
            </a:r>
            <a:r>
              <a:rPr lang="en-US" dirty="0" smtClean="0"/>
              <a:t> century is comprised of a collection of groups that are vastly different to the pastoral communities of the early 1900s. </a:t>
            </a:r>
            <a:endParaRPr lang="en-AU" dirty="0" smtClean="0"/>
          </a:p>
          <a:p>
            <a:r>
              <a:rPr lang="en-US" b="1" dirty="0" smtClean="0"/>
              <a:t>Feminism - </a:t>
            </a:r>
            <a:r>
              <a:rPr lang="en-US" dirty="0" smtClean="0"/>
              <a:t>There are many more women today participating in family, </a:t>
            </a:r>
            <a:r>
              <a:rPr lang="en-US" dirty="0" err="1" smtClean="0"/>
              <a:t>neighbourhood</a:t>
            </a:r>
            <a:r>
              <a:rPr lang="en-US" dirty="0" smtClean="0"/>
              <a:t> and workplace communities as a result of the achievements of the feminist movement. </a:t>
            </a:r>
            <a:endParaRPr lang="en-AU" dirty="0" smtClean="0"/>
          </a:p>
          <a:p>
            <a:r>
              <a:rPr lang="en-US" b="1" dirty="0" smtClean="0"/>
              <a:t>Work - </a:t>
            </a:r>
            <a:r>
              <a:rPr lang="en-US" dirty="0" smtClean="0"/>
              <a:t>The types and number of work communities have changed dramatically over the past 50 years. Factors such as the 2008/09 global financial crisis and the 10-year Australian drought have resulted in people seeking out new communities.</a:t>
            </a:r>
            <a:endParaRPr lang="en-AU" dirty="0" smtClean="0"/>
          </a:p>
          <a:p>
            <a:r>
              <a:rPr lang="en-US" b="1" dirty="0" smtClean="0"/>
              <a:t>Travel - </a:t>
            </a:r>
            <a:r>
              <a:rPr lang="en-US" dirty="0" smtClean="0"/>
              <a:t>The ease and opportunity for movement has allowed people to move from one community to another, or to participate in multiples communities.</a:t>
            </a:r>
            <a:endParaRPr lang="en-AU" dirty="0" smtClean="0"/>
          </a:p>
          <a:p>
            <a:r>
              <a:rPr lang="en-US" b="1" dirty="0" err="1" smtClean="0"/>
              <a:t>Urbanisation</a:t>
            </a:r>
            <a:r>
              <a:rPr lang="en-US" b="1" dirty="0" smtClean="0"/>
              <a:t> - </a:t>
            </a:r>
            <a:r>
              <a:rPr lang="en-US" dirty="0" smtClean="0"/>
              <a:t>Involves the development of rural or natural land into urban areas as a result of population growth and technological development. Geographical spaces now exist in what was once farmland. For example, Caroline Springs used to be farmland</a:t>
            </a:r>
            <a:endParaRPr lang="en-AU" dirty="0" smtClean="0"/>
          </a:p>
          <a:p>
            <a:r>
              <a:rPr lang="en-US" b="1" dirty="0" smtClean="0"/>
              <a:t>Educational opportunities - </a:t>
            </a:r>
            <a:r>
              <a:rPr lang="en-US" dirty="0" smtClean="0"/>
              <a:t>More people are involved in educational communities today than ever before. As a result, there is greater participation by those from rural, regional and socially disadvantaged groups.</a:t>
            </a:r>
            <a:endParaRPr lang="en-AU" dirty="0" smtClean="0"/>
          </a:p>
          <a:p>
            <a:r>
              <a:rPr lang="en-US" b="1" dirty="0" smtClean="0"/>
              <a:t>Multiculturalism - </a:t>
            </a:r>
            <a:r>
              <a:rPr lang="en-US" dirty="0" smtClean="0"/>
              <a:t>Modern Australia contains a particularly harmonious range of culturally diverse communities. According to the Australian Bureau of Statistics, one quarter of Australia’s 21 million people, were born overseas. Since the abolition of the White Australia Policy, Australia’s number and range of cultural communities have increased dramatically.</a:t>
            </a:r>
            <a:endParaRPr lang="en-AU" dirty="0" smtClean="0"/>
          </a:p>
          <a:p>
            <a:r>
              <a:rPr lang="en-US" b="1" dirty="0" smtClean="0"/>
              <a:t>Advances in technology - </a:t>
            </a:r>
            <a:r>
              <a:rPr lang="en-US" dirty="0" smtClean="0"/>
              <a:t>Australia is currently shifting from manufacturing to service industries, such as, financial, ICT and education. As a consequence many new types of community have been created.</a:t>
            </a:r>
            <a:endParaRPr lang="en-AU" dirty="0" smtClean="0"/>
          </a:p>
        </p:txBody>
      </p:sp>
      <p:sp>
        <p:nvSpPr>
          <p:cNvPr id="4" name="Slide Number Placeholder 3"/>
          <p:cNvSpPr>
            <a:spLocks noGrp="1"/>
          </p:cNvSpPr>
          <p:nvPr>
            <p:ph type="sldNum" sz="quarter" idx="10"/>
          </p:nvPr>
        </p:nvSpPr>
        <p:spPr/>
        <p:txBody>
          <a:bodyPr/>
          <a:lstStyle/>
          <a:p>
            <a:fld id="{31EC1BD3-3128-4003-B041-87800DDF7719}" type="slidenum">
              <a:rPr lang="en-AU" smtClean="0"/>
              <a:t>18</a:t>
            </a:fld>
            <a:endParaRPr lang="en-AU"/>
          </a:p>
        </p:txBody>
      </p:sp>
    </p:spTree>
    <p:extLst>
      <p:ext uri="{BB962C8B-B14F-4D97-AF65-F5344CB8AC3E}">
        <p14:creationId xmlns:p14="http://schemas.microsoft.com/office/powerpoint/2010/main" val="23175498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Like </a:t>
            </a:r>
            <a:r>
              <a:rPr lang="en-AU" dirty="0" err="1" smtClean="0"/>
              <a:t>Tonnies</a:t>
            </a:r>
            <a:r>
              <a:rPr lang="en-AU" dirty="0" smtClean="0"/>
              <a:t> and Weber watched and analysed the change in communities as a result of the Industrial Revolution,</a:t>
            </a:r>
            <a:r>
              <a:rPr lang="en-AU" baseline="0" dirty="0" smtClean="0"/>
              <a:t> Castells’ was a part of the sociological community that have watched (are watching) and analysed the changes in our modern increasingly technological communities.</a:t>
            </a:r>
          </a:p>
          <a:p>
            <a:endParaRPr lang="en-AU" dirty="0" smtClean="0"/>
          </a:p>
          <a:p>
            <a:r>
              <a:rPr lang="en-AU" sz="1200" kern="1200" dirty="0" smtClean="0">
                <a:solidFill>
                  <a:schemeClr val="tx1"/>
                </a:solidFill>
                <a:effectLst/>
                <a:latin typeface="+mn-lt"/>
                <a:ea typeface="+mn-ea"/>
                <a:cs typeface="+mn-cs"/>
              </a:rPr>
              <a:t>The term </a:t>
            </a:r>
            <a:r>
              <a:rPr lang="en-AU" sz="1200" b="1" kern="1200" dirty="0" smtClean="0">
                <a:solidFill>
                  <a:schemeClr val="tx1"/>
                </a:solidFill>
                <a:effectLst/>
                <a:latin typeface="+mn-lt"/>
                <a:ea typeface="+mn-ea"/>
                <a:cs typeface="+mn-cs"/>
              </a:rPr>
              <a:t>network society</a:t>
            </a:r>
            <a:r>
              <a:rPr lang="en-AU" sz="1200" kern="1200" dirty="0" smtClean="0">
                <a:solidFill>
                  <a:schemeClr val="tx1"/>
                </a:solidFill>
                <a:effectLst/>
                <a:latin typeface="+mn-lt"/>
                <a:ea typeface="+mn-ea"/>
                <a:cs typeface="+mn-cs"/>
              </a:rPr>
              <a:t> describes several different phenomena related to the social, political, economic and cultural changes caused by the spread of networked, digital information and communications technologies (ICT). A number of sociologists have used the term since the 1980s and several competing definitions exist. Essentially it’s the analysis of the effect modernization and industrial capitalism is having on participation, affiliation, organization, production and experience.</a:t>
            </a:r>
          </a:p>
          <a:p>
            <a:r>
              <a:rPr lang="en-AU" sz="1200" kern="1200" dirty="0" smtClean="0">
                <a:solidFill>
                  <a:schemeClr val="tx1"/>
                </a:solidFill>
                <a:effectLst/>
                <a:latin typeface="+mn-lt"/>
                <a:ea typeface="+mn-ea"/>
                <a:cs typeface="+mn-cs"/>
              </a:rPr>
              <a:t>According to Castells, networks constitute the new social structures of our societies.  Castells described it as "a society where the key social structures and activities are organized around electronically processed information networks. So it's not just about networks or social networks, because social networks have been very old forms of social organization. It's about social networks which process and manage information and are using micro-electronic based technologies." The use of ICT mechanisms and ideas modifies the operation and outcomes in processes of production, experience, power, and culture.</a:t>
            </a:r>
            <a:r>
              <a:rPr lang="en-AU" sz="1200" kern="1200" baseline="30000" dirty="0" smtClean="0">
                <a:solidFill>
                  <a:schemeClr val="tx1"/>
                </a:solidFill>
                <a:effectLst/>
                <a:latin typeface="+mn-lt"/>
                <a:ea typeface="+mn-ea"/>
                <a:cs typeface="+mn-cs"/>
              </a:rPr>
              <a:t> </a:t>
            </a:r>
            <a:r>
              <a:rPr lang="en-AU" sz="1200" kern="1200" dirty="0" smtClean="0">
                <a:solidFill>
                  <a:schemeClr val="tx1"/>
                </a:solidFill>
                <a:effectLst/>
                <a:latin typeface="+mn-lt"/>
                <a:ea typeface="+mn-ea"/>
                <a:cs typeface="+mn-cs"/>
              </a:rPr>
              <a:t>That is, the widespread universal acceptance and use of technological devices has promoted change and has been absorbed into all aspects of life. </a:t>
            </a:r>
          </a:p>
          <a:p>
            <a:r>
              <a:rPr lang="en-AU" sz="1200" kern="1200" dirty="0" smtClean="0">
                <a:solidFill>
                  <a:schemeClr val="tx1"/>
                </a:solidFill>
                <a:effectLst/>
                <a:latin typeface="+mn-lt"/>
                <a:ea typeface="+mn-ea"/>
                <a:cs typeface="+mn-cs"/>
              </a:rPr>
              <a:t>An example is our modern response to sickness, we feel unwell, we Google our symptoms, we phone our Dr, they SMS a reminder of your appointment, we are ‘clicked’ in by the receptionist when we arrive, our Dr will show us images on they’re medical ‘net’ to reassure us or explain it. We then get printed templates of medical certificates, referrals or advice to deal with problem, the Dr clicks a box or 2 and we walk out to reception where they charge us for our consultation, they connect to the government through Medicare to get part payment or the bulk billing payment, we go to pharmacy where they take our drivers licence if we want some medications, they take our Medicare details and we hand over our bank card to pay. We then get a SMS reminder for our next visit. Technology in many forms has invaded nearly every step of the Dr/patient interaction.</a:t>
            </a:r>
          </a:p>
          <a:p>
            <a:r>
              <a:rPr lang="en-AU" sz="1200" kern="1200" dirty="0" smtClean="0">
                <a:solidFill>
                  <a:schemeClr val="tx1"/>
                </a:solidFill>
                <a:effectLst/>
                <a:latin typeface="+mn-lt"/>
                <a:ea typeface="+mn-ea"/>
                <a:cs typeface="+mn-cs"/>
              </a:rPr>
              <a:t>Castells proposes that Network society goes beyond simple information, but also cultural, economic and political factors that make up the network society. Influences such as religion, cultural upbringing, political organizations, and social status all shape the network society. Societies are shaped by these factors in many ways. </a:t>
            </a:r>
          </a:p>
          <a:p>
            <a:endParaRPr lang="en-AU" dirty="0"/>
          </a:p>
        </p:txBody>
      </p:sp>
      <p:sp>
        <p:nvSpPr>
          <p:cNvPr id="4" name="Slide Number Placeholder 3"/>
          <p:cNvSpPr>
            <a:spLocks noGrp="1"/>
          </p:cNvSpPr>
          <p:nvPr>
            <p:ph type="sldNum" sz="quarter" idx="10"/>
          </p:nvPr>
        </p:nvSpPr>
        <p:spPr/>
        <p:txBody>
          <a:bodyPr/>
          <a:lstStyle/>
          <a:p>
            <a:fld id="{31EC1BD3-3128-4003-B041-87800DDF7719}" type="slidenum">
              <a:rPr lang="en-AU" smtClean="0"/>
              <a:t>21</a:t>
            </a:fld>
            <a:endParaRPr lang="en-AU"/>
          </a:p>
        </p:txBody>
      </p:sp>
    </p:spTree>
    <p:extLst>
      <p:ext uri="{BB962C8B-B14F-4D97-AF65-F5344CB8AC3E}">
        <p14:creationId xmlns:p14="http://schemas.microsoft.com/office/powerpoint/2010/main" val="3128362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E922F0B-E7C9-4AFB-9E32-312E6733CB3C}" type="datetimeFigureOut">
              <a:rPr lang="en-AU" smtClean="0"/>
              <a:t>6/02/2017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0AC1632-D806-4F3C-9693-7A9E5086F875}" type="slidenum">
              <a:rPr lang="en-AU" smtClean="0"/>
              <a:t>‹#›</a:t>
            </a:fld>
            <a:endParaRPr lang="en-AU"/>
          </a:p>
        </p:txBody>
      </p:sp>
    </p:spTree>
    <p:extLst>
      <p:ext uri="{BB962C8B-B14F-4D97-AF65-F5344CB8AC3E}">
        <p14:creationId xmlns:p14="http://schemas.microsoft.com/office/powerpoint/2010/main" val="26488324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E922F0B-E7C9-4AFB-9E32-312E6733CB3C}" type="datetimeFigureOut">
              <a:rPr lang="en-AU" smtClean="0"/>
              <a:t>6/02/2017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0AC1632-D806-4F3C-9693-7A9E5086F875}" type="slidenum">
              <a:rPr lang="en-AU" smtClean="0"/>
              <a:t>‹#›</a:t>
            </a:fld>
            <a:endParaRPr lang="en-AU"/>
          </a:p>
        </p:txBody>
      </p:sp>
    </p:spTree>
    <p:extLst>
      <p:ext uri="{BB962C8B-B14F-4D97-AF65-F5344CB8AC3E}">
        <p14:creationId xmlns:p14="http://schemas.microsoft.com/office/powerpoint/2010/main" val="1583793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E922F0B-E7C9-4AFB-9E32-312E6733CB3C}" type="datetimeFigureOut">
              <a:rPr lang="en-AU" smtClean="0"/>
              <a:t>6/02/2017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0AC1632-D806-4F3C-9693-7A9E5086F875}" type="slidenum">
              <a:rPr lang="en-AU" smtClean="0"/>
              <a:t>‹#›</a:t>
            </a:fld>
            <a:endParaRPr lang="en-AU"/>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8793143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E922F0B-E7C9-4AFB-9E32-312E6733CB3C}" type="datetimeFigureOut">
              <a:rPr lang="en-AU" smtClean="0"/>
              <a:t>6/02/2017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0AC1632-D806-4F3C-9693-7A9E5086F875}" type="slidenum">
              <a:rPr lang="en-AU" smtClean="0"/>
              <a:t>‹#›</a:t>
            </a:fld>
            <a:endParaRPr lang="en-AU"/>
          </a:p>
        </p:txBody>
      </p:sp>
    </p:spTree>
    <p:extLst>
      <p:ext uri="{BB962C8B-B14F-4D97-AF65-F5344CB8AC3E}">
        <p14:creationId xmlns:p14="http://schemas.microsoft.com/office/powerpoint/2010/main" val="26464768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E922F0B-E7C9-4AFB-9E32-312E6733CB3C}" type="datetimeFigureOut">
              <a:rPr lang="en-AU" smtClean="0"/>
              <a:t>6/02/2017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0AC1632-D806-4F3C-9693-7A9E5086F875}" type="slidenum">
              <a:rPr lang="en-AU" smtClean="0"/>
              <a:t>‹#›</a:t>
            </a:fld>
            <a:endParaRPr lang="en-A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4498155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E922F0B-E7C9-4AFB-9E32-312E6733CB3C}" type="datetimeFigureOut">
              <a:rPr lang="en-AU" smtClean="0"/>
              <a:t>6/02/2017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0AC1632-D806-4F3C-9693-7A9E5086F875}" type="slidenum">
              <a:rPr lang="en-AU" smtClean="0"/>
              <a:t>‹#›</a:t>
            </a:fld>
            <a:endParaRPr lang="en-AU"/>
          </a:p>
        </p:txBody>
      </p:sp>
    </p:spTree>
    <p:extLst>
      <p:ext uri="{BB962C8B-B14F-4D97-AF65-F5344CB8AC3E}">
        <p14:creationId xmlns:p14="http://schemas.microsoft.com/office/powerpoint/2010/main" val="20379454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E922F0B-E7C9-4AFB-9E32-312E6733CB3C}" type="datetimeFigureOut">
              <a:rPr lang="en-AU" smtClean="0"/>
              <a:t>6/02/2017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0AC1632-D806-4F3C-9693-7A9E5086F875}" type="slidenum">
              <a:rPr lang="en-AU" smtClean="0"/>
              <a:t>‹#›</a:t>
            </a:fld>
            <a:endParaRPr lang="en-AU"/>
          </a:p>
        </p:txBody>
      </p:sp>
    </p:spTree>
    <p:extLst>
      <p:ext uri="{BB962C8B-B14F-4D97-AF65-F5344CB8AC3E}">
        <p14:creationId xmlns:p14="http://schemas.microsoft.com/office/powerpoint/2010/main" val="37998933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E922F0B-E7C9-4AFB-9E32-312E6733CB3C}" type="datetimeFigureOut">
              <a:rPr lang="en-AU" smtClean="0"/>
              <a:t>6/02/2017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0AC1632-D806-4F3C-9693-7A9E5086F875}" type="slidenum">
              <a:rPr lang="en-AU" smtClean="0"/>
              <a:t>‹#›</a:t>
            </a:fld>
            <a:endParaRPr lang="en-AU"/>
          </a:p>
        </p:txBody>
      </p:sp>
    </p:spTree>
    <p:extLst>
      <p:ext uri="{BB962C8B-B14F-4D97-AF65-F5344CB8AC3E}">
        <p14:creationId xmlns:p14="http://schemas.microsoft.com/office/powerpoint/2010/main" val="22918821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E922F0B-E7C9-4AFB-9E32-312E6733CB3C}" type="datetimeFigureOut">
              <a:rPr lang="en-AU" smtClean="0"/>
              <a:t>6/02/2017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0AC1632-D806-4F3C-9693-7A9E5086F875}" type="slidenum">
              <a:rPr lang="en-AU" smtClean="0"/>
              <a:t>‹#›</a:t>
            </a:fld>
            <a:endParaRPr lang="en-AU"/>
          </a:p>
        </p:txBody>
      </p:sp>
    </p:spTree>
    <p:extLst>
      <p:ext uri="{BB962C8B-B14F-4D97-AF65-F5344CB8AC3E}">
        <p14:creationId xmlns:p14="http://schemas.microsoft.com/office/powerpoint/2010/main" val="27201494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E922F0B-E7C9-4AFB-9E32-312E6733CB3C}" type="datetimeFigureOut">
              <a:rPr lang="en-AU" smtClean="0"/>
              <a:t>6/02/2017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0AC1632-D806-4F3C-9693-7A9E5086F875}" type="slidenum">
              <a:rPr lang="en-AU" smtClean="0"/>
              <a:t>‹#›</a:t>
            </a:fld>
            <a:endParaRPr lang="en-AU"/>
          </a:p>
        </p:txBody>
      </p:sp>
    </p:spTree>
    <p:extLst>
      <p:ext uri="{BB962C8B-B14F-4D97-AF65-F5344CB8AC3E}">
        <p14:creationId xmlns:p14="http://schemas.microsoft.com/office/powerpoint/2010/main" val="23117121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E922F0B-E7C9-4AFB-9E32-312E6733CB3C}" type="datetimeFigureOut">
              <a:rPr lang="en-AU" smtClean="0"/>
              <a:t>6/02/2017</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F0AC1632-D806-4F3C-9693-7A9E5086F875}" type="slidenum">
              <a:rPr lang="en-AU" smtClean="0"/>
              <a:t>‹#›</a:t>
            </a:fld>
            <a:endParaRPr lang="en-AU"/>
          </a:p>
        </p:txBody>
      </p:sp>
    </p:spTree>
    <p:extLst>
      <p:ext uri="{BB962C8B-B14F-4D97-AF65-F5344CB8AC3E}">
        <p14:creationId xmlns:p14="http://schemas.microsoft.com/office/powerpoint/2010/main" val="1858395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E922F0B-E7C9-4AFB-9E32-312E6733CB3C}" type="datetimeFigureOut">
              <a:rPr lang="en-AU" smtClean="0"/>
              <a:t>6/02/2017</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F0AC1632-D806-4F3C-9693-7A9E5086F875}" type="slidenum">
              <a:rPr lang="en-AU" smtClean="0"/>
              <a:t>‹#›</a:t>
            </a:fld>
            <a:endParaRPr lang="en-AU"/>
          </a:p>
        </p:txBody>
      </p:sp>
    </p:spTree>
    <p:extLst>
      <p:ext uri="{BB962C8B-B14F-4D97-AF65-F5344CB8AC3E}">
        <p14:creationId xmlns:p14="http://schemas.microsoft.com/office/powerpoint/2010/main" val="17940358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E922F0B-E7C9-4AFB-9E32-312E6733CB3C}" type="datetimeFigureOut">
              <a:rPr lang="en-AU" smtClean="0"/>
              <a:t>6/02/2017</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F0AC1632-D806-4F3C-9693-7A9E5086F875}" type="slidenum">
              <a:rPr lang="en-AU" smtClean="0"/>
              <a:t>‹#›</a:t>
            </a:fld>
            <a:endParaRPr lang="en-AU"/>
          </a:p>
        </p:txBody>
      </p:sp>
    </p:spTree>
    <p:extLst>
      <p:ext uri="{BB962C8B-B14F-4D97-AF65-F5344CB8AC3E}">
        <p14:creationId xmlns:p14="http://schemas.microsoft.com/office/powerpoint/2010/main" val="3236885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922F0B-E7C9-4AFB-9E32-312E6733CB3C}" type="datetimeFigureOut">
              <a:rPr lang="en-AU" smtClean="0"/>
              <a:t>6/02/2017</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F0AC1632-D806-4F3C-9693-7A9E5086F875}" type="slidenum">
              <a:rPr lang="en-AU" smtClean="0"/>
              <a:t>‹#›</a:t>
            </a:fld>
            <a:endParaRPr lang="en-AU"/>
          </a:p>
        </p:txBody>
      </p:sp>
    </p:spTree>
    <p:extLst>
      <p:ext uri="{BB962C8B-B14F-4D97-AF65-F5344CB8AC3E}">
        <p14:creationId xmlns:p14="http://schemas.microsoft.com/office/powerpoint/2010/main" val="25395627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922F0B-E7C9-4AFB-9E32-312E6733CB3C}" type="datetimeFigureOut">
              <a:rPr lang="en-AU" smtClean="0"/>
              <a:t>6/02/2017</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F0AC1632-D806-4F3C-9693-7A9E5086F875}" type="slidenum">
              <a:rPr lang="en-AU" smtClean="0"/>
              <a:t>‹#›</a:t>
            </a:fld>
            <a:endParaRPr lang="en-AU"/>
          </a:p>
        </p:txBody>
      </p:sp>
    </p:spTree>
    <p:extLst>
      <p:ext uri="{BB962C8B-B14F-4D97-AF65-F5344CB8AC3E}">
        <p14:creationId xmlns:p14="http://schemas.microsoft.com/office/powerpoint/2010/main" val="2513693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922F0B-E7C9-4AFB-9E32-312E6733CB3C}" type="datetimeFigureOut">
              <a:rPr lang="en-AU" smtClean="0"/>
              <a:t>6/02/2017</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F0AC1632-D806-4F3C-9693-7A9E5086F875}" type="slidenum">
              <a:rPr lang="en-AU" smtClean="0"/>
              <a:t>‹#›</a:t>
            </a:fld>
            <a:endParaRPr lang="en-AU"/>
          </a:p>
        </p:txBody>
      </p:sp>
    </p:spTree>
    <p:extLst>
      <p:ext uri="{BB962C8B-B14F-4D97-AF65-F5344CB8AC3E}">
        <p14:creationId xmlns:p14="http://schemas.microsoft.com/office/powerpoint/2010/main" val="384401884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E922F0B-E7C9-4AFB-9E32-312E6733CB3C}" type="datetimeFigureOut">
              <a:rPr lang="en-AU" smtClean="0"/>
              <a:t>6/02/2017</a:t>
            </a:fld>
            <a:endParaRPr lang="en-A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F0AC1632-D806-4F3C-9693-7A9E5086F875}" type="slidenum">
              <a:rPr lang="en-AU" smtClean="0"/>
              <a:t>‹#›</a:t>
            </a:fld>
            <a:endParaRPr lang="en-AU"/>
          </a:p>
        </p:txBody>
      </p:sp>
    </p:spTree>
    <p:extLst>
      <p:ext uri="{BB962C8B-B14F-4D97-AF65-F5344CB8AC3E}">
        <p14:creationId xmlns:p14="http://schemas.microsoft.com/office/powerpoint/2010/main" val="26470180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mailto:hudson.lena.m@edumail.vic.gov.au"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jpeg"/></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jpe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jpeg"/></Relationships>
</file>

<file path=ppt/slides/_rels/slide23.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jpeg"/><Relationship Id="rId1" Type="http://schemas.openxmlformats.org/officeDocument/2006/relationships/slideLayout" Target="../slideLayouts/slideLayout5.xml"/><Relationship Id="rId2" Type="http://schemas.openxmlformats.org/officeDocument/2006/relationships/notesSlide" Target="../notesSlides/notesSlide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1.jpeg"/></Relationships>
</file>

<file path=ppt/slides/_rels/slide28.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3.gif"/><Relationship Id="rId1" Type="http://schemas.openxmlformats.org/officeDocument/2006/relationships/slideLayout" Target="../slideLayouts/slideLayout5.xml"/><Relationship Id="rId2" Type="http://schemas.openxmlformats.org/officeDocument/2006/relationships/notesSlide" Target="../notesSlides/notesSlide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media/image15.jpe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6.jpeg"/></Relationships>
</file>

<file path=ppt/slides/_rels/slide32.xml.rels><?xml version="1.0" encoding="UTF-8" standalone="yes"?>
<Relationships xmlns="http://schemas.openxmlformats.org/package/2006/relationships"><Relationship Id="rId3" Type="http://schemas.openxmlformats.org/officeDocument/2006/relationships/image" Target="../media/image17.jpeg"/><Relationship Id="rId4" Type="http://schemas.openxmlformats.org/officeDocument/2006/relationships/image" Target="../media/image18.jpeg"/><Relationship Id="rId5" Type="http://schemas.openxmlformats.org/officeDocument/2006/relationships/image" Target="../media/image19.jpeg"/><Relationship Id="rId6"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jp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22.jpe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23.jpeg"/></Relationships>
</file>

<file path=ppt/slides/_rels/slide56.xml.rels><?xml version="1.0" encoding="UTF-8" standalone="yes"?>
<Relationships xmlns="http://schemas.openxmlformats.org/package/2006/relationships"><Relationship Id="rId3" Type="http://schemas.openxmlformats.org/officeDocument/2006/relationships/image" Target="../media/image24.jpeg"/><Relationship Id="rId4" Type="http://schemas.openxmlformats.org/officeDocument/2006/relationships/image" Target="../media/image25.jpeg"/><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26.jpeg"/></Relationships>
</file>

<file path=ppt/slides/_rels/slide58.xml.rels><?xml version="1.0" encoding="UTF-8" standalone="yes"?>
<Relationships xmlns="http://schemas.openxmlformats.org/package/2006/relationships"><Relationship Id="rId9" Type="http://schemas.openxmlformats.org/officeDocument/2006/relationships/image" Target="../media/image34.jpeg"/><Relationship Id="rId20" Type="http://schemas.openxmlformats.org/officeDocument/2006/relationships/image" Target="../media/image45.jpeg"/><Relationship Id="rId21" Type="http://schemas.openxmlformats.org/officeDocument/2006/relationships/image" Target="../media/image46.jpeg"/><Relationship Id="rId22" Type="http://schemas.openxmlformats.org/officeDocument/2006/relationships/image" Target="../media/image47.jpeg"/><Relationship Id="rId10" Type="http://schemas.openxmlformats.org/officeDocument/2006/relationships/image" Target="../media/image35.jpeg"/><Relationship Id="rId11" Type="http://schemas.openxmlformats.org/officeDocument/2006/relationships/image" Target="../media/image36.jpeg"/><Relationship Id="rId12" Type="http://schemas.openxmlformats.org/officeDocument/2006/relationships/image" Target="../media/image37.jpeg"/><Relationship Id="rId13" Type="http://schemas.openxmlformats.org/officeDocument/2006/relationships/image" Target="../media/image38.jpeg"/><Relationship Id="rId14" Type="http://schemas.openxmlformats.org/officeDocument/2006/relationships/image" Target="../media/image39.jpeg"/><Relationship Id="rId15" Type="http://schemas.openxmlformats.org/officeDocument/2006/relationships/image" Target="../media/image40.jpeg"/><Relationship Id="rId16" Type="http://schemas.openxmlformats.org/officeDocument/2006/relationships/image" Target="../media/image41.jpeg"/><Relationship Id="rId17" Type="http://schemas.openxmlformats.org/officeDocument/2006/relationships/image" Target="../media/image42.jpeg"/><Relationship Id="rId18" Type="http://schemas.openxmlformats.org/officeDocument/2006/relationships/image" Target="../media/image43.jpeg"/><Relationship Id="rId19" Type="http://schemas.openxmlformats.org/officeDocument/2006/relationships/image" Target="../media/image44.jpeg"/><Relationship Id="rId1" Type="http://schemas.openxmlformats.org/officeDocument/2006/relationships/slideLayout" Target="../slideLayouts/slideLayout2.xml"/><Relationship Id="rId2" Type="http://schemas.openxmlformats.org/officeDocument/2006/relationships/image" Target="../media/image27.jpeg"/><Relationship Id="rId3" Type="http://schemas.openxmlformats.org/officeDocument/2006/relationships/image" Target="../media/image28.jpeg"/><Relationship Id="rId4" Type="http://schemas.openxmlformats.org/officeDocument/2006/relationships/image" Target="../media/image29.jpeg"/><Relationship Id="rId5" Type="http://schemas.openxmlformats.org/officeDocument/2006/relationships/image" Target="../media/image30.jpeg"/><Relationship Id="rId6" Type="http://schemas.openxmlformats.org/officeDocument/2006/relationships/image" Target="../media/image31.jpeg"/><Relationship Id="rId7" Type="http://schemas.openxmlformats.org/officeDocument/2006/relationships/image" Target="../media/image32.jpeg"/><Relationship Id="rId8" Type="http://schemas.openxmlformats.org/officeDocument/2006/relationships/image" Target="../media/image33.jpe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hyperlink" Target="http://www.gamblershelp.com.au/" TargetMode="External"/><Relationship Id="rId4" Type="http://schemas.openxmlformats.org/officeDocument/2006/relationships/hyperlink" Target="http://www.blackdoginstitute.org.au/" TargetMode="External"/><Relationship Id="rId1" Type="http://schemas.openxmlformats.org/officeDocument/2006/relationships/slideLayout" Target="../slideLayouts/slideLayout2.xml"/><Relationship Id="rId2" Type="http://schemas.openxmlformats.org/officeDocument/2006/relationships/hyperlink" Target="http://www.narconon.org/" TargetMode="Externa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35560" y="2425120"/>
            <a:ext cx="6345754" cy="1646302"/>
          </a:xfrm>
        </p:spPr>
        <p:txBody>
          <a:bodyPr/>
          <a:lstStyle/>
          <a:p>
            <a:r>
              <a:rPr lang="en-AU" dirty="0" smtClean="0"/>
              <a:t>SOCIOLOGY UNIT 4:</a:t>
            </a:r>
            <a:endParaRPr lang="en-AU" dirty="0"/>
          </a:p>
        </p:txBody>
      </p:sp>
      <p:sp>
        <p:nvSpPr>
          <p:cNvPr id="3" name="Subtitle 2"/>
          <p:cNvSpPr>
            <a:spLocks noGrp="1"/>
          </p:cNvSpPr>
          <p:nvPr>
            <p:ph type="subTitle" idx="1"/>
          </p:nvPr>
        </p:nvSpPr>
        <p:spPr/>
        <p:txBody>
          <a:bodyPr>
            <a:normAutofit fontScale="85000" lnSpcReduction="10000"/>
          </a:bodyPr>
          <a:lstStyle/>
          <a:p>
            <a:r>
              <a:rPr lang="en-AU" sz="2700" dirty="0" smtClean="0">
                <a:solidFill>
                  <a:schemeClr val="tx1"/>
                </a:solidFill>
              </a:rPr>
              <a:t>COMMUNITY &amp; SOCIAL MOVEMENTS AND SOCIAL CHANGE</a:t>
            </a:r>
            <a:endParaRPr lang="en-AU" sz="2700" dirty="0">
              <a:solidFill>
                <a:schemeClr val="tx1"/>
              </a:solidFill>
            </a:endParaRPr>
          </a:p>
          <a:p>
            <a:r>
              <a:rPr lang="en-AU" sz="2700" dirty="0">
                <a:solidFill>
                  <a:schemeClr val="tx1"/>
                </a:solidFill>
              </a:rPr>
              <a:t>LENA HUDSON</a:t>
            </a:r>
          </a:p>
        </p:txBody>
      </p:sp>
    </p:spTree>
    <p:extLst>
      <p:ext uri="{BB962C8B-B14F-4D97-AF65-F5344CB8AC3E}">
        <p14:creationId xmlns:p14="http://schemas.microsoft.com/office/powerpoint/2010/main" val="16503953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KK1</a:t>
            </a:r>
            <a:br>
              <a:rPr lang="en-AU" dirty="0" smtClean="0"/>
            </a:br>
            <a:endParaRPr lang="en-AU" dirty="0"/>
          </a:p>
        </p:txBody>
      </p:sp>
      <p:sp>
        <p:nvSpPr>
          <p:cNvPr id="3" name="Content Placeholder 2"/>
          <p:cNvSpPr>
            <a:spLocks noGrp="1"/>
          </p:cNvSpPr>
          <p:nvPr>
            <p:ph idx="1"/>
          </p:nvPr>
        </p:nvSpPr>
        <p:spPr/>
        <p:txBody>
          <a:bodyPr/>
          <a:lstStyle/>
          <a:p>
            <a:pPr marL="0" indent="0">
              <a:buNone/>
            </a:pPr>
            <a:r>
              <a:rPr lang="en-AU" dirty="0"/>
              <a:t>The meaning and history of the concept of community, including the theory of Ferdinand </a:t>
            </a:r>
            <a:r>
              <a:rPr lang="en-AU" dirty="0" err="1"/>
              <a:t>Tonnies</a:t>
            </a:r>
            <a:endParaRPr lang="en-AU" dirty="0"/>
          </a:p>
          <a:p>
            <a:endParaRPr lang="en-AU" dirty="0"/>
          </a:p>
        </p:txBody>
      </p:sp>
    </p:spTree>
    <p:extLst>
      <p:ext uri="{BB962C8B-B14F-4D97-AF65-F5344CB8AC3E}">
        <p14:creationId xmlns:p14="http://schemas.microsoft.com/office/powerpoint/2010/main" val="3074401886"/>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9890" y="1465678"/>
            <a:ext cx="10385946" cy="4031873"/>
          </a:xfrm>
          <a:prstGeom prst="rect">
            <a:avLst/>
          </a:prstGeom>
        </p:spPr>
        <p:txBody>
          <a:bodyPr wrap="square">
            <a:spAutoFit/>
          </a:bodyPr>
          <a:lstStyle/>
          <a:p>
            <a:r>
              <a:rPr lang="en-US" sz="3200" dirty="0"/>
              <a:t>Collective behaviour and social movements are just two of the forces driving </a:t>
            </a:r>
            <a:r>
              <a:rPr lang="en-US" sz="3200" b="1" dirty="0"/>
              <a:t>social change</a:t>
            </a:r>
            <a:r>
              <a:rPr lang="en-US" sz="3200" dirty="0"/>
              <a:t>, which is the change in society created through social movements </a:t>
            </a:r>
            <a:r>
              <a:rPr lang="en-US" sz="3200" dirty="0" smtClean="0"/>
              <a:t>(as </a:t>
            </a:r>
            <a:r>
              <a:rPr lang="en-US" sz="3200" dirty="0"/>
              <a:t>well as external factors like environmental shifts or technological </a:t>
            </a:r>
            <a:r>
              <a:rPr lang="en-US" sz="3200" dirty="0" smtClean="0"/>
              <a:t>innovations, population &amp; social institutions).</a:t>
            </a:r>
          </a:p>
          <a:p>
            <a:r>
              <a:rPr lang="en-US" sz="3200" dirty="0" smtClean="0"/>
              <a:t>Essentially</a:t>
            </a:r>
            <a:r>
              <a:rPr lang="en-US" sz="3200" dirty="0"/>
              <a:t>, any disruptive shift in the status quo, be it intentional or random, human-caused or natural, can lead to social change. </a:t>
            </a:r>
            <a:endParaRPr lang="en-US" sz="3200" dirty="0" smtClean="0"/>
          </a:p>
          <a:p>
            <a:endParaRPr lang="en-US" sz="3200" b="1" dirty="0"/>
          </a:p>
        </p:txBody>
      </p:sp>
      <p:sp>
        <p:nvSpPr>
          <p:cNvPr id="5" name="Title 4"/>
          <p:cNvSpPr>
            <a:spLocks noGrp="1"/>
          </p:cNvSpPr>
          <p:nvPr>
            <p:ph type="title"/>
          </p:nvPr>
        </p:nvSpPr>
        <p:spPr/>
        <p:txBody>
          <a:bodyPr/>
          <a:lstStyle/>
          <a:p>
            <a:r>
              <a:rPr lang="en-AU" dirty="0" smtClean="0"/>
              <a:t>SOCIAL CHANGE</a:t>
            </a:r>
            <a:endParaRPr lang="en-AU" dirty="0"/>
          </a:p>
        </p:txBody>
      </p:sp>
    </p:spTree>
    <p:extLst>
      <p:ext uri="{BB962C8B-B14F-4D97-AF65-F5344CB8AC3E}">
        <p14:creationId xmlns:p14="http://schemas.microsoft.com/office/powerpoint/2010/main" val="3732080214"/>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SUMMARY OF DEFINITIONS:</a:t>
            </a:r>
            <a:endParaRPr lang="en-AU" dirty="0"/>
          </a:p>
        </p:txBody>
      </p:sp>
      <p:sp>
        <p:nvSpPr>
          <p:cNvPr id="3" name="Content Placeholder 2"/>
          <p:cNvSpPr>
            <a:spLocks noGrp="1"/>
          </p:cNvSpPr>
          <p:nvPr>
            <p:ph idx="1"/>
          </p:nvPr>
        </p:nvSpPr>
        <p:spPr>
          <a:xfrm>
            <a:off x="677334" y="1600201"/>
            <a:ext cx="8596668" cy="4441162"/>
          </a:xfrm>
        </p:spPr>
        <p:txBody>
          <a:bodyPr>
            <a:normAutofit/>
          </a:bodyPr>
          <a:lstStyle/>
          <a:p>
            <a:r>
              <a:rPr lang="en-AU" dirty="0" smtClean="0"/>
              <a:t>Social Movement</a:t>
            </a:r>
          </a:p>
          <a:p>
            <a:r>
              <a:rPr lang="en-AU" dirty="0" smtClean="0"/>
              <a:t>Social Change</a:t>
            </a:r>
          </a:p>
          <a:p>
            <a:r>
              <a:rPr lang="en-AU" dirty="0" smtClean="0"/>
              <a:t>4 Types of Social Movements (ARRR)</a:t>
            </a:r>
          </a:p>
          <a:p>
            <a:r>
              <a:rPr lang="en-AU" dirty="0" smtClean="0"/>
              <a:t>2 Theories to explain why Social Movements emerge: RTD &amp; NSM</a:t>
            </a:r>
          </a:p>
          <a:p>
            <a:r>
              <a:rPr lang="en-AU" dirty="0" smtClean="0"/>
              <a:t>4 Stages of a Social Movement (ECBD)</a:t>
            </a:r>
          </a:p>
          <a:p>
            <a:r>
              <a:rPr lang="en-AU" dirty="0" smtClean="0"/>
              <a:t>Power (Weber) &amp; 2 Types of Power</a:t>
            </a:r>
          </a:p>
          <a:p>
            <a:r>
              <a:rPr lang="en-AU" dirty="0" smtClean="0"/>
              <a:t>Influence of Social Movements on Social Change</a:t>
            </a:r>
          </a:p>
          <a:p>
            <a:endParaRPr lang="en-AU" dirty="0" smtClean="0"/>
          </a:p>
          <a:p>
            <a:endParaRPr lang="en-AU" dirty="0"/>
          </a:p>
        </p:txBody>
      </p:sp>
    </p:spTree>
    <p:extLst>
      <p:ext uri="{BB962C8B-B14F-4D97-AF65-F5344CB8AC3E}">
        <p14:creationId xmlns:p14="http://schemas.microsoft.com/office/powerpoint/2010/main" val="1786696476"/>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CASE STUDIES:</a:t>
            </a:r>
            <a:endParaRPr lang="en-AU" dirty="0"/>
          </a:p>
        </p:txBody>
      </p:sp>
      <p:sp>
        <p:nvSpPr>
          <p:cNvPr id="3" name="Content Placeholder 2"/>
          <p:cNvSpPr>
            <a:spLocks noGrp="1"/>
          </p:cNvSpPr>
          <p:nvPr>
            <p:ph idx="1"/>
          </p:nvPr>
        </p:nvSpPr>
        <p:spPr/>
        <p:txBody>
          <a:bodyPr/>
          <a:lstStyle/>
          <a:p>
            <a:pPr marL="0" indent="0">
              <a:buNone/>
            </a:pPr>
            <a:r>
              <a:rPr lang="en-AU" dirty="0" smtClean="0"/>
              <a:t>HOW MANY EXAMPLES DO STUDENTS NEED TO HAVE?</a:t>
            </a:r>
          </a:p>
          <a:p>
            <a:r>
              <a:rPr lang="en-AU" dirty="0" smtClean="0"/>
              <a:t>4 TYPES OF SOCIAL MOVEMENTS (A, R, R, R)</a:t>
            </a:r>
          </a:p>
          <a:p>
            <a:r>
              <a:rPr lang="en-AU" dirty="0" smtClean="0"/>
              <a:t>2 SOCIAL MOVEMENTS THAT CAN BE EXPLAINED BY EACH EMERGENCE THEORY (RDT &amp; NSM)</a:t>
            </a:r>
          </a:p>
          <a:p>
            <a:r>
              <a:rPr lang="en-AU" dirty="0" smtClean="0"/>
              <a:t>AT LEAST 1 ENVIRONMENTAL &amp; ONE OTHER</a:t>
            </a:r>
          </a:p>
          <a:p>
            <a:r>
              <a:rPr lang="en-AU" dirty="0" smtClean="0"/>
              <a:t>TRY AND ENCOURAGE STUDENTS TO RESEARCH SOCIAL MOVEMENTS THAT COVER ALL OF THESE REQUIREMENTS SO THAT THEY AREN’T RESEARCHING 8 DIFFERENT MOVEMENTS!!</a:t>
            </a:r>
            <a:endParaRPr lang="en-AU" dirty="0"/>
          </a:p>
        </p:txBody>
      </p:sp>
    </p:spTree>
    <p:extLst>
      <p:ext uri="{BB962C8B-B14F-4D97-AF65-F5344CB8AC3E}">
        <p14:creationId xmlns:p14="http://schemas.microsoft.com/office/powerpoint/2010/main" val="368081451"/>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EXAMPLES:</a:t>
            </a:r>
            <a:endParaRPr lang="en-AU" dirty="0"/>
          </a:p>
        </p:txBody>
      </p:sp>
      <p:sp>
        <p:nvSpPr>
          <p:cNvPr id="3" name="Content Placeholder 2"/>
          <p:cNvSpPr>
            <a:spLocks noGrp="1"/>
          </p:cNvSpPr>
          <p:nvPr>
            <p:ph idx="1"/>
          </p:nvPr>
        </p:nvSpPr>
        <p:spPr/>
        <p:txBody>
          <a:bodyPr/>
          <a:lstStyle/>
          <a:p>
            <a:r>
              <a:rPr lang="en-AU" dirty="0" smtClean="0"/>
              <a:t>1. SEA SHEPHERD = </a:t>
            </a:r>
            <a:r>
              <a:rPr lang="en-AU" dirty="0" smtClean="0">
                <a:solidFill>
                  <a:srgbClr val="FF0000"/>
                </a:solidFill>
              </a:rPr>
              <a:t>REFORMATIVE</a:t>
            </a:r>
            <a:r>
              <a:rPr lang="en-AU" dirty="0" smtClean="0"/>
              <a:t> &amp; </a:t>
            </a:r>
            <a:r>
              <a:rPr lang="en-AU" dirty="0" smtClean="0">
                <a:solidFill>
                  <a:srgbClr val="00B0F0"/>
                </a:solidFill>
              </a:rPr>
              <a:t>NSM</a:t>
            </a:r>
            <a:r>
              <a:rPr lang="en-AU" dirty="0" smtClean="0"/>
              <a:t> &amp; </a:t>
            </a:r>
            <a:r>
              <a:rPr lang="en-AU" dirty="0" smtClean="0">
                <a:solidFill>
                  <a:srgbClr val="92D050"/>
                </a:solidFill>
              </a:rPr>
              <a:t>ENVIRONMENTAL</a:t>
            </a:r>
          </a:p>
          <a:p>
            <a:r>
              <a:rPr lang="en-AU" dirty="0" smtClean="0"/>
              <a:t>2. FRENCH REVOLUTION = </a:t>
            </a:r>
            <a:r>
              <a:rPr lang="en-AU" dirty="0" smtClean="0">
                <a:solidFill>
                  <a:srgbClr val="FF0000"/>
                </a:solidFill>
              </a:rPr>
              <a:t>REVOLUTIONARY</a:t>
            </a:r>
            <a:r>
              <a:rPr lang="en-AU" dirty="0" smtClean="0"/>
              <a:t> &amp; </a:t>
            </a:r>
            <a:r>
              <a:rPr lang="en-AU" dirty="0" smtClean="0">
                <a:solidFill>
                  <a:srgbClr val="00B0F0"/>
                </a:solidFill>
              </a:rPr>
              <a:t>RDT</a:t>
            </a:r>
            <a:r>
              <a:rPr lang="en-AU" dirty="0" smtClean="0"/>
              <a:t> &amp; </a:t>
            </a:r>
            <a:r>
              <a:rPr lang="en-AU" dirty="0" smtClean="0">
                <a:solidFill>
                  <a:srgbClr val="92D050"/>
                </a:solidFill>
              </a:rPr>
              <a:t>OTHER</a:t>
            </a:r>
          </a:p>
          <a:p>
            <a:r>
              <a:rPr lang="en-AU" dirty="0" smtClean="0"/>
              <a:t>3. PEOPLE AGAINST TEXTING AND DRIVING = </a:t>
            </a:r>
            <a:r>
              <a:rPr lang="en-AU" dirty="0" smtClean="0">
                <a:solidFill>
                  <a:srgbClr val="FF0000"/>
                </a:solidFill>
              </a:rPr>
              <a:t>ALTERNATIVE</a:t>
            </a:r>
            <a:r>
              <a:rPr lang="en-AU" dirty="0"/>
              <a:t> </a:t>
            </a:r>
            <a:r>
              <a:rPr lang="en-AU" dirty="0" smtClean="0"/>
              <a:t>&amp; </a:t>
            </a:r>
            <a:r>
              <a:rPr lang="en-AU" dirty="0" smtClean="0">
                <a:solidFill>
                  <a:srgbClr val="00B0F0"/>
                </a:solidFill>
              </a:rPr>
              <a:t>NSM</a:t>
            </a:r>
            <a:r>
              <a:rPr lang="en-AU" dirty="0" smtClean="0"/>
              <a:t> &amp; </a:t>
            </a:r>
            <a:r>
              <a:rPr lang="en-AU" dirty="0" smtClean="0">
                <a:solidFill>
                  <a:srgbClr val="92D050"/>
                </a:solidFill>
              </a:rPr>
              <a:t>OTHER</a:t>
            </a:r>
          </a:p>
          <a:p>
            <a:r>
              <a:rPr lang="en-AU" dirty="0" smtClean="0"/>
              <a:t>4. NARCONON AUSTRALIA = </a:t>
            </a:r>
            <a:r>
              <a:rPr lang="en-AU" dirty="0" smtClean="0">
                <a:solidFill>
                  <a:srgbClr val="FF0000"/>
                </a:solidFill>
              </a:rPr>
              <a:t>REDEMPTIVE</a:t>
            </a:r>
            <a:r>
              <a:rPr lang="en-AU" dirty="0" smtClean="0"/>
              <a:t> &amp; </a:t>
            </a:r>
            <a:r>
              <a:rPr lang="en-AU" dirty="0" smtClean="0">
                <a:solidFill>
                  <a:srgbClr val="00B0F0"/>
                </a:solidFill>
              </a:rPr>
              <a:t>NSM</a:t>
            </a:r>
            <a:r>
              <a:rPr lang="en-AU" dirty="0" smtClean="0"/>
              <a:t> &amp; </a:t>
            </a:r>
            <a:r>
              <a:rPr lang="en-AU" dirty="0" smtClean="0">
                <a:solidFill>
                  <a:srgbClr val="92D050"/>
                </a:solidFill>
              </a:rPr>
              <a:t>OTHER</a:t>
            </a:r>
          </a:p>
          <a:p>
            <a:endParaRPr lang="en-AU" dirty="0">
              <a:solidFill>
                <a:srgbClr val="92D050"/>
              </a:solidFill>
            </a:endParaRPr>
          </a:p>
          <a:p>
            <a:r>
              <a:rPr lang="en-AU" b="1" u="sng" dirty="0" smtClean="0">
                <a:solidFill>
                  <a:schemeClr val="tx1"/>
                </a:solidFill>
              </a:rPr>
              <a:t>REMEMBER</a:t>
            </a:r>
            <a:r>
              <a:rPr lang="en-AU" dirty="0" smtClean="0">
                <a:solidFill>
                  <a:schemeClr val="tx1"/>
                </a:solidFill>
              </a:rPr>
              <a:t>: STUDENTS </a:t>
            </a:r>
            <a:r>
              <a:rPr lang="en-AU" b="1" u="sng" dirty="0" smtClean="0">
                <a:solidFill>
                  <a:schemeClr val="tx1"/>
                </a:solidFill>
              </a:rPr>
              <a:t>ONLY NEED TO KNOW TWO IN DETAIL</a:t>
            </a:r>
            <a:r>
              <a:rPr lang="en-AU" dirty="0" smtClean="0">
                <a:solidFill>
                  <a:schemeClr val="tx1"/>
                </a:solidFill>
              </a:rPr>
              <a:t>, BUT SHOULD HAVE SOME BASIC INFORMATION ABOUT THE OTHER TWO, SHOULD THEY BE REQUIRED TO WRITE AN EXTENDED RESPONSE ABOUT THE TYPES.</a:t>
            </a:r>
          </a:p>
        </p:txBody>
      </p:sp>
    </p:spTree>
    <p:extLst>
      <p:ext uri="{BB962C8B-B14F-4D97-AF65-F5344CB8AC3E}">
        <p14:creationId xmlns:p14="http://schemas.microsoft.com/office/powerpoint/2010/main" val="3569889319"/>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AOS 2 ASSESSMENT:</a:t>
            </a:r>
            <a:endParaRPr lang="en-AU" dirty="0"/>
          </a:p>
        </p:txBody>
      </p:sp>
      <p:sp>
        <p:nvSpPr>
          <p:cNvPr id="3" name="Content Placeholder 2"/>
          <p:cNvSpPr>
            <a:spLocks noGrp="1"/>
          </p:cNvSpPr>
          <p:nvPr>
            <p:ph idx="1"/>
          </p:nvPr>
        </p:nvSpPr>
        <p:spPr/>
        <p:txBody>
          <a:bodyPr>
            <a:normAutofit/>
          </a:bodyPr>
          <a:lstStyle/>
          <a:p>
            <a:pPr marL="0" indent="0">
              <a:buNone/>
            </a:pPr>
            <a:r>
              <a:rPr lang="en-US" dirty="0"/>
              <a:t>One or more of the following:</a:t>
            </a:r>
          </a:p>
          <a:p>
            <a:r>
              <a:rPr lang="en-AU" dirty="0" smtClean="0"/>
              <a:t>a </a:t>
            </a:r>
            <a:r>
              <a:rPr lang="en-AU" dirty="0"/>
              <a:t>multimedia presentation</a:t>
            </a:r>
          </a:p>
          <a:p>
            <a:r>
              <a:rPr lang="en-AU" dirty="0" smtClean="0"/>
              <a:t>an essay (can only assess this outcome with an essay, but need to prepare for an extended response for the exam)</a:t>
            </a:r>
            <a:endParaRPr lang="en-AU" dirty="0"/>
          </a:p>
          <a:p>
            <a:r>
              <a:rPr lang="en-AU" dirty="0" smtClean="0"/>
              <a:t>a report</a:t>
            </a:r>
            <a:endParaRPr lang="en-AU" dirty="0"/>
          </a:p>
          <a:p>
            <a:r>
              <a:rPr lang="en-AU" dirty="0" smtClean="0"/>
              <a:t>a test</a:t>
            </a:r>
          </a:p>
        </p:txBody>
      </p:sp>
    </p:spTree>
    <p:extLst>
      <p:ext uri="{BB962C8B-B14F-4D97-AF65-F5344CB8AC3E}">
        <p14:creationId xmlns:p14="http://schemas.microsoft.com/office/powerpoint/2010/main" val="662995318"/>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AOS 2: SAMPLE ASSESSMENT </a:t>
            </a:r>
            <a:endParaRPr lang="en-AU" dirty="0"/>
          </a:p>
        </p:txBody>
      </p:sp>
      <p:sp>
        <p:nvSpPr>
          <p:cNvPr id="3" name="Content Placeholder 2"/>
          <p:cNvSpPr>
            <a:spLocks noGrp="1"/>
          </p:cNvSpPr>
          <p:nvPr>
            <p:ph idx="1"/>
          </p:nvPr>
        </p:nvSpPr>
        <p:spPr/>
        <p:txBody>
          <a:bodyPr/>
          <a:lstStyle/>
          <a:p>
            <a:pPr>
              <a:buFont typeface="+mj-lt"/>
              <a:buAutoNum type="arabicPeriod"/>
            </a:pPr>
            <a:r>
              <a:rPr lang="en-AU" sz="2400" dirty="0">
                <a:solidFill>
                  <a:srgbClr val="FF0000"/>
                </a:solidFill>
              </a:rPr>
              <a:t>TEST</a:t>
            </a:r>
            <a:r>
              <a:rPr lang="en-AU" sz="2400" dirty="0">
                <a:solidFill>
                  <a:schemeClr val="tx1"/>
                </a:solidFill>
              </a:rPr>
              <a:t> – 40% </a:t>
            </a:r>
            <a:r>
              <a:rPr lang="en-AU" sz="2400" dirty="0" smtClean="0">
                <a:solidFill>
                  <a:schemeClr val="tx1"/>
                </a:solidFill>
              </a:rPr>
              <a:t>(GENERAL UNDERSTANDING OF KEY CONCEPTS &amp; DEFINITIONS) (KK FOCUS: 1-2)</a:t>
            </a:r>
            <a:endParaRPr lang="en-AU" sz="2400" dirty="0">
              <a:solidFill>
                <a:schemeClr val="tx1"/>
              </a:solidFill>
            </a:endParaRPr>
          </a:p>
          <a:p>
            <a:pPr>
              <a:buFont typeface="+mj-lt"/>
              <a:buAutoNum type="arabicPeriod"/>
            </a:pPr>
            <a:r>
              <a:rPr lang="en-AU" sz="2400" dirty="0" smtClean="0">
                <a:solidFill>
                  <a:srgbClr val="FF0000"/>
                </a:solidFill>
              </a:rPr>
              <a:t>REPORT </a:t>
            </a:r>
            <a:r>
              <a:rPr lang="en-AU" sz="2400" dirty="0" smtClean="0">
                <a:solidFill>
                  <a:schemeClr val="tx1"/>
                </a:solidFill>
              </a:rPr>
              <a:t>(INDIVIDUAL CASE STUDY OF A SOCIAL MOVEMENT) – </a:t>
            </a:r>
            <a:r>
              <a:rPr lang="en-AU" sz="2400" dirty="0">
                <a:solidFill>
                  <a:schemeClr val="tx1"/>
                </a:solidFill>
              </a:rPr>
              <a:t>30% (KK </a:t>
            </a:r>
            <a:r>
              <a:rPr lang="en-AU" sz="2400" dirty="0" smtClean="0">
                <a:solidFill>
                  <a:schemeClr val="tx1"/>
                </a:solidFill>
              </a:rPr>
              <a:t>FOCUS: 3)</a:t>
            </a:r>
            <a:endParaRPr lang="en-AU" sz="2400" dirty="0">
              <a:solidFill>
                <a:schemeClr val="tx1"/>
              </a:solidFill>
            </a:endParaRPr>
          </a:p>
          <a:p>
            <a:pPr>
              <a:buFont typeface="+mj-lt"/>
              <a:buAutoNum type="arabicPeriod"/>
            </a:pPr>
            <a:r>
              <a:rPr lang="en-AU" sz="2400" dirty="0" smtClean="0">
                <a:solidFill>
                  <a:srgbClr val="FF0000"/>
                </a:solidFill>
              </a:rPr>
              <a:t>ESSAY</a:t>
            </a:r>
            <a:r>
              <a:rPr lang="en-AU" sz="2400" dirty="0" smtClean="0">
                <a:solidFill>
                  <a:schemeClr val="tx1"/>
                </a:solidFill>
              </a:rPr>
              <a:t>(PAST EXAM QUESTION ON ‘SOCIAL MOVEMENTS &amp; SOCIAL CHANGE’) – 30% (</a:t>
            </a:r>
            <a:r>
              <a:rPr lang="en-AU" sz="2400" dirty="0">
                <a:solidFill>
                  <a:schemeClr val="tx1"/>
                </a:solidFill>
              </a:rPr>
              <a:t>KK FOCUS: </a:t>
            </a:r>
            <a:r>
              <a:rPr lang="en-AU" sz="2400" dirty="0" smtClean="0">
                <a:solidFill>
                  <a:schemeClr val="tx1"/>
                </a:solidFill>
              </a:rPr>
              <a:t>1-3)</a:t>
            </a:r>
            <a:endParaRPr lang="en-AU" sz="2400" dirty="0">
              <a:solidFill>
                <a:schemeClr val="tx1"/>
              </a:solidFill>
            </a:endParaRPr>
          </a:p>
          <a:p>
            <a:pPr>
              <a:buAutoNum type="arabicPeriod"/>
            </a:pPr>
            <a:endParaRPr lang="en-AU" dirty="0"/>
          </a:p>
        </p:txBody>
      </p:sp>
    </p:spTree>
    <p:extLst>
      <p:ext uri="{BB962C8B-B14F-4D97-AF65-F5344CB8AC3E}">
        <p14:creationId xmlns:p14="http://schemas.microsoft.com/office/powerpoint/2010/main" val="68294068"/>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3694" y="457200"/>
            <a:ext cx="8507506" cy="1143000"/>
          </a:xfrm>
        </p:spPr>
        <p:txBody>
          <a:bodyPr>
            <a:normAutofit/>
          </a:bodyPr>
          <a:lstStyle/>
          <a:p>
            <a:pPr algn="ctr"/>
            <a:r>
              <a:rPr lang="en-AU" dirty="0" smtClean="0"/>
              <a:t>THE EXAM:</a:t>
            </a:r>
            <a:endParaRPr lang="en-AU" dirty="0"/>
          </a:p>
        </p:txBody>
      </p:sp>
      <p:sp>
        <p:nvSpPr>
          <p:cNvPr id="3" name="Content Placeholder 2"/>
          <p:cNvSpPr>
            <a:spLocks noGrp="1"/>
          </p:cNvSpPr>
          <p:nvPr>
            <p:ph idx="1"/>
          </p:nvPr>
        </p:nvSpPr>
        <p:spPr>
          <a:xfrm>
            <a:off x="1093694" y="1387624"/>
            <a:ext cx="9273988" cy="4800600"/>
          </a:xfrm>
        </p:spPr>
        <p:txBody>
          <a:bodyPr>
            <a:normAutofit fontScale="92500" lnSpcReduction="20000"/>
          </a:bodyPr>
          <a:lstStyle/>
          <a:p>
            <a:pPr marL="0" indent="0">
              <a:buNone/>
            </a:pPr>
            <a:r>
              <a:rPr lang="en-AU" sz="2400" dirty="0" smtClean="0">
                <a:solidFill>
                  <a:srgbClr val="000000"/>
                </a:solidFill>
              </a:rPr>
              <a:t>Students will be </a:t>
            </a:r>
            <a:r>
              <a:rPr lang="en-AU" sz="2400" dirty="0">
                <a:solidFill>
                  <a:srgbClr val="000000"/>
                </a:solidFill>
              </a:rPr>
              <a:t>required to answer either:</a:t>
            </a:r>
          </a:p>
          <a:p>
            <a:r>
              <a:rPr lang="en-AU" sz="2400" dirty="0" smtClean="0">
                <a:solidFill>
                  <a:schemeClr val="tx1"/>
                </a:solidFill>
              </a:rPr>
              <a:t>SECTION </a:t>
            </a:r>
            <a:r>
              <a:rPr lang="en-AU" sz="2400" dirty="0">
                <a:solidFill>
                  <a:schemeClr val="tx1"/>
                </a:solidFill>
              </a:rPr>
              <a:t>C = 20/80 </a:t>
            </a:r>
            <a:r>
              <a:rPr lang="en-AU" sz="2400" dirty="0" smtClean="0">
                <a:solidFill>
                  <a:schemeClr val="tx1"/>
                </a:solidFill>
              </a:rPr>
              <a:t>marks = 2 x </a:t>
            </a:r>
            <a:r>
              <a:rPr lang="en-AU" sz="2400" dirty="0">
                <a:solidFill>
                  <a:schemeClr val="tx1"/>
                </a:solidFill>
              </a:rPr>
              <a:t>10 MARK EXTENDED </a:t>
            </a:r>
            <a:r>
              <a:rPr lang="en-AU" sz="2400" dirty="0" smtClean="0">
                <a:solidFill>
                  <a:schemeClr val="tx1"/>
                </a:solidFill>
              </a:rPr>
              <a:t>RESPONSES</a:t>
            </a:r>
          </a:p>
          <a:p>
            <a:pPr marL="0" indent="0">
              <a:buNone/>
            </a:pPr>
            <a:r>
              <a:rPr lang="en-AU" sz="2400" b="1" u="sng" dirty="0" smtClean="0">
                <a:solidFill>
                  <a:srgbClr val="FF0000"/>
                </a:solidFill>
              </a:rPr>
              <a:t>OR</a:t>
            </a:r>
          </a:p>
          <a:p>
            <a:r>
              <a:rPr lang="en-AU" sz="2400" dirty="0" smtClean="0">
                <a:solidFill>
                  <a:schemeClr val="tx1"/>
                </a:solidFill>
              </a:rPr>
              <a:t>SECTION D = 20/80 marks = 1 x 20 MARK ESSAY</a:t>
            </a:r>
            <a:endParaRPr lang="en-AU" sz="2400" dirty="0">
              <a:solidFill>
                <a:schemeClr val="tx1"/>
              </a:solidFill>
            </a:endParaRPr>
          </a:p>
          <a:p>
            <a:pPr marL="0" indent="0">
              <a:buNone/>
            </a:pPr>
            <a:endParaRPr lang="en-AU" sz="2400" dirty="0">
              <a:solidFill>
                <a:srgbClr val="000000"/>
              </a:solidFill>
            </a:endParaRPr>
          </a:p>
          <a:p>
            <a:pPr marL="0" indent="0">
              <a:buNone/>
            </a:pPr>
            <a:r>
              <a:rPr lang="en-AU" sz="2400" b="1" dirty="0">
                <a:solidFill>
                  <a:srgbClr val="000000"/>
                </a:solidFill>
              </a:rPr>
              <a:t>EITHER WAY:</a:t>
            </a:r>
          </a:p>
          <a:p>
            <a:r>
              <a:rPr lang="en-AU" sz="2400" dirty="0">
                <a:solidFill>
                  <a:srgbClr val="000000"/>
                </a:solidFill>
              </a:rPr>
              <a:t>Be sure to define key concepts</a:t>
            </a:r>
          </a:p>
          <a:p>
            <a:r>
              <a:rPr lang="en-AU" sz="2400" dirty="0">
                <a:solidFill>
                  <a:srgbClr val="000000"/>
                </a:solidFill>
              </a:rPr>
              <a:t>Be sure to refer to specific theorists</a:t>
            </a:r>
          </a:p>
          <a:p>
            <a:r>
              <a:rPr lang="en-AU" sz="2400" dirty="0">
                <a:solidFill>
                  <a:srgbClr val="000000"/>
                </a:solidFill>
              </a:rPr>
              <a:t>Be sure to refer to specific examples from your </a:t>
            </a:r>
            <a:r>
              <a:rPr lang="en-AU" sz="2400" dirty="0" smtClean="0">
                <a:solidFill>
                  <a:srgbClr val="000000"/>
                </a:solidFill>
              </a:rPr>
              <a:t>social movement</a:t>
            </a:r>
          </a:p>
          <a:p>
            <a:r>
              <a:rPr lang="en-AU" sz="2400" dirty="0" smtClean="0">
                <a:solidFill>
                  <a:srgbClr val="000000"/>
                </a:solidFill>
              </a:rPr>
              <a:t>Be sure to include evidence</a:t>
            </a:r>
            <a:endParaRPr lang="en-AU" sz="2400" dirty="0">
              <a:solidFill>
                <a:srgbClr val="000000"/>
              </a:solidFill>
            </a:endParaRPr>
          </a:p>
          <a:p>
            <a:r>
              <a:rPr lang="en-AU" sz="2400" dirty="0">
                <a:solidFill>
                  <a:srgbClr val="000000"/>
                </a:solidFill>
              </a:rPr>
              <a:t>Be sure to write a structured response (Introduction, body paragraphs and a conclusion).</a:t>
            </a:r>
          </a:p>
        </p:txBody>
      </p:sp>
    </p:spTree>
    <p:extLst>
      <p:ext uri="{BB962C8B-B14F-4D97-AF65-F5344CB8AC3E}">
        <p14:creationId xmlns:p14="http://schemas.microsoft.com/office/powerpoint/2010/main" val="1871959364"/>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PAST EXAM QUESTIONS – </a:t>
            </a:r>
            <a:br>
              <a:rPr lang="en-AU" dirty="0" smtClean="0"/>
            </a:br>
            <a:r>
              <a:rPr lang="en-AU" dirty="0" smtClean="0"/>
              <a:t>EXTENDED RESPONSES: 10 marks each</a:t>
            </a:r>
            <a:endParaRPr lang="en-AU" dirty="0"/>
          </a:p>
        </p:txBody>
      </p:sp>
      <p:sp>
        <p:nvSpPr>
          <p:cNvPr id="3" name="Content Placeholder 2"/>
          <p:cNvSpPr>
            <a:spLocks noGrp="1"/>
          </p:cNvSpPr>
          <p:nvPr>
            <p:ph idx="1"/>
          </p:nvPr>
        </p:nvSpPr>
        <p:spPr>
          <a:xfrm>
            <a:off x="273921" y="1663047"/>
            <a:ext cx="9703795" cy="4710859"/>
          </a:xfrm>
        </p:spPr>
        <p:txBody>
          <a:bodyPr>
            <a:normAutofit fontScale="92500" lnSpcReduction="20000"/>
          </a:bodyPr>
          <a:lstStyle/>
          <a:p>
            <a:pPr marL="114300" indent="0">
              <a:buNone/>
            </a:pPr>
            <a:endParaRPr lang="en-AU" dirty="0"/>
          </a:p>
          <a:p>
            <a:pPr marL="114300" indent="0">
              <a:lnSpc>
                <a:spcPct val="120000"/>
              </a:lnSpc>
              <a:spcBef>
                <a:spcPts val="0"/>
              </a:spcBef>
              <a:buNone/>
            </a:pPr>
            <a:r>
              <a:rPr lang="en-US" dirty="0"/>
              <a:t>1. Social movements change over time. Explain how ONE social movement changed as it passed through different stages. Refer to material that you have studied this year. </a:t>
            </a:r>
          </a:p>
          <a:p>
            <a:pPr marL="114300" indent="0">
              <a:lnSpc>
                <a:spcPct val="120000"/>
              </a:lnSpc>
              <a:spcBef>
                <a:spcPts val="0"/>
              </a:spcBef>
              <a:buNone/>
            </a:pPr>
            <a:r>
              <a:rPr lang="en-US" dirty="0" smtClean="0"/>
              <a:t>2</a:t>
            </a:r>
            <a:r>
              <a:rPr lang="en-US" dirty="0"/>
              <a:t>. Social movements come into being for a variety of reasons. Referring to at least one sociological theory, explain how a social movement that you have studied this year came into existence. </a:t>
            </a:r>
          </a:p>
          <a:p>
            <a:pPr marL="114300" indent="0">
              <a:lnSpc>
                <a:spcPct val="120000"/>
              </a:lnSpc>
              <a:spcBef>
                <a:spcPts val="0"/>
              </a:spcBef>
              <a:buNone/>
            </a:pPr>
            <a:r>
              <a:rPr lang="en-US" dirty="0" smtClean="0"/>
              <a:t>3</a:t>
            </a:r>
            <a:r>
              <a:rPr lang="en-US" dirty="0"/>
              <a:t>. Compare two social movements in the emergence and </a:t>
            </a:r>
            <a:r>
              <a:rPr lang="en-US" dirty="0" err="1"/>
              <a:t>bureaucratisation</a:t>
            </a:r>
            <a:r>
              <a:rPr lang="en-US" dirty="0"/>
              <a:t> stages of the social movement life cycle. </a:t>
            </a:r>
          </a:p>
          <a:p>
            <a:pPr marL="114300" indent="0">
              <a:lnSpc>
                <a:spcPct val="120000"/>
              </a:lnSpc>
              <a:spcBef>
                <a:spcPts val="0"/>
              </a:spcBef>
              <a:buNone/>
            </a:pPr>
            <a:r>
              <a:rPr lang="en-US" dirty="0" smtClean="0"/>
              <a:t>4</a:t>
            </a:r>
            <a:r>
              <a:rPr lang="en-US" dirty="0"/>
              <a:t>. Compare the use of power by two social movements, explaining how each movement’s use of power has affected its ability to achieve its aims. </a:t>
            </a:r>
          </a:p>
          <a:p>
            <a:pPr marL="114300" indent="0">
              <a:lnSpc>
                <a:spcPct val="120000"/>
              </a:lnSpc>
              <a:spcBef>
                <a:spcPts val="0"/>
              </a:spcBef>
              <a:buNone/>
            </a:pPr>
            <a:r>
              <a:rPr lang="en-US" dirty="0" smtClean="0"/>
              <a:t>5</a:t>
            </a:r>
            <a:r>
              <a:rPr lang="en-US" dirty="0"/>
              <a:t>. Explain how an environmental movement you have studied this year came into being. Make reference to deprivation or new social movement theory in your </a:t>
            </a:r>
            <a:r>
              <a:rPr lang="en-US" dirty="0" smtClean="0"/>
              <a:t>response.</a:t>
            </a:r>
            <a:endParaRPr lang="en-US" dirty="0"/>
          </a:p>
          <a:p>
            <a:pPr marL="114300" indent="0">
              <a:lnSpc>
                <a:spcPct val="120000"/>
              </a:lnSpc>
              <a:spcBef>
                <a:spcPts val="0"/>
              </a:spcBef>
              <a:buNone/>
            </a:pPr>
            <a:r>
              <a:rPr lang="en-US" dirty="0" smtClean="0"/>
              <a:t>6</a:t>
            </a:r>
            <a:r>
              <a:rPr lang="en-US" dirty="0"/>
              <a:t>. Evaluate the strengths and weaknesses of relative deprivation theory as a method to explain how social movements come into </a:t>
            </a:r>
            <a:r>
              <a:rPr lang="en-US" dirty="0" smtClean="0"/>
              <a:t>being.</a:t>
            </a:r>
            <a:endParaRPr lang="en-US" dirty="0"/>
          </a:p>
          <a:p>
            <a:pPr marL="114300" indent="0">
              <a:lnSpc>
                <a:spcPct val="120000"/>
              </a:lnSpc>
              <a:spcBef>
                <a:spcPts val="0"/>
              </a:spcBef>
              <a:buNone/>
            </a:pPr>
            <a:r>
              <a:rPr lang="en-US" dirty="0" smtClean="0"/>
              <a:t>7</a:t>
            </a:r>
            <a:r>
              <a:rPr lang="en-US" dirty="0"/>
              <a:t>.  Compare the key features of alternative and revolutionary social movements. </a:t>
            </a:r>
          </a:p>
          <a:p>
            <a:pPr marL="114300" indent="0">
              <a:lnSpc>
                <a:spcPct val="120000"/>
              </a:lnSpc>
              <a:spcBef>
                <a:spcPts val="0"/>
              </a:spcBef>
              <a:buNone/>
            </a:pPr>
            <a:r>
              <a:rPr lang="en-US" dirty="0" smtClean="0"/>
              <a:t>8</a:t>
            </a:r>
            <a:r>
              <a:rPr lang="en-US" dirty="0"/>
              <a:t>. “A social movement that only moves people is merely a revolt. A movement that changes both people and institutions is a revolution.” Compare the key features of alternative and revolutionary social movements. Refer to material you have studied this year in your response.</a:t>
            </a:r>
          </a:p>
          <a:p>
            <a:endParaRPr lang="en-AU" dirty="0"/>
          </a:p>
        </p:txBody>
      </p:sp>
    </p:spTree>
    <p:extLst>
      <p:ext uri="{BB962C8B-B14F-4D97-AF65-F5344CB8AC3E}">
        <p14:creationId xmlns:p14="http://schemas.microsoft.com/office/powerpoint/2010/main" val="114560854"/>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2016 EXAM:</a:t>
            </a:r>
            <a:endParaRPr lang="en-AU" dirty="0"/>
          </a:p>
        </p:txBody>
      </p:sp>
      <p:sp>
        <p:nvSpPr>
          <p:cNvPr id="3" name="Content Placeholder 2"/>
          <p:cNvSpPr>
            <a:spLocks noGrp="1"/>
          </p:cNvSpPr>
          <p:nvPr>
            <p:ph idx="1"/>
          </p:nvPr>
        </p:nvSpPr>
        <p:spPr/>
        <p:txBody>
          <a:bodyPr/>
          <a:lstStyle/>
          <a:p>
            <a:r>
              <a:rPr lang="en-US" dirty="0"/>
              <a:t>Question 9 (10 marks)</a:t>
            </a:r>
          </a:p>
          <a:p>
            <a:r>
              <a:rPr lang="en-US" dirty="0"/>
              <a:t>Compare the success of two factors that affect the ability of social movements to create change. In </a:t>
            </a:r>
            <a:r>
              <a:rPr lang="en-US" dirty="0" smtClean="0"/>
              <a:t>your response</a:t>
            </a:r>
            <a:r>
              <a:rPr lang="en-US" dirty="0"/>
              <a:t>, refer to two social movements that you have studied this year</a:t>
            </a:r>
            <a:r>
              <a:rPr lang="en-US" dirty="0" smtClean="0"/>
              <a:t>.</a:t>
            </a:r>
          </a:p>
          <a:p>
            <a:r>
              <a:rPr lang="en-AU" b="1" dirty="0"/>
              <a:t>Question 10 </a:t>
            </a:r>
            <a:r>
              <a:rPr lang="en-AU" dirty="0"/>
              <a:t>(10 marks)</a:t>
            </a:r>
          </a:p>
          <a:p>
            <a:r>
              <a:rPr lang="en-US" dirty="0"/>
              <a:t>Social movements can be described as being alternative, redemptive, reformative or revolutionary.</a:t>
            </a:r>
          </a:p>
          <a:p>
            <a:r>
              <a:rPr lang="en-US" dirty="0"/>
              <a:t>Compare the characteristics of </a:t>
            </a:r>
            <a:r>
              <a:rPr lang="en-US" b="1" dirty="0"/>
              <a:t>two </a:t>
            </a:r>
            <a:r>
              <a:rPr lang="en-US" dirty="0"/>
              <a:t>types of social movements in the emergence stage. Refer to material </a:t>
            </a:r>
            <a:r>
              <a:rPr lang="en-US" dirty="0" smtClean="0"/>
              <a:t>that you </a:t>
            </a:r>
            <a:r>
              <a:rPr lang="en-US" dirty="0"/>
              <a:t>have studied this year.</a:t>
            </a:r>
            <a:endParaRPr lang="en-AU" dirty="0"/>
          </a:p>
        </p:txBody>
      </p:sp>
    </p:spTree>
    <p:extLst>
      <p:ext uri="{BB962C8B-B14F-4D97-AF65-F5344CB8AC3E}">
        <p14:creationId xmlns:p14="http://schemas.microsoft.com/office/powerpoint/2010/main" val="181763175"/>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1707776"/>
            <a:ext cx="9044890" cy="5150224"/>
          </a:xfrm>
        </p:spPr>
        <p:txBody>
          <a:bodyPr>
            <a:normAutofit fontScale="92500" lnSpcReduction="20000"/>
          </a:bodyPr>
          <a:lstStyle/>
          <a:p>
            <a:pPr marL="114300" indent="0">
              <a:buNone/>
            </a:pPr>
            <a:endParaRPr lang="en-AU" dirty="0"/>
          </a:p>
          <a:p>
            <a:pPr marL="114300" indent="0">
              <a:lnSpc>
                <a:spcPct val="120000"/>
              </a:lnSpc>
              <a:spcBef>
                <a:spcPts val="0"/>
              </a:spcBef>
              <a:buNone/>
            </a:pPr>
            <a:r>
              <a:rPr lang="en-US" dirty="0"/>
              <a:t>1.	Explain what influence a specific environmental movement has had on social change. Refer to material that you have studied this year</a:t>
            </a:r>
            <a:r>
              <a:rPr lang="en-US" dirty="0" smtClean="0"/>
              <a:t>.</a:t>
            </a:r>
            <a:endParaRPr lang="en-US" dirty="0"/>
          </a:p>
          <a:p>
            <a:pPr marL="114300" indent="0">
              <a:lnSpc>
                <a:spcPct val="120000"/>
              </a:lnSpc>
              <a:spcBef>
                <a:spcPts val="0"/>
              </a:spcBef>
              <a:buNone/>
            </a:pPr>
            <a:r>
              <a:rPr lang="en-US" dirty="0"/>
              <a:t>2.	How is power used by social movements and their opposition? In your response, refer to one specific movement that you have studied this year. </a:t>
            </a:r>
          </a:p>
          <a:p>
            <a:pPr marL="114300" indent="0">
              <a:lnSpc>
                <a:spcPct val="120000"/>
              </a:lnSpc>
              <a:spcBef>
                <a:spcPts val="0"/>
              </a:spcBef>
              <a:buNone/>
            </a:pPr>
            <a:r>
              <a:rPr lang="en-US" dirty="0" smtClean="0"/>
              <a:t>3</a:t>
            </a:r>
            <a:r>
              <a:rPr lang="en-US" dirty="0"/>
              <a:t>.	 “Never, never and never again shall it be that this beautiful land will again experience the oppression of one by another.” (Nelson Mandela) </a:t>
            </a:r>
            <a:r>
              <a:rPr lang="en-US" dirty="0" err="1"/>
              <a:t>Analyse</a:t>
            </a:r>
            <a:r>
              <a:rPr lang="en-US" dirty="0"/>
              <a:t> the way that two social movements and their opponents have exercised power. </a:t>
            </a:r>
          </a:p>
          <a:p>
            <a:pPr marL="114300" indent="0">
              <a:lnSpc>
                <a:spcPct val="120000"/>
              </a:lnSpc>
              <a:spcBef>
                <a:spcPts val="0"/>
              </a:spcBef>
              <a:buNone/>
            </a:pPr>
            <a:r>
              <a:rPr lang="en-US" dirty="0" smtClean="0"/>
              <a:t>4</a:t>
            </a:r>
            <a:r>
              <a:rPr lang="en-US" dirty="0"/>
              <a:t>.	Evaluate the effectiveness of the deprivation and new social movement theories in accounting for the emergence of social movements. </a:t>
            </a:r>
          </a:p>
          <a:p>
            <a:pPr marL="114300" indent="0">
              <a:lnSpc>
                <a:spcPct val="120000"/>
              </a:lnSpc>
              <a:spcBef>
                <a:spcPts val="0"/>
              </a:spcBef>
              <a:buNone/>
            </a:pPr>
            <a:r>
              <a:rPr lang="en-US" dirty="0"/>
              <a:t>5.	Both social movements and their opponents use power to create or resist social change with varying degrees of success. Discuss with reference to an environmental movement</a:t>
            </a:r>
            <a:r>
              <a:rPr lang="en-US" dirty="0" smtClean="0"/>
              <a:t>.</a:t>
            </a:r>
            <a:endParaRPr lang="en-US" dirty="0"/>
          </a:p>
          <a:p>
            <a:pPr marL="114300" indent="0">
              <a:lnSpc>
                <a:spcPct val="120000"/>
              </a:lnSpc>
              <a:spcBef>
                <a:spcPts val="0"/>
              </a:spcBef>
              <a:buNone/>
            </a:pPr>
            <a:r>
              <a:rPr lang="en-US" dirty="0" smtClean="0"/>
              <a:t>6</a:t>
            </a:r>
            <a:r>
              <a:rPr lang="en-US" dirty="0"/>
              <a:t>. How do social movements influence social change? Discuss who and what changed over time with reference to one social movement you have studied this year.</a:t>
            </a:r>
          </a:p>
          <a:p>
            <a:pPr marL="114300" indent="0">
              <a:lnSpc>
                <a:spcPct val="120000"/>
              </a:lnSpc>
              <a:spcBef>
                <a:spcPts val="0"/>
              </a:spcBef>
              <a:buNone/>
            </a:pPr>
            <a:r>
              <a:rPr lang="en-US" dirty="0" smtClean="0"/>
              <a:t>7</a:t>
            </a:r>
            <a:r>
              <a:rPr lang="en-US" dirty="0"/>
              <a:t>. Compare two types of social movements and their ability to bring about change.</a:t>
            </a:r>
          </a:p>
          <a:p>
            <a:pPr marL="114300" indent="0">
              <a:lnSpc>
                <a:spcPct val="120000"/>
              </a:lnSpc>
              <a:spcBef>
                <a:spcPts val="0"/>
              </a:spcBef>
              <a:buNone/>
            </a:pPr>
            <a:r>
              <a:rPr lang="en-US" dirty="0" smtClean="0"/>
              <a:t>8</a:t>
            </a:r>
            <a:r>
              <a:rPr lang="en-US" dirty="0"/>
              <a:t>. “An environmental movement’s capacity to achieve social change is influenced by its access to power.” Evaluate the effectiveness of an environmental movement that you have studied this year.</a:t>
            </a:r>
          </a:p>
          <a:p>
            <a:pPr marL="114300" indent="0">
              <a:buNone/>
            </a:pPr>
            <a:endParaRPr lang="en-AU" dirty="0"/>
          </a:p>
          <a:p>
            <a:endParaRPr lang="en-AU" dirty="0"/>
          </a:p>
        </p:txBody>
      </p:sp>
      <p:sp>
        <p:nvSpPr>
          <p:cNvPr id="4" name="Title 1"/>
          <p:cNvSpPr>
            <a:spLocks noGrp="1"/>
          </p:cNvSpPr>
          <p:nvPr>
            <p:ph type="title"/>
          </p:nvPr>
        </p:nvSpPr>
        <p:spPr>
          <a:xfrm>
            <a:off x="677334" y="609600"/>
            <a:ext cx="8596668" cy="1320800"/>
          </a:xfrm>
        </p:spPr>
        <p:txBody>
          <a:bodyPr/>
          <a:lstStyle/>
          <a:p>
            <a:r>
              <a:rPr lang="en-AU" dirty="0" smtClean="0"/>
              <a:t>PAST EXAM QUESTIONS – </a:t>
            </a:r>
            <a:br>
              <a:rPr lang="en-AU" dirty="0" smtClean="0"/>
            </a:br>
            <a:r>
              <a:rPr lang="en-AU" dirty="0" smtClean="0"/>
              <a:t>ESSAYS:</a:t>
            </a:r>
            <a:endParaRPr lang="en-AU" dirty="0"/>
          </a:p>
        </p:txBody>
      </p:sp>
    </p:spTree>
    <p:extLst>
      <p:ext uri="{BB962C8B-B14F-4D97-AF65-F5344CB8AC3E}">
        <p14:creationId xmlns:p14="http://schemas.microsoft.com/office/powerpoint/2010/main" val="26810000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18498" y="625462"/>
            <a:ext cx="7931224" cy="5328592"/>
          </a:xfrm>
        </p:spPr>
        <p:txBody>
          <a:bodyPr>
            <a:normAutofit fontScale="92500"/>
          </a:bodyPr>
          <a:lstStyle/>
          <a:p>
            <a:pPr marL="68580" indent="0" algn="ctr">
              <a:buNone/>
            </a:pPr>
            <a:r>
              <a:rPr lang="en-AU" sz="5400" b="1" dirty="0">
                <a:solidFill>
                  <a:schemeClr val="bg2">
                    <a:lumMod val="50000"/>
                  </a:schemeClr>
                </a:solidFill>
              </a:rPr>
              <a:t>What is Community?</a:t>
            </a:r>
          </a:p>
          <a:p>
            <a:pPr marL="68580" indent="0">
              <a:buNone/>
            </a:pPr>
            <a:r>
              <a:rPr lang="en-AU" sz="2400" b="1" dirty="0"/>
              <a:t>A group of people who share social relationships through:</a:t>
            </a:r>
          </a:p>
          <a:p>
            <a:pPr lvl="1">
              <a:buFont typeface="Wingdings" pitchFamily="2" charset="2"/>
              <a:buChar char="Ø"/>
            </a:pPr>
            <a:r>
              <a:rPr lang="en-AU" sz="2400" b="1" dirty="0"/>
              <a:t>geographically close (suburbs, towns, cities)</a:t>
            </a:r>
          </a:p>
          <a:p>
            <a:pPr lvl="1">
              <a:buFont typeface="Wingdings" pitchFamily="2" charset="2"/>
              <a:buChar char="Ø"/>
            </a:pPr>
            <a:r>
              <a:rPr lang="en-AU" sz="2400" b="1" dirty="0"/>
              <a:t>in regular contact with each other</a:t>
            </a:r>
          </a:p>
          <a:p>
            <a:pPr lvl="1">
              <a:buFont typeface="Wingdings" pitchFamily="2" charset="2"/>
              <a:buChar char="Ø"/>
            </a:pPr>
            <a:r>
              <a:rPr lang="en-AU" sz="2400" b="1" dirty="0"/>
              <a:t>similarities, (jobs, experiences, interests)</a:t>
            </a:r>
          </a:p>
          <a:p>
            <a:pPr lvl="1">
              <a:buFont typeface="Wingdings" pitchFamily="2" charset="2"/>
              <a:buChar char="Ø"/>
            </a:pPr>
            <a:r>
              <a:rPr lang="en-AU" sz="2400" b="1" dirty="0"/>
              <a:t>mutual interests – tennis club, Facebook groups</a:t>
            </a:r>
          </a:p>
          <a:p>
            <a:pPr lvl="1">
              <a:buFont typeface="Wingdings" pitchFamily="2" charset="2"/>
              <a:buChar char="Ø"/>
            </a:pPr>
            <a:r>
              <a:rPr lang="en-AU" sz="2400" b="1" dirty="0"/>
              <a:t>shared ideologies / lifestyles (same sex attracted)</a:t>
            </a:r>
          </a:p>
          <a:p>
            <a:pPr lvl="1">
              <a:buFont typeface="Wingdings" pitchFamily="2" charset="2"/>
              <a:buChar char="Ø"/>
            </a:pPr>
            <a:r>
              <a:rPr lang="en-AU" sz="2400" b="1" dirty="0"/>
              <a:t>Cultural – ethnic groups (Greek Australians)</a:t>
            </a:r>
          </a:p>
          <a:p>
            <a:pPr lvl="1">
              <a:buFont typeface="Wingdings" pitchFamily="2" charset="2"/>
              <a:buChar char="Ø"/>
            </a:pPr>
            <a:r>
              <a:rPr lang="en-AU" sz="2400" b="1" dirty="0"/>
              <a:t>Connection to an institution (church, school)</a:t>
            </a:r>
          </a:p>
          <a:p>
            <a:pPr lvl="1">
              <a:buFont typeface="Wingdings" pitchFamily="2" charset="2"/>
              <a:buChar char="Ø"/>
            </a:pPr>
            <a:r>
              <a:rPr lang="en-AU" sz="2400" b="1" dirty="0"/>
              <a:t>Share a government (</a:t>
            </a:r>
            <a:r>
              <a:rPr lang="en-AU" sz="2400" b="1" dirty="0" err="1"/>
              <a:t>Brimbank</a:t>
            </a:r>
            <a:r>
              <a:rPr lang="en-AU" sz="2400" b="1" dirty="0"/>
              <a:t> Council)</a:t>
            </a:r>
          </a:p>
          <a:p>
            <a:pPr lvl="1"/>
            <a:endParaRPr lang="en-AU" dirty="0" smtClean="0"/>
          </a:p>
        </p:txBody>
      </p:sp>
    </p:spTree>
    <p:extLst>
      <p:ext uri="{BB962C8B-B14F-4D97-AF65-F5344CB8AC3E}">
        <p14:creationId xmlns:p14="http://schemas.microsoft.com/office/powerpoint/2010/main" val="3130076069"/>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PRACTICE SAC QUESTIONS – REPORT:</a:t>
            </a:r>
            <a:endParaRPr lang="en-AU" dirty="0"/>
          </a:p>
        </p:txBody>
      </p:sp>
      <p:sp>
        <p:nvSpPr>
          <p:cNvPr id="3" name="Content Placeholder 2"/>
          <p:cNvSpPr>
            <a:spLocks noGrp="1"/>
          </p:cNvSpPr>
          <p:nvPr>
            <p:ph idx="1"/>
          </p:nvPr>
        </p:nvSpPr>
        <p:spPr>
          <a:xfrm>
            <a:off x="408392" y="1270000"/>
            <a:ext cx="9260043" cy="5042646"/>
          </a:xfrm>
        </p:spPr>
        <p:txBody>
          <a:bodyPr>
            <a:normAutofit fontScale="85000" lnSpcReduction="20000"/>
          </a:bodyPr>
          <a:lstStyle/>
          <a:p>
            <a:pPr marL="0" indent="0">
              <a:lnSpc>
                <a:spcPct val="120000"/>
              </a:lnSpc>
              <a:spcBef>
                <a:spcPts val="0"/>
              </a:spcBef>
              <a:buNone/>
            </a:pPr>
            <a:endParaRPr lang="en-US" dirty="0"/>
          </a:p>
          <a:p>
            <a:pPr marL="0" indent="0">
              <a:lnSpc>
                <a:spcPct val="120000"/>
              </a:lnSpc>
              <a:spcBef>
                <a:spcPts val="0"/>
              </a:spcBef>
              <a:buNone/>
            </a:pPr>
            <a:r>
              <a:rPr lang="en-US" dirty="0"/>
              <a:t>1.	Provide a brief background to your Social Movement. Who are they? Names, numbers, location, members, popularity etc. What Social Change are they trying to achieve?</a:t>
            </a:r>
          </a:p>
          <a:p>
            <a:pPr marL="0" indent="0">
              <a:lnSpc>
                <a:spcPct val="120000"/>
              </a:lnSpc>
              <a:spcBef>
                <a:spcPts val="0"/>
              </a:spcBef>
              <a:buNone/>
            </a:pPr>
            <a:endParaRPr lang="en-US" dirty="0"/>
          </a:p>
          <a:p>
            <a:pPr marL="0" indent="0">
              <a:lnSpc>
                <a:spcPct val="120000"/>
              </a:lnSpc>
              <a:spcBef>
                <a:spcPts val="0"/>
              </a:spcBef>
              <a:buNone/>
            </a:pPr>
            <a:r>
              <a:rPr lang="en-US" dirty="0"/>
              <a:t>2.	What TYPE of Social Movement are they? Provide evidence to explain why.</a:t>
            </a:r>
          </a:p>
          <a:p>
            <a:pPr marL="0" indent="0">
              <a:lnSpc>
                <a:spcPct val="120000"/>
              </a:lnSpc>
              <a:spcBef>
                <a:spcPts val="0"/>
              </a:spcBef>
              <a:buNone/>
            </a:pPr>
            <a:endParaRPr lang="en-US" dirty="0"/>
          </a:p>
          <a:p>
            <a:pPr marL="0" indent="0">
              <a:lnSpc>
                <a:spcPct val="120000"/>
              </a:lnSpc>
              <a:spcBef>
                <a:spcPts val="0"/>
              </a:spcBef>
              <a:buNone/>
            </a:pPr>
            <a:r>
              <a:rPr lang="en-US" dirty="0"/>
              <a:t>3.	Which theory best describes how your social movement emerged: NSM or RTD? Explain why this theory best describes your SM’s emergence. </a:t>
            </a:r>
          </a:p>
          <a:p>
            <a:pPr marL="0" indent="0">
              <a:lnSpc>
                <a:spcPct val="120000"/>
              </a:lnSpc>
              <a:spcBef>
                <a:spcPts val="0"/>
              </a:spcBef>
              <a:buNone/>
            </a:pPr>
            <a:endParaRPr lang="en-US" dirty="0"/>
          </a:p>
          <a:p>
            <a:pPr marL="0" indent="0">
              <a:lnSpc>
                <a:spcPct val="120000"/>
              </a:lnSpc>
              <a:spcBef>
                <a:spcPts val="0"/>
              </a:spcBef>
              <a:buNone/>
            </a:pPr>
            <a:r>
              <a:rPr lang="en-US" dirty="0"/>
              <a:t>4.	How is power used by your Social Movement to achieve social change? Provide specific examples. How successful was this use of power?</a:t>
            </a:r>
          </a:p>
          <a:p>
            <a:pPr marL="0" indent="0">
              <a:lnSpc>
                <a:spcPct val="120000"/>
              </a:lnSpc>
              <a:spcBef>
                <a:spcPts val="0"/>
              </a:spcBef>
              <a:buNone/>
            </a:pPr>
            <a:endParaRPr lang="en-US" dirty="0"/>
          </a:p>
          <a:p>
            <a:pPr marL="0" indent="0">
              <a:lnSpc>
                <a:spcPct val="120000"/>
              </a:lnSpc>
              <a:spcBef>
                <a:spcPts val="0"/>
              </a:spcBef>
              <a:buNone/>
            </a:pPr>
            <a:r>
              <a:rPr lang="en-US" dirty="0"/>
              <a:t>5.	How is power used by the opposition to your Social Movement? Provide specific examples. How successful was this use of power? </a:t>
            </a:r>
          </a:p>
          <a:p>
            <a:pPr marL="0" indent="0">
              <a:lnSpc>
                <a:spcPct val="120000"/>
              </a:lnSpc>
              <a:spcBef>
                <a:spcPts val="0"/>
              </a:spcBef>
              <a:buNone/>
            </a:pPr>
            <a:endParaRPr lang="en-US" dirty="0"/>
          </a:p>
          <a:p>
            <a:pPr marL="0" indent="0">
              <a:lnSpc>
                <a:spcPct val="120000"/>
              </a:lnSpc>
              <a:spcBef>
                <a:spcPts val="0"/>
              </a:spcBef>
              <a:buNone/>
            </a:pPr>
            <a:r>
              <a:rPr lang="en-US" dirty="0"/>
              <a:t>6.	Describe the four stages that your Social Movement has gone through; explain each stage in detail, describing how they changed as a social movement as they moved from one stage to the next. </a:t>
            </a:r>
          </a:p>
          <a:p>
            <a:pPr marL="0" indent="0">
              <a:lnSpc>
                <a:spcPct val="120000"/>
              </a:lnSpc>
              <a:spcBef>
                <a:spcPts val="0"/>
              </a:spcBef>
              <a:buNone/>
            </a:pPr>
            <a:endParaRPr lang="en-US" dirty="0"/>
          </a:p>
          <a:p>
            <a:pPr marL="0" indent="0">
              <a:lnSpc>
                <a:spcPct val="120000"/>
              </a:lnSpc>
              <a:spcBef>
                <a:spcPts val="0"/>
              </a:spcBef>
              <a:buNone/>
            </a:pPr>
            <a:r>
              <a:rPr lang="en-US" dirty="0"/>
              <a:t>7.	How successful was your Social Movement in achieving social change? Provide evidence of what has changed and who has changed. </a:t>
            </a:r>
          </a:p>
          <a:p>
            <a:pPr marL="0" indent="0">
              <a:lnSpc>
                <a:spcPct val="120000"/>
              </a:lnSpc>
              <a:spcBef>
                <a:spcPts val="0"/>
              </a:spcBef>
              <a:buNone/>
            </a:pPr>
            <a:endParaRPr lang="en-US" dirty="0"/>
          </a:p>
          <a:p>
            <a:endParaRPr lang="en-US" dirty="0"/>
          </a:p>
          <a:p>
            <a:endParaRPr lang="en-AU" dirty="0"/>
          </a:p>
        </p:txBody>
      </p:sp>
    </p:spTree>
    <p:extLst>
      <p:ext uri="{BB962C8B-B14F-4D97-AF65-F5344CB8AC3E}">
        <p14:creationId xmlns:p14="http://schemas.microsoft.com/office/powerpoint/2010/main" val="3962410869"/>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PRACTICE SAC QUESTIONS – TEST:</a:t>
            </a:r>
            <a:endParaRPr lang="en-AU" dirty="0"/>
          </a:p>
        </p:txBody>
      </p:sp>
      <p:sp>
        <p:nvSpPr>
          <p:cNvPr id="3" name="Content Placeholder 2"/>
          <p:cNvSpPr>
            <a:spLocks noGrp="1"/>
          </p:cNvSpPr>
          <p:nvPr>
            <p:ph idx="1"/>
          </p:nvPr>
        </p:nvSpPr>
        <p:spPr>
          <a:xfrm>
            <a:off x="677334" y="1438835"/>
            <a:ext cx="8596668" cy="4921624"/>
          </a:xfrm>
        </p:spPr>
        <p:txBody>
          <a:bodyPr>
            <a:normAutofit fontScale="92500" lnSpcReduction="20000"/>
          </a:bodyPr>
          <a:lstStyle/>
          <a:p>
            <a:pPr marL="0" indent="0">
              <a:lnSpc>
                <a:spcPct val="120000"/>
              </a:lnSpc>
              <a:spcBef>
                <a:spcPts val="0"/>
              </a:spcBef>
              <a:buNone/>
            </a:pPr>
            <a:r>
              <a:rPr lang="en-US" dirty="0"/>
              <a:t>1.	What is a social movement?</a:t>
            </a:r>
          </a:p>
          <a:p>
            <a:pPr marL="0" indent="0">
              <a:lnSpc>
                <a:spcPct val="120000"/>
              </a:lnSpc>
              <a:spcBef>
                <a:spcPts val="0"/>
              </a:spcBef>
              <a:buNone/>
            </a:pPr>
            <a:r>
              <a:rPr lang="en-US" dirty="0"/>
              <a:t>2.	Why do people seek out social movements?</a:t>
            </a:r>
          </a:p>
          <a:p>
            <a:pPr marL="0" indent="0">
              <a:lnSpc>
                <a:spcPct val="120000"/>
              </a:lnSpc>
              <a:spcBef>
                <a:spcPts val="0"/>
              </a:spcBef>
              <a:buNone/>
            </a:pPr>
            <a:r>
              <a:rPr lang="en-US" dirty="0"/>
              <a:t>3.	What methods do social movements use to encourage social change?</a:t>
            </a:r>
          </a:p>
          <a:p>
            <a:pPr marL="0" indent="0">
              <a:lnSpc>
                <a:spcPct val="120000"/>
              </a:lnSpc>
              <a:spcBef>
                <a:spcPts val="0"/>
              </a:spcBef>
              <a:buNone/>
            </a:pPr>
            <a:r>
              <a:rPr lang="en-US" dirty="0"/>
              <a:t>4.	Describe and provide an example of the four types of social movements.</a:t>
            </a:r>
          </a:p>
          <a:p>
            <a:pPr marL="0" indent="0">
              <a:lnSpc>
                <a:spcPct val="120000"/>
              </a:lnSpc>
              <a:spcBef>
                <a:spcPts val="0"/>
              </a:spcBef>
              <a:buNone/>
            </a:pPr>
            <a:r>
              <a:rPr lang="en-US" dirty="0"/>
              <a:t>5.	Describe the two ways social movements come into being.</a:t>
            </a:r>
          </a:p>
          <a:p>
            <a:pPr marL="0" indent="0">
              <a:lnSpc>
                <a:spcPct val="120000"/>
              </a:lnSpc>
              <a:spcBef>
                <a:spcPts val="0"/>
              </a:spcBef>
              <a:buNone/>
            </a:pPr>
            <a:r>
              <a:rPr lang="en-US" dirty="0"/>
              <a:t>6.	What are some criticisms of relative deprivation theory?</a:t>
            </a:r>
          </a:p>
          <a:p>
            <a:pPr marL="0" indent="0">
              <a:lnSpc>
                <a:spcPct val="120000"/>
              </a:lnSpc>
              <a:spcBef>
                <a:spcPts val="0"/>
              </a:spcBef>
              <a:buNone/>
            </a:pPr>
            <a:r>
              <a:rPr lang="en-US" dirty="0"/>
              <a:t>7.	What are the values a NSM gives its members? </a:t>
            </a:r>
          </a:p>
          <a:p>
            <a:pPr marL="0" indent="0">
              <a:lnSpc>
                <a:spcPct val="120000"/>
              </a:lnSpc>
              <a:spcBef>
                <a:spcPts val="0"/>
              </a:spcBef>
              <a:buNone/>
            </a:pPr>
            <a:r>
              <a:rPr lang="en-US" dirty="0"/>
              <a:t>8.	What are the benefits for a person by belonging to a social movement?</a:t>
            </a:r>
          </a:p>
          <a:p>
            <a:pPr marL="0" indent="0">
              <a:lnSpc>
                <a:spcPct val="120000"/>
              </a:lnSpc>
              <a:spcBef>
                <a:spcPts val="0"/>
              </a:spcBef>
              <a:buNone/>
            </a:pPr>
            <a:r>
              <a:rPr lang="en-US" dirty="0"/>
              <a:t>9.	There are 2 types of NSM’s, describe and provide an example of each.</a:t>
            </a:r>
          </a:p>
          <a:p>
            <a:pPr marL="0" indent="0">
              <a:lnSpc>
                <a:spcPct val="120000"/>
              </a:lnSpc>
              <a:spcBef>
                <a:spcPts val="0"/>
              </a:spcBef>
              <a:buNone/>
            </a:pPr>
            <a:r>
              <a:rPr lang="en-US" dirty="0"/>
              <a:t>10.	What is a weakness of NSM theory?</a:t>
            </a:r>
          </a:p>
          <a:p>
            <a:pPr marL="0" indent="0">
              <a:lnSpc>
                <a:spcPct val="120000"/>
              </a:lnSpc>
              <a:spcBef>
                <a:spcPts val="0"/>
              </a:spcBef>
              <a:buNone/>
            </a:pPr>
            <a:r>
              <a:rPr lang="en-US" dirty="0"/>
              <a:t>11.	Describe and explain in detail the 4 stages of a social movement.</a:t>
            </a:r>
          </a:p>
          <a:p>
            <a:pPr marL="0" indent="0">
              <a:lnSpc>
                <a:spcPct val="120000"/>
              </a:lnSpc>
              <a:spcBef>
                <a:spcPts val="0"/>
              </a:spcBef>
              <a:buNone/>
            </a:pPr>
            <a:r>
              <a:rPr lang="en-US" dirty="0"/>
              <a:t>12.	Define Power.</a:t>
            </a:r>
          </a:p>
          <a:p>
            <a:pPr marL="0" indent="0">
              <a:lnSpc>
                <a:spcPct val="120000"/>
              </a:lnSpc>
              <a:spcBef>
                <a:spcPts val="0"/>
              </a:spcBef>
              <a:buNone/>
            </a:pPr>
            <a:r>
              <a:rPr lang="en-US" dirty="0"/>
              <a:t>13.	Find an example of how a social movement used power (and the type of power used) to assist in achieving their goals.</a:t>
            </a:r>
          </a:p>
          <a:p>
            <a:pPr marL="0" indent="0">
              <a:lnSpc>
                <a:spcPct val="120000"/>
              </a:lnSpc>
              <a:spcBef>
                <a:spcPts val="0"/>
              </a:spcBef>
              <a:buNone/>
            </a:pPr>
            <a:r>
              <a:rPr lang="en-US" dirty="0"/>
              <a:t>14.	Provide an example of how an opponent of a social movement used power (and the type of power used) to resist change.</a:t>
            </a:r>
          </a:p>
          <a:p>
            <a:pPr marL="0" indent="0">
              <a:lnSpc>
                <a:spcPct val="120000"/>
              </a:lnSpc>
              <a:spcBef>
                <a:spcPts val="0"/>
              </a:spcBef>
              <a:buNone/>
            </a:pPr>
            <a:r>
              <a:rPr lang="en-US" dirty="0"/>
              <a:t>15.	Describe the impact a social movement has had on creating change.</a:t>
            </a:r>
          </a:p>
          <a:p>
            <a:endParaRPr lang="en-US" dirty="0"/>
          </a:p>
          <a:p>
            <a:endParaRPr lang="en-AU" dirty="0"/>
          </a:p>
        </p:txBody>
      </p:sp>
    </p:spTree>
    <p:extLst>
      <p:ext uri="{BB962C8B-B14F-4D97-AF65-F5344CB8AC3E}">
        <p14:creationId xmlns:p14="http://schemas.microsoft.com/office/powerpoint/2010/main" val="308863926"/>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Last minute tips for preparing students:</a:t>
            </a:r>
            <a:endParaRPr lang="en-AU" dirty="0"/>
          </a:p>
        </p:txBody>
      </p:sp>
      <p:sp>
        <p:nvSpPr>
          <p:cNvPr id="3" name="Content Placeholder 2"/>
          <p:cNvSpPr>
            <a:spLocks noGrp="1"/>
          </p:cNvSpPr>
          <p:nvPr>
            <p:ph idx="1"/>
          </p:nvPr>
        </p:nvSpPr>
        <p:spPr/>
        <p:txBody>
          <a:bodyPr/>
          <a:lstStyle/>
          <a:p>
            <a:r>
              <a:rPr lang="en-AU" dirty="0" smtClean="0"/>
              <a:t>Mark allocation</a:t>
            </a:r>
          </a:p>
          <a:p>
            <a:r>
              <a:rPr lang="en-AU" dirty="0" smtClean="0"/>
              <a:t>Instructional words</a:t>
            </a:r>
          </a:p>
          <a:p>
            <a:r>
              <a:rPr lang="en-AU" dirty="0" smtClean="0"/>
              <a:t>Practice pieces</a:t>
            </a:r>
          </a:p>
          <a:p>
            <a:r>
              <a:rPr lang="en-AU" dirty="0" smtClean="0"/>
              <a:t>Past exam papers</a:t>
            </a:r>
          </a:p>
          <a:p>
            <a:r>
              <a:rPr lang="en-AU" dirty="0" smtClean="0"/>
              <a:t>Past examiner’s reports</a:t>
            </a:r>
          </a:p>
          <a:p>
            <a:r>
              <a:rPr lang="en-AU" dirty="0" smtClean="0"/>
              <a:t>Class case study and individual case study</a:t>
            </a:r>
          </a:p>
          <a:p>
            <a:r>
              <a:rPr lang="en-AU" dirty="0" smtClean="0"/>
              <a:t>Practice exam questions under exam conditions</a:t>
            </a:r>
            <a:endParaRPr lang="en-AU" dirty="0"/>
          </a:p>
        </p:txBody>
      </p:sp>
    </p:spTree>
    <p:extLst>
      <p:ext uri="{BB962C8B-B14F-4D97-AF65-F5344CB8AC3E}">
        <p14:creationId xmlns:p14="http://schemas.microsoft.com/office/powerpoint/2010/main" val="792728351"/>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r>
              <a:rPr lang="en-AU" dirty="0" smtClean="0"/>
              <a:t>GOOD LUCK!</a:t>
            </a:r>
            <a:endParaRPr lang="en-AU" dirty="0"/>
          </a:p>
        </p:txBody>
      </p:sp>
      <p:sp>
        <p:nvSpPr>
          <p:cNvPr id="9" name="Subtitle 8"/>
          <p:cNvSpPr>
            <a:spLocks noGrp="1"/>
          </p:cNvSpPr>
          <p:nvPr>
            <p:ph type="subTitle" idx="1"/>
          </p:nvPr>
        </p:nvSpPr>
        <p:spPr/>
        <p:txBody>
          <a:bodyPr/>
          <a:lstStyle/>
          <a:p>
            <a:r>
              <a:rPr lang="en-AU" dirty="0" smtClean="0">
                <a:hlinkClick r:id="rId2"/>
              </a:rPr>
              <a:t>hudson.lena.m@edumail.vic.gov.au</a:t>
            </a:r>
            <a:endParaRPr lang="en-AU" dirty="0" smtClean="0"/>
          </a:p>
          <a:p>
            <a:endParaRPr lang="en-AU" dirty="0"/>
          </a:p>
        </p:txBody>
      </p:sp>
    </p:spTree>
    <p:extLst>
      <p:ext uri="{BB962C8B-B14F-4D97-AF65-F5344CB8AC3E}">
        <p14:creationId xmlns:p14="http://schemas.microsoft.com/office/powerpoint/2010/main" val="6163800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6383" y="404665"/>
            <a:ext cx="7456674" cy="864096"/>
          </a:xfrm>
        </p:spPr>
        <p:txBody>
          <a:bodyPr>
            <a:normAutofit/>
          </a:bodyPr>
          <a:lstStyle/>
          <a:p>
            <a:r>
              <a:rPr lang="en-AU" dirty="0" smtClean="0"/>
              <a:t>Ferdinand </a:t>
            </a:r>
            <a:r>
              <a:rPr lang="en-AU" dirty="0" err="1" smtClean="0"/>
              <a:t>Tonnies</a:t>
            </a:r>
            <a:r>
              <a:rPr lang="en-AU" dirty="0" smtClean="0"/>
              <a:t> </a:t>
            </a:r>
            <a:r>
              <a:rPr lang="en-AU" sz="2800" dirty="0"/>
              <a:t>(1855-1936)</a:t>
            </a:r>
          </a:p>
        </p:txBody>
      </p:sp>
      <p:sp>
        <p:nvSpPr>
          <p:cNvPr id="3" name="Content Placeholder 2"/>
          <p:cNvSpPr>
            <a:spLocks noGrp="1"/>
          </p:cNvSpPr>
          <p:nvPr>
            <p:ph idx="1"/>
          </p:nvPr>
        </p:nvSpPr>
        <p:spPr>
          <a:xfrm>
            <a:off x="817748" y="1387624"/>
            <a:ext cx="7848872" cy="4536504"/>
          </a:xfrm>
        </p:spPr>
        <p:txBody>
          <a:bodyPr>
            <a:normAutofit/>
          </a:bodyPr>
          <a:lstStyle/>
          <a:p>
            <a:r>
              <a:rPr lang="en-AU" dirty="0" smtClean="0"/>
              <a:t>Sociologist</a:t>
            </a:r>
          </a:p>
          <a:p>
            <a:r>
              <a:rPr lang="en-AU" dirty="0" smtClean="0"/>
              <a:t>Wanted to explain and analyse the changes he was seeing in society during the Industrial Revolution.</a:t>
            </a:r>
          </a:p>
          <a:p>
            <a:r>
              <a:rPr lang="en-AU" dirty="0" smtClean="0"/>
              <a:t>Lives and society were changing dramatically.</a:t>
            </a:r>
          </a:p>
          <a:p>
            <a:r>
              <a:rPr lang="en-AU" dirty="0" smtClean="0"/>
              <a:t>Urban life was growing – crime increased and in some societies, was created.</a:t>
            </a:r>
          </a:p>
          <a:p>
            <a:r>
              <a:rPr lang="en-AU" dirty="0" smtClean="0"/>
              <a:t>Developed theories: </a:t>
            </a:r>
          </a:p>
          <a:p>
            <a:pPr marL="68580" indent="0" algn="ctr">
              <a:buNone/>
            </a:pPr>
            <a:r>
              <a:rPr lang="en-AU" sz="3200" b="1" dirty="0">
                <a:solidFill>
                  <a:schemeClr val="bg2">
                    <a:lumMod val="50000"/>
                  </a:schemeClr>
                </a:solidFill>
              </a:rPr>
              <a:t>Ge</a:t>
            </a:r>
            <a:r>
              <a:rPr lang="en-AU" sz="3200" b="1" u="sng" dirty="0">
                <a:solidFill>
                  <a:schemeClr val="bg2">
                    <a:lumMod val="50000"/>
                  </a:schemeClr>
                </a:solidFill>
              </a:rPr>
              <a:t>m</a:t>
            </a:r>
            <a:r>
              <a:rPr lang="en-AU" sz="3200" b="1" dirty="0">
                <a:solidFill>
                  <a:schemeClr val="bg2">
                    <a:lumMod val="50000"/>
                  </a:schemeClr>
                </a:solidFill>
              </a:rPr>
              <a:t>einschaft – Co</a:t>
            </a:r>
            <a:r>
              <a:rPr lang="en-AU" sz="3200" b="1" u="sng" dirty="0">
                <a:solidFill>
                  <a:schemeClr val="bg2">
                    <a:lumMod val="50000"/>
                  </a:schemeClr>
                </a:solidFill>
              </a:rPr>
              <a:t>m</a:t>
            </a:r>
            <a:r>
              <a:rPr lang="en-AU" sz="3200" b="1" dirty="0">
                <a:solidFill>
                  <a:schemeClr val="bg2">
                    <a:lumMod val="50000"/>
                  </a:schemeClr>
                </a:solidFill>
              </a:rPr>
              <a:t>munity </a:t>
            </a:r>
          </a:p>
          <a:p>
            <a:pPr marL="68580" indent="0" algn="ctr">
              <a:buNone/>
            </a:pPr>
            <a:r>
              <a:rPr lang="en-AU" sz="3200" b="1" dirty="0">
                <a:solidFill>
                  <a:schemeClr val="bg2">
                    <a:lumMod val="50000"/>
                  </a:schemeClr>
                </a:solidFill>
              </a:rPr>
              <a:t>&amp; Ge</a:t>
            </a:r>
            <a:r>
              <a:rPr lang="en-AU" sz="3200" b="1" u="sng" dirty="0">
                <a:solidFill>
                  <a:schemeClr val="bg2">
                    <a:lumMod val="50000"/>
                  </a:schemeClr>
                </a:solidFill>
              </a:rPr>
              <a:t>s</a:t>
            </a:r>
            <a:r>
              <a:rPr lang="en-AU" sz="3200" b="1" dirty="0">
                <a:solidFill>
                  <a:schemeClr val="bg2">
                    <a:lumMod val="50000"/>
                  </a:schemeClr>
                </a:solidFill>
              </a:rPr>
              <a:t>ellschaft - </a:t>
            </a:r>
            <a:r>
              <a:rPr lang="en-AU" sz="3200" b="1" u="sng" dirty="0">
                <a:solidFill>
                  <a:schemeClr val="bg2">
                    <a:lumMod val="50000"/>
                  </a:schemeClr>
                </a:solidFill>
              </a:rPr>
              <a:t>S</a:t>
            </a:r>
            <a:r>
              <a:rPr lang="en-AU" sz="3200" b="1" dirty="0">
                <a:solidFill>
                  <a:schemeClr val="bg2">
                    <a:lumMod val="50000"/>
                  </a:schemeClr>
                </a:solidFill>
              </a:rPr>
              <a:t>ociety</a:t>
            </a:r>
          </a:p>
        </p:txBody>
      </p:sp>
    </p:spTree>
    <p:extLst>
      <p:ext uri="{BB962C8B-B14F-4D97-AF65-F5344CB8AC3E}">
        <p14:creationId xmlns:p14="http://schemas.microsoft.com/office/powerpoint/2010/main" val="41296700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Industrial Revolution</a:t>
            </a:r>
            <a:endParaRPr lang="en-AU" dirty="0"/>
          </a:p>
        </p:txBody>
      </p:sp>
      <p:sp>
        <p:nvSpPr>
          <p:cNvPr id="3" name="Content Placeholder 2"/>
          <p:cNvSpPr>
            <a:spLocks noGrp="1"/>
          </p:cNvSpPr>
          <p:nvPr>
            <p:ph idx="1"/>
          </p:nvPr>
        </p:nvSpPr>
        <p:spPr>
          <a:xfrm>
            <a:off x="1775520" y="1340768"/>
            <a:ext cx="7825680" cy="5060032"/>
          </a:xfrm>
        </p:spPr>
        <p:txBody>
          <a:bodyPr>
            <a:normAutofit fontScale="92500" lnSpcReduction="10000"/>
          </a:bodyPr>
          <a:lstStyle/>
          <a:p>
            <a:pPr marL="228600" indent="0" algn="just">
              <a:buNone/>
            </a:pPr>
            <a:r>
              <a:rPr lang="en-AU" sz="2300" dirty="0"/>
              <a:t>Significant change that redefined the way society was structured and it has had a lasting impact on the modern world. </a:t>
            </a:r>
          </a:p>
          <a:p>
            <a:pPr marL="457200" algn="just"/>
            <a:r>
              <a:rPr lang="en-AU" sz="2300" dirty="0"/>
              <a:t>The rapid development of industry in Britain in the late 18th and 19th centuries, brought about by the introduction of machinery.</a:t>
            </a:r>
          </a:p>
          <a:p>
            <a:pPr marL="457200" algn="just"/>
            <a:r>
              <a:rPr lang="en-AU" sz="2300" dirty="0"/>
              <a:t>The Industrial Revolution transformed society:</a:t>
            </a:r>
          </a:p>
          <a:p>
            <a:pPr lvl="2" indent="-342900" algn="just">
              <a:buFont typeface="Symbol"/>
              <a:buChar char=""/>
            </a:pPr>
            <a:r>
              <a:rPr lang="en-AU" sz="2300" dirty="0"/>
              <a:t>economically (moving from a farming economy, to a manufacturing economy)</a:t>
            </a:r>
          </a:p>
          <a:p>
            <a:pPr lvl="2" indent="-342900" algn="just">
              <a:buFont typeface="Symbol"/>
              <a:buChar char=""/>
            </a:pPr>
            <a:r>
              <a:rPr lang="en-AU" sz="2300" dirty="0"/>
              <a:t>technologically (moving from manual to mechanical labour)</a:t>
            </a:r>
          </a:p>
          <a:p>
            <a:pPr lvl="2" indent="-342900" algn="just">
              <a:buFont typeface="Symbol"/>
              <a:buChar char=""/>
            </a:pPr>
            <a:r>
              <a:rPr lang="en-AU" sz="2300" dirty="0"/>
              <a:t>socially (moving from rural to urban life and changes to control over labour processes and gender relations);</a:t>
            </a:r>
            <a:endParaRPr lang="en-AU" sz="2300" dirty="0">
              <a:ea typeface="Calibri"/>
              <a:cs typeface="Times New Roman"/>
            </a:endParaRPr>
          </a:p>
          <a:p>
            <a:endParaRPr lang="en-AU" sz="2300" dirty="0"/>
          </a:p>
        </p:txBody>
      </p:sp>
    </p:spTree>
    <p:extLst>
      <p:ext uri="{BB962C8B-B14F-4D97-AF65-F5344CB8AC3E}">
        <p14:creationId xmlns:p14="http://schemas.microsoft.com/office/powerpoint/2010/main" val="23692338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Industrial revolution continued</a:t>
            </a:r>
            <a:endParaRPr lang="en-AU" dirty="0"/>
          </a:p>
        </p:txBody>
      </p:sp>
      <p:sp>
        <p:nvSpPr>
          <p:cNvPr id="3" name="Content Placeholder 2"/>
          <p:cNvSpPr>
            <a:spLocks noGrp="1"/>
          </p:cNvSpPr>
          <p:nvPr>
            <p:ph idx="1"/>
          </p:nvPr>
        </p:nvSpPr>
        <p:spPr/>
        <p:txBody>
          <a:bodyPr/>
          <a:lstStyle/>
          <a:p>
            <a:r>
              <a:rPr lang="en-AU" dirty="0" smtClean="0"/>
              <a:t>Urbanisation</a:t>
            </a:r>
          </a:p>
          <a:p>
            <a:pPr lvl="1"/>
            <a:r>
              <a:rPr lang="en-AU" dirty="0"/>
              <a:t>Living in cities, close to work, rather than rural areas, close to farms;</a:t>
            </a:r>
            <a:endParaRPr lang="en-AU" dirty="0">
              <a:ea typeface="Calibri"/>
              <a:cs typeface="Times New Roman"/>
            </a:endParaRPr>
          </a:p>
          <a:p>
            <a:r>
              <a:rPr lang="en-AU" dirty="0" smtClean="0"/>
              <a:t>Industrialisation</a:t>
            </a:r>
          </a:p>
          <a:p>
            <a:pPr lvl="1"/>
            <a:r>
              <a:rPr lang="en-AU" dirty="0"/>
              <a:t>Societies driven by the use of technology to enable mass production, supporting a large population and a high capacity for division of labour; </a:t>
            </a:r>
            <a:endParaRPr lang="en-AU" dirty="0" smtClean="0"/>
          </a:p>
          <a:p>
            <a:pPr marL="411480" lvl="1" indent="0">
              <a:buNone/>
            </a:pPr>
            <a:endParaRPr lang="en-AU" dirty="0" smtClean="0">
              <a:ea typeface="Calibri"/>
              <a:cs typeface="Times New Roman"/>
            </a:endParaRPr>
          </a:p>
          <a:p>
            <a:pPr marL="411480" lvl="1" indent="0" algn="ctr">
              <a:buNone/>
            </a:pPr>
            <a:r>
              <a:rPr lang="en-AU" sz="2400" b="1" dirty="0">
                <a:solidFill>
                  <a:schemeClr val="bg2">
                    <a:lumMod val="50000"/>
                  </a:schemeClr>
                </a:solidFill>
              </a:rPr>
              <a:t>During the Industrial Revolution, there was a shift from close knit village life, to an urban life that lacked depth and warmth and was influenced by impersonal and superficial relationships</a:t>
            </a:r>
            <a:endParaRPr lang="en-AU" sz="2400" b="1" dirty="0">
              <a:solidFill>
                <a:schemeClr val="bg2">
                  <a:lumMod val="50000"/>
                </a:schemeClr>
              </a:solidFill>
              <a:ea typeface="Calibri"/>
              <a:cs typeface="Times New Roman"/>
            </a:endParaRPr>
          </a:p>
          <a:p>
            <a:pPr lvl="1"/>
            <a:endParaRPr lang="en-AU" dirty="0"/>
          </a:p>
        </p:txBody>
      </p:sp>
    </p:spTree>
    <p:extLst>
      <p:ext uri="{BB962C8B-B14F-4D97-AF65-F5344CB8AC3E}">
        <p14:creationId xmlns:p14="http://schemas.microsoft.com/office/powerpoint/2010/main" val="3771924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278" y="633759"/>
            <a:ext cx="7992888" cy="792088"/>
          </a:xfrm>
        </p:spPr>
        <p:txBody>
          <a:bodyPr>
            <a:noAutofit/>
          </a:bodyPr>
          <a:lstStyle/>
          <a:p>
            <a:pPr algn="ctr"/>
            <a:r>
              <a:rPr lang="en-AU" sz="3100" dirty="0"/>
              <a:t>Traditional  - </a:t>
            </a:r>
            <a:r>
              <a:rPr lang="en-AU" sz="3100" b="1" dirty="0"/>
              <a:t>Gemeinschaft (community)</a:t>
            </a:r>
          </a:p>
        </p:txBody>
      </p:sp>
      <p:sp>
        <p:nvSpPr>
          <p:cNvPr id="3" name="Content Placeholder 2"/>
          <p:cNvSpPr>
            <a:spLocks noGrp="1"/>
          </p:cNvSpPr>
          <p:nvPr>
            <p:ph idx="1"/>
          </p:nvPr>
        </p:nvSpPr>
        <p:spPr>
          <a:xfrm>
            <a:off x="969568" y="1576362"/>
            <a:ext cx="8424936" cy="4281339"/>
          </a:xfrm>
        </p:spPr>
        <p:txBody>
          <a:bodyPr>
            <a:normAutofit fontScale="92500" lnSpcReduction="10000"/>
          </a:bodyPr>
          <a:lstStyle/>
          <a:p>
            <a:r>
              <a:rPr lang="en-AU" sz="2800" dirty="0"/>
              <a:t>Geographically based – lived close together</a:t>
            </a:r>
          </a:p>
          <a:p>
            <a:r>
              <a:rPr lang="en-AU" sz="2800" dirty="0"/>
              <a:t>At risk from government policy – closing a school/hospital</a:t>
            </a:r>
          </a:p>
          <a:p>
            <a:r>
              <a:rPr lang="en-AU" sz="2800" dirty="0"/>
              <a:t>Vulnerable to social </a:t>
            </a:r>
          </a:p>
          <a:p>
            <a:pPr marL="68580" indent="0">
              <a:buNone/>
            </a:pPr>
            <a:r>
              <a:rPr lang="en-AU" sz="2800" dirty="0"/>
              <a:t>  changes/technology</a:t>
            </a:r>
          </a:p>
          <a:p>
            <a:r>
              <a:rPr lang="en-AU" sz="2800" dirty="0"/>
              <a:t>Kinship/family ties</a:t>
            </a:r>
          </a:p>
          <a:p>
            <a:r>
              <a:rPr lang="en-AU" sz="2800" dirty="0"/>
              <a:t>Culturally homogenous</a:t>
            </a:r>
          </a:p>
          <a:p>
            <a:pPr marL="68580" indent="0">
              <a:buNone/>
            </a:pPr>
            <a:r>
              <a:rPr lang="en-AU" sz="2800" dirty="0"/>
              <a:t> – </a:t>
            </a:r>
            <a:r>
              <a:rPr lang="en-AU" sz="2800" dirty="0" smtClean="0"/>
              <a:t>same/similar</a:t>
            </a:r>
          </a:p>
          <a:p>
            <a:pPr marL="525780" indent="-457200"/>
            <a:r>
              <a:rPr lang="en-AU" sz="2800" dirty="0" smtClean="0"/>
              <a:t>Very </a:t>
            </a:r>
            <a:r>
              <a:rPr lang="en-AU" sz="2800" dirty="0"/>
              <a:t>rarely leave</a:t>
            </a:r>
          </a:p>
        </p:txBody>
      </p:sp>
      <p:pic>
        <p:nvPicPr>
          <p:cNvPr id="1026" name="Picture 2" descr="http://t2.gstatic.com/images?q=tbn:_qtK-RlL365ztM:http://i286.photobucket.com/albums/ll112/joedever/Crisis%202010%20-%20Part%20One/Crisis2010-081.jpg&amp;t=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46866" y="2994893"/>
            <a:ext cx="3775670" cy="28281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70588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5780" y="512676"/>
            <a:ext cx="7416824" cy="864096"/>
          </a:xfrm>
        </p:spPr>
        <p:txBody>
          <a:bodyPr>
            <a:normAutofit/>
          </a:bodyPr>
          <a:lstStyle/>
          <a:p>
            <a:r>
              <a:rPr lang="en-AU" dirty="0" smtClean="0"/>
              <a:t>Modern – </a:t>
            </a:r>
            <a:r>
              <a:rPr lang="en-AU" b="1" dirty="0" smtClean="0"/>
              <a:t>Gesellschaft (society)</a:t>
            </a:r>
            <a:endParaRPr lang="en-AU" b="1" dirty="0"/>
          </a:p>
        </p:txBody>
      </p:sp>
      <p:sp>
        <p:nvSpPr>
          <p:cNvPr id="3" name="Content Placeholder 2"/>
          <p:cNvSpPr>
            <a:spLocks noGrp="1"/>
          </p:cNvSpPr>
          <p:nvPr>
            <p:ph idx="1"/>
          </p:nvPr>
        </p:nvSpPr>
        <p:spPr>
          <a:xfrm>
            <a:off x="925326" y="1628799"/>
            <a:ext cx="7209249" cy="4464496"/>
          </a:xfrm>
        </p:spPr>
        <p:txBody>
          <a:bodyPr>
            <a:normAutofit/>
          </a:bodyPr>
          <a:lstStyle/>
          <a:p>
            <a:r>
              <a:rPr lang="en-AU" dirty="0" smtClean="0"/>
              <a:t>Interest based</a:t>
            </a:r>
          </a:p>
          <a:p>
            <a:r>
              <a:rPr lang="en-AU" dirty="0" smtClean="0"/>
              <a:t>Loose groups connected by </a:t>
            </a:r>
          </a:p>
          <a:p>
            <a:pPr marL="68580" indent="0">
              <a:buNone/>
            </a:pPr>
            <a:r>
              <a:rPr lang="en-AU" dirty="0" smtClean="0"/>
              <a:t>just one interest</a:t>
            </a:r>
          </a:p>
          <a:p>
            <a:r>
              <a:rPr lang="en-AU" dirty="0" smtClean="0"/>
              <a:t>Wide geographic base</a:t>
            </a:r>
          </a:p>
          <a:p>
            <a:r>
              <a:rPr lang="en-AU" dirty="0" smtClean="0"/>
              <a:t>E.g. Sports clubs</a:t>
            </a:r>
          </a:p>
          <a:p>
            <a:r>
              <a:rPr lang="en-AU" dirty="0" smtClean="0"/>
              <a:t>React well to change</a:t>
            </a:r>
          </a:p>
          <a:p>
            <a:r>
              <a:rPr lang="en-AU" dirty="0" smtClean="0"/>
              <a:t>Technology has enhanced </a:t>
            </a:r>
          </a:p>
          <a:p>
            <a:pPr marL="68580" indent="0">
              <a:buNone/>
            </a:pPr>
            <a:r>
              <a:rPr lang="en-AU" dirty="0" smtClean="0"/>
              <a:t>and helped these groups</a:t>
            </a:r>
          </a:p>
          <a:p>
            <a:pPr marL="411480"/>
            <a:r>
              <a:rPr lang="en-AU" dirty="0" smtClean="0"/>
              <a:t>Individuals busy with careers/ </a:t>
            </a:r>
          </a:p>
          <a:p>
            <a:pPr marL="68580" indent="0">
              <a:buNone/>
            </a:pPr>
            <a:r>
              <a:rPr lang="en-AU" dirty="0" smtClean="0"/>
              <a:t>Family/hobbies/responsibilities</a:t>
            </a:r>
            <a:endParaRPr lang="en-AU" dirty="0"/>
          </a:p>
        </p:txBody>
      </p:sp>
      <p:pic>
        <p:nvPicPr>
          <p:cNvPr id="13314" name="Picture 2" descr="http://t3.gstatic.com/images?q=tbn:ANd9GcQh1SArA2eLcFUe057Ju_RpaWxOsgKkMW9hfEfrj1_iqBMK4N67s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4609329" y="1998930"/>
            <a:ext cx="4657293" cy="34129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78146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81200" y="260648"/>
            <a:ext cx="8686801" cy="6480720"/>
          </a:xfrm>
        </p:spPr>
        <p:txBody>
          <a:bodyPr>
            <a:normAutofit/>
          </a:bodyPr>
          <a:lstStyle/>
          <a:p>
            <a:pPr marL="68580" indent="0">
              <a:buNone/>
            </a:pPr>
            <a:endParaRPr lang="en-AU" sz="3000" b="1" dirty="0">
              <a:solidFill>
                <a:schemeClr val="accent1"/>
              </a:solidFill>
            </a:endParaRPr>
          </a:p>
          <a:p>
            <a:pPr marL="68580" indent="0">
              <a:buNone/>
            </a:pPr>
            <a:r>
              <a:rPr lang="en-AU" sz="4400" b="1" dirty="0">
                <a:solidFill>
                  <a:schemeClr val="accent1"/>
                </a:solidFill>
              </a:rPr>
              <a:t>GEMEINSCHAFT</a:t>
            </a:r>
            <a:endParaRPr lang="en-AU" sz="4400" dirty="0">
              <a:solidFill>
                <a:schemeClr val="accent1"/>
              </a:solidFill>
            </a:endParaRPr>
          </a:p>
          <a:p>
            <a:pPr marL="68580" indent="0">
              <a:buNone/>
            </a:pPr>
            <a:r>
              <a:rPr lang="en-AU" sz="2800" dirty="0"/>
              <a:t> </a:t>
            </a:r>
            <a:r>
              <a:rPr lang="en-AU" sz="2800" dirty="0" smtClean="0"/>
              <a:t>Society </a:t>
            </a:r>
            <a:r>
              <a:rPr lang="en-AU" sz="2800" dirty="0"/>
              <a:t>moved from </a:t>
            </a:r>
          </a:p>
          <a:p>
            <a:pPr marL="68580" indent="0">
              <a:buNone/>
            </a:pPr>
            <a:r>
              <a:rPr lang="en-AU" sz="2800" dirty="0"/>
              <a:t>agrarian economy (living </a:t>
            </a:r>
          </a:p>
          <a:p>
            <a:pPr marL="68580" indent="0">
              <a:buNone/>
            </a:pPr>
            <a:r>
              <a:rPr lang="en-AU" sz="2800" dirty="0"/>
              <a:t>with family in countryside)</a:t>
            </a:r>
          </a:p>
          <a:p>
            <a:pPr marL="68580" indent="0">
              <a:buNone/>
            </a:pPr>
            <a:r>
              <a:rPr lang="en-AU" sz="2800" dirty="0"/>
              <a:t>                     </a:t>
            </a:r>
          </a:p>
          <a:p>
            <a:pPr marL="68580" indent="0">
              <a:buNone/>
            </a:pPr>
            <a:endParaRPr lang="en-AU" sz="2800" dirty="0"/>
          </a:p>
          <a:p>
            <a:pPr marL="68580" indent="0">
              <a:buNone/>
            </a:pPr>
            <a:r>
              <a:rPr lang="en-AU" sz="2800" dirty="0"/>
              <a:t>		        to a manufacturing economy &amp;</a:t>
            </a:r>
          </a:p>
          <a:p>
            <a:pPr marL="68580" indent="0">
              <a:buNone/>
            </a:pPr>
            <a:r>
              <a:rPr lang="en-AU" sz="2800" dirty="0"/>
              <a:t>			socially from rural to urban life</a:t>
            </a:r>
          </a:p>
          <a:p>
            <a:pPr marL="68580" indent="0">
              <a:buNone/>
            </a:pPr>
            <a:r>
              <a:rPr lang="en-AU" sz="2800" dirty="0"/>
              <a:t>				</a:t>
            </a:r>
            <a:r>
              <a:rPr lang="en-AU" sz="4400" b="1" dirty="0">
                <a:solidFill>
                  <a:schemeClr val="accent1"/>
                </a:solidFill>
              </a:rPr>
              <a:t>GESELLSCHAFT</a:t>
            </a:r>
            <a:endParaRPr lang="en-AU" sz="4400" dirty="0">
              <a:solidFill>
                <a:schemeClr val="accent1"/>
              </a:solidFill>
            </a:endParaRPr>
          </a:p>
          <a:p>
            <a:pPr marL="68580" indent="0">
              <a:buNone/>
            </a:pPr>
            <a:endParaRPr lang="en-AU" sz="2800" dirty="0"/>
          </a:p>
          <a:p>
            <a:endParaRPr lang="en-AU" sz="2800" dirty="0"/>
          </a:p>
          <a:p>
            <a:endParaRPr lang="en-AU" sz="2800" dirty="0"/>
          </a:p>
        </p:txBody>
      </p:sp>
      <p:pic>
        <p:nvPicPr>
          <p:cNvPr id="2050" name="Picture 2" descr="http://t3.gstatic.com/images?q=tbn:ANd9GcQ3eb_Bac4rAffy-2mxFQAHarwIq9DXzh0Yhmkl8CNe-7NZSIL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79270" y="909251"/>
            <a:ext cx="3528392" cy="2421703"/>
          </a:xfrm>
          <a:prstGeom prst="rect">
            <a:avLst/>
          </a:prstGeom>
          <a:noFill/>
          <a:extLst>
            <a:ext uri="{909E8E84-426E-40DD-AFC4-6F175D3DCCD1}">
              <a14:hiddenFill xmlns:a14="http://schemas.microsoft.com/office/drawing/2010/main">
                <a:solidFill>
                  <a:srgbClr val="FFFFFF"/>
                </a:solidFill>
              </a14:hiddenFill>
            </a:ext>
          </a:extLst>
        </p:spPr>
      </p:pic>
      <p:sp>
        <p:nvSpPr>
          <p:cNvPr id="2" name="Right Arrow 1"/>
          <p:cNvSpPr/>
          <p:nvPr/>
        </p:nvSpPr>
        <p:spPr>
          <a:xfrm>
            <a:off x="5749132" y="1628175"/>
            <a:ext cx="1269800" cy="4919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2052" name="Picture 4" descr="http://t3.gstatic.com/images?q=tbn:ANd9GcTf-78GmkapvzkFga7g4T4KAN1N5g7XLBaKfoCWQhpgWNI5LT-j"/>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89116" y="3466497"/>
            <a:ext cx="2265317" cy="3035992"/>
          </a:xfrm>
          <a:prstGeom prst="rect">
            <a:avLst/>
          </a:prstGeom>
          <a:noFill/>
          <a:extLst>
            <a:ext uri="{909E8E84-426E-40DD-AFC4-6F175D3DCCD1}">
              <a14:hiddenFill xmlns:a14="http://schemas.microsoft.com/office/drawing/2010/main">
                <a:solidFill>
                  <a:srgbClr val="FFFFFF"/>
                </a:solidFill>
              </a14:hiddenFill>
            </a:ext>
          </a:extLst>
        </p:spPr>
      </p:pic>
      <p:sp>
        <p:nvSpPr>
          <p:cNvPr id="8" name="Right Arrow 7"/>
          <p:cNvSpPr/>
          <p:nvPr/>
        </p:nvSpPr>
        <p:spPr>
          <a:xfrm rot="10800000">
            <a:off x="2953668" y="4446329"/>
            <a:ext cx="801529" cy="49630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5703062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2" name="Picture 6" descr="http://rlv.zcache.com/evolution_women_from_man_to_business_woman_postcard-p239680432069966355envli_400.jpg"/>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3833" t="24125" r="3901" b="31337"/>
          <a:stretch/>
        </p:blipFill>
        <p:spPr bwMode="auto">
          <a:xfrm>
            <a:off x="5945261" y="4914656"/>
            <a:ext cx="3731667" cy="180133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2279576" y="193650"/>
            <a:ext cx="7024744" cy="1143000"/>
          </a:xfrm>
        </p:spPr>
        <p:txBody>
          <a:bodyPr>
            <a:normAutofit fontScale="90000"/>
          </a:bodyPr>
          <a:lstStyle/>
          <a:p>
            <a:r>
              <a:rPr lang="en-AU" dirty="0" smtClean="0"/>
              <a:t>Factors that changed us from traditional to modern</a:t>
            </a:r>
            <a:endParaRPr lang="en-AU" dirty="0"/>
          </a:p>
        </p:txBody>
      </p:sp>
      <p:sp>
        <p:nvSpPr>
          <p:cNvPr id="3" name="Content Placeholder 2"/>
          <p:cNvSpPr>
            <a:spLocks noGrp="1"/>
          </p:cNvSpPr>
          <p:nvPr>
            <p:ph idx="1"/>
          </p:nvPr>
        </p:nvSpPr>
        <p:spPr>
          <a:xfrm>
            <a:off x="335706" y="1713014"/>
            <a:ext cx="8238562" cy="4806460"/>
          </a:xfrm>
        </p:spPr>
        <p:txBody>
          <a:bodyPr>
            <a:noAutofit/>
          </a:bodyPr>
          <a:lstStyle/>
          <a:p>
            <a:pPr marL="68580" indent="0">
              <a:buNone/>
            </a:pPr>
            <a:r>
              <a:rPr lang="en-US" b="1" dirty="0" err="1" smtClean="0">
                <a:solidFill>
                  <a:schemeClr val="accent1">
                    <a:lumMod val="75000"/>
                  </a:schemeClr>
                </a:solidFill>
              </a:rPr>
              <a:t>Industrialisation</a:t>
            </a:r>
            <a:r>
              <a:rPr lang="en-US" b="1" dirty="0" smtClean="0">
                <a:solidFill>
                  <a:schemeClr val="accent1">
                    <a:lumMod val="75000"/>
                  </a:schemeClr>
                </a:solidFill>
              </a:rPr>
              <a:t>-</a:t>
            </a:r>
            <a:r>
              <a:rPr lang="en-US" b="1" dirty="0" smtClean="0"/>
              <a:t> </a:t>
            </a:r>
            <a:r>
              <a:rPr lang="en-US" dirty="0" smtClean="0"/>
              <a:t>from agricultural to manufacturing or manual to mechanical.</a:t>
            </a:r>
          </a:p>
          <a:p>
            <a:pPr marL="68580" indent="0">
              <a:buNone/>
            </a:pPr>
            <a:r>
              <a:rPr lang="en-US" b="1" dirty="0" smtClean="0">
                <a:solidFill>
                  <a:schemeClr val="accent1">
                    <a:lumMod val="75000"/>
                  </a:schemeClr>
                </a:solidFill>
              </a:rPr>
              <a:t>Feminism - </a:t>
            </a:r>
            <a:r>
              <a:rPr lang="en-US" dirty="0" smtClean="0"/>
              <a:t>women participating </a:t>
            </a:r>
            <a:r>
              <a:rPr lang="en-US" dirty="0"/>
              <a:t>in </a:t>
            </a:r>
            <a:r>
              <a:rPr lang="en-US" dirty="0" smtClean="0"/>
              <a:t>education &amp; workplace </a:t>
            </a:r>
            <a:r>
              <a:rPr lang="en-US" dirty="0"/>
              <a:t>communities </a:t>
            </a:r>
            <a:r>
              <a:rPr lang="en-US" dirty="0" smtClean="0"/>
              <a:t>at higher level due to </a:t>
            </a:r>
            <a:r>
              <a:rPr lang="en-US" dirty="0"/>
              <a:t>achievements of </a:t>
            </a:r>
            <a:r>
              <a:rPr lang="en-US" dirty="0" smtClean="0"/>
              <a:t>feminists.</a:t>
            </a:r>
            <a:endParaRPr lang="en-AU" dirty="0"/>
          </a:p>
          <a:p>
            <a:pPr marL="68580" indent="0">
              <a:buNone/>
            </a:pPr>
            <a:r>
              <a:rPr lang="en-US" b="1" dirty="0" smtClean="0">
                <a:solidFill>
                  <a:schemeClr val="accent1">
                    <a:lumMod val="75000"/>
                  </a:schemeClr>
                </a:solidFill>
              </a:rPr>
              <a:t>Work - </a:t>
            </a:r>
            <a:r>
              <a:rPr lang="en-US" dirty="0" smtClean="0"/>
              <a:t>types of </a:t>
            </a:r>
            <a:r>
              <a:rPr lang="en-US" dirty="0"/>
              <a:t>work </a:t>
            </a:r>
            <a:r>
              <a:rPr lang="en-US" dirty="0" smtClean="0"/>
              <a:t>have </a:t>
            </a:r>
            <a:r>
              <a:rPr lang="en-US" dirty="0"/>
              <a:t>changed dramatically over </a:t>
            </a:r>
            <a:r>
              <a:rPr lang="en-US" dirty="0" smtClean="0"/>
              <a:t>last 50 </a:t>
            </a:r>
            <a:r>
              <a:rPr lang="en-US" dirty="0"/>
              <a:t>years. </a:t>
            </a:r>
            <a:endParaRPr lang="en-US" dirty="0" smtClean="0"/>
          </a:p>
          <a:p>
            <a:pPr marL="68580" indent="0">
              <a:buNone/>
            </a:pPr>
            <a:r>
              <a:rPr lang="en-US" b="1" dirty="0" smtClean="0">
                <a:solidFill>
                  <a:schemeClr val="accent1">
                    <a:lumMod val="75000"/>
                  </a:schemeClr>
                </a:solidFill>
              </a:rPr>
              <a:t>Travel - </a:t>
            </a:r>
            <a:r>
              <a:rPr lang="en-US" dirty="0" smtClean="0"/>
              <a:t>opportunity for movement has allowed people to move from one community to another, or to participate in multiples communities.</a:t>
            </a:r>
          </a:p>
          <a:p>
            <a:pPr marL="68580" indent="0">
              <a:buNone/>
            </a:pPr>
            <a:r>
              <a:rPr lang="en-US" b="1" dirty="0" err="1">
                <a:solidFill>
                  <a:schemeClr val="accent1">
                    <a:lumMod val="75000"/>
                  </a:schemeClr>
                </a:solidFill>
              </a:rPr>
              <a:t>Urbanisation</a:t>
            </a:r>
            <a:r>
              <a:rPr lang="en-US" b="1" dirty="0">
                <a:solidFill>
                  <a:schemeClr val="accent1">
                    <a:lumMod val="75000"/>
                  </a:schemeClr>
                </a:solidFill>
              </a:rPr>
              <a:t> –</a:t>
            </a:r>
            <a:r>
              <a:rPr lang="en-US" b="1" dirty="0"/>
              <a:t> </a:t>
            </a:r>
            <a:r>
              <a:rPr lang="en-US" dirty="0"/>
              <a:t>Development of rural land to urban response to </a:t>
            </a:r>
            <a:r>
              <a:rPr lang="en-US" dirty="0" smtClean="0"/>
              <a:t>immigration.</a:t>
            </a:r>
            <a:endParaRPr lang="en-US" dirty="0"/>
          </a:p>
          <a:p>
            <a:pPr marL="68580" indent="0">
              <a:buNone/>
            </a:pPr>
            <a:r>
              <a:rPr lang="en-US" b="1" dirty="0">
                <a:solidFill>
                  <a:schemeClr val="accent1">
                    <a:lumMod val="75000"/>
                  </a:schemeClr>
                </a:solidFill>
              </a:rPr>
              <a:t>Educational –</a:t>
            </a:r>
            <a:r>
              <a:rPr lang="en-US" b="1" dirty="0"/>
              <a:t> </a:t>
            </a:r>
            <a:r>
              <a:rPr lang="en-US" dirty="0"/>
              <a:t>Emphasis on education. </a:t>
            </a:r>
            <a:r>
              <a:rPr lang="en-AU" dirty="0"/>
              <a:t>Rural folk move to city for school.</a:t>
            </a:r>
          </a:p>
          <a:p>
            <a:pPr marL="68580" indent="0">
              <a:buNone/>
            </a:pPr>
            <a:r>
              <a:rPr lang="en-US" b="1" dirty="0">
                <a:solidFill>
                  <a:schemeClr val="accent1">
                    <a:lumMod val="75000"/>
                  </a:schemeClr>
                </a:solidFill>
              </a:rPr>
              <a:t>Advances in technology - </a:t>
            </a:r>
            <a:r>
              <a:rPr lang="en-US" dirty="0"/>
              <a:t>shifting from manufacturing to service industries, such as, financial, ICT and education. </a:t>
            </a:r>
            <a:endParaRPr lang="en-AU" dirty="0"/>
          </a:p>
          <a:p>
            <a:pPr marL="68580" indent="0">
              <a:buNone/>
            </a:pPr>
            <a:endParaRPr lang="en-US" dirty="0" smtClean="0"/>
          </a:p>
        </p:txBody>
      </p:sp>
      <p:sp>
        <p:nvSpPr>
          <p:cNvPr id="4" name="AutoShape 6" descr="data:image/jpeg;base64,/9j/4AAQSkZJRgABAQAAAQABAAD/2wCEAAkGBhAQEBIPEBAQDxASEBcQERUWFhUSGhIRFRYhFRYRFxIXHSkfFxojGRISHzIgJCcpLSwtFR4xNTAqNSYrLCkBCQoKDgwOGg8PGikkHyQpKTApLCksLCkpLCkpLSwwKSksKiwsKiwsKSwsKSksKTApKSksLCwsLSwsLCkpLCwtNf/AABEIAOEA4QMBIgACEQEDEQH/xAAcAAEAAgMBAQEAAAAAAAAAAAAABAYBBQcDAgj/xABDEAABAwEEBAsHAwMDAwUAAAABAAIDEQQFEiEGMUFhBxMUFVFxgZGSsdEiMzRTc7LBMkKhI3KCUmLwJNLhY2SDosL/xAAZAQEAAwEBAAAAAAAAAAAAAAAAAQIEBQP/xAAnEQEAAgIBBAEDBQEAAAAAAAAAAQIDESEEEjFBURMiYSMycYHwFP/aAAwDAQACEQMRAD8A7iiIgIiICIiAiIgIiICIiAiIgIiICIiAiIgIiICIiAiIgIiICIiAiLGIIMosYgmIIMosYgmIIMosYgmIIMosYgmIIMosYgmIIMosYgmIIMosYgmIIMosYgmIIMosYgmIIMosYgmIIMosYgmIIMosYgmIIMosYgsoCIiCNeQrE4HMGgI6QSMqJzZB8mLwN9EvH3buz7gpKCNzZB8mLwN9E5sg+TF4G+ikogjc2QfJi8DfRObIPkxeBvopKII3NkHyYvA30TmyD5MXgb6KSiCNzZB8mLwN9E5sg+TF4G+ikogjc2QfJi8DfRObIPkxeBvopKII3NkHyYvA30TmyD5MXgb6KSiCNzZB8mLwN9E5sg+TF4G+ikogjc2QfJi8DfRObIPkxeBvopKII3NkHyYvA30TmyD5MXgb6KSiCNzZB8mLwN9E5sg+TF4G+ikogjc2QfJi8DfRObIPkxeBvopKII3NkHyYvA30TmyD5MXgb6KSiCNzZB8mLwN9F5WJzW42NAaBI6gAoBt1BTloYpTyiUf+p+Ag3mJF44kQYvH3buz7gpKjXj7t3Z9wUlAREQEREBERAREQEREBERAREQEREBERAREQEREBERAVeZ8TL9T8BWFV5nxMv1PwEG4REQLx927s+4KSo14+7d2fcFJQEREBERAREQEREBERAREQEREBERARfEsoaC5xAaBUk7AtdFpJZnOwiShrTMEDv2dqnS0VmfENoiwFlQqIir2mt+cls4IOFz3YQdwFTQ93epiN8LUrNrRWFhRUrQTSo2l74nPxezjbU1NQaEdx/hXVJjU6WyY5x27ZFXmfEy/U/AVhVeZ8TL9T8BQ824REQLx927s+4KSo14+7d2fcFJQEREBERAREQEREBFrL8vtllYHOzLjRo1VprNegKDcOlItD8DsIJBwkVFSM6UNdle5TqdbekY7TXuiOG+mlDGlxrQCpoCcuoZlfMFoY8YmODhWlQa5jWOteiiS3cK4o3GJ/SMwdxYciFCkaed731HZmhz61dk0DbTWc9QzHeo9zaRx2lxa0YTSozrUD85rnvCpfEgkhgcGiVjXOLmGrXMeRhOE5tNWHLPrKzwTGZ9oc4tcYmscC+ns4jSjcXTuXr2R27bf+esYe+fLrKIi8mFXtO5sFhlfWmEtPX7QFP5/hchuq+nulpnmrrwv36WsZY2ke3SSTqB9gbswT3KscGjrO62cTaIWSCVtI3O/ZI32qf5Co7l714rt1unjswzaYduiPsiuRoK9a+1gLK8HJYJXGuEvS9lreLPE32YJHf1MVRIaUyA2Za6q+aWXhNJ/0dm/XIcDjq1ipFdgprK5dplodJd7oy54lZKCQ4DDR4/Uyld4IO3sXrSI3y6HSY6xaJt59PnQO+m2S3RSSEiI4mPOugcKB1OgGhXe2uqKjMHML8xgr9E6L2rjbFZpK1rAyvWG0P8gqcse1uvpzFm1VeZ8TL9T8BWFV5nxMv1PwF4ua3CIiBePu3dn3BSVGvH3buz7gpKAiIgIiIC1t+302yxcY4VJdhaK0zIr3UBX3fd7MssEk76UY2oFaYnag3tK4bpFpjabY6skhwNJLWjIN6h65q9K7aunwTlnfp124NK+UScW4N9qtCARmBWlKnYCrGTTNUjRTQuSB0crpmPZQSDCCCSRUDPKmetWbSK8BZ7LPMf2ROI3uIo0d5Ci0RvhTLWk31RybT3TZ1rkEcYDYoycJ2urlU9wyVn4PNHZg2G1ukY6JzOMbhJrUgjAQRlQ1r1LkznVNSu68G1kdHd0GI1x1kaP9LXGoHme1et/trqHQ6n9LFFarQsFZWCvByHBOEHHzjaA8kkPy/soCwD/EtXhove9rjlbDZpZRxjx/Ta7JztmRyByH5yXvwhPredpzrR4HcxuSsXBHo658rra8UZGCyL/dIRRxHUCe125ad6q7k2iuCJt8Q6PZrdLGxotLQDQYpGZtrtqNbfJbIFKLKzOJM7cV4WqC8KD5LC7+7MeTWrU6C2bjLxszMWH+pir/AGAvp24Kdqn8KTSLykrtZGR1YAPMFQdCmWkWps9mgNodBVzm9DXAsrrB2nUtMftduvGCP4d+CytHZdJsVBJBJE79wNDh7DRx7lumPDgCDUEVB6Qs8xpxbVmvlpNItHzMOMhdgnb7Tc6VcNWew71zfTS/bZLY44bZZCwif+nOfYxlgLXAxbCa6wQDSoC7KuS8M1qJtFni2Nhc/te6nlGO9XpO5019LabXisudruXBfa+Mu2IbY3Pj7nkj+HBcNXWOBm2EwWiE6mTNeP8ANtDl/wDH/JXpkjhs62N4t/EujKvM+Jl+p+ArDVV5nxMv1PwFncZuEREC8fdu7PuCkqNePu3dn3BSUBQbzvuz2ZuKeVsfQDmT1NGZWk020zZYYy1hDrQ4Ua3WG1/c70/C4nb7xlneZJXue5xqSTVelabbMHSzk+6eIditvCfZcmwVkdtLgWgfkreaPX+LWxxoGuaQCAa1B1EdxXGtCNFjeE7o8ZibHHjc4DFnWjW0359y6xovombG5z3SCQluBtAQMNQSSDtqB/w5TaKxwvnx4ccTWPKjcLt8vdaG2XNscbA+n+pzv3dmrsKoEQBc0OrhJANNdK5030qrFwhXk6e8Ji4ACM8S0f7WEip6STiParTwTXFZpYZ5ZWxTPc4R4HAPLGDOpadWInX/ALV6b7atlbRhwRMx/pdFuuaF0LOIcHRBjWsINaNAoAd9Ka1oeEy2Nju6UOBJkLY20/1VxV7mFetp0cNnxSWQublUsBOzY07RuK8NL7CZ7qm48ESRxmYUoPajqW1G8ZEbyvGNb25lIrF4tE8b/txWwXfLPI2GFhkkd+lopnQVOvIZArsfB3pEZYWWSZpjmhbxYBGHE1mVC3Y4AZjdVceuy8pLNMyeJxa+N1Rv6WnpBFQetdjltLJrVZLTA2vHRMkcQK1aXbSNobjB6KBeuTnh0Orju+2Y49T+VxXhbXOEbyz9QY4t2+1TLLrovYLEjwASdQFT1BZ3Ih+ardIXSvc4kkuJJOZJrmSu3cGlk4u7YM648UvVicaDuAXE7zn4yaWQ5F8jn+J1fyuq8EN5l1nfZ3GvFuxs3NdrHiFf8loyftdfrImcXDoCIizuO4dwpA85SVNfYZTcMIy8+9SuCm/mwWowPaKWkNY1+1r21LW9RqR10Xrwv2QNtjHitXwgvzrmCWjqyaFWGXTaLPJA+SN0fGNbNE7pbrDgRqIyy1jJaY5rp26RGTBFZ9w/Qc9lZIKPaHDy6jsX1BCGNDRqAoF5XdaxNFHKP3sDuokZjvqpKzOLO44FyDhjZ/1cLv8A24H/AN3Lr6onCtY+NhiAzcHOcOnUP/CvSdWaOltrLDjzonAAlrgHCrSQQHAGhIO3PJbnR3S6ewY+IbFV/wCoua5xIGoZOAyzp/cVv+ES6DZ7JdjSKOZA6J/91GuIr1lyoq0Rq0OvWa5qbmOHdNA9KZLdG90mHEwt/SMOuuyp6FJZ8TL9T8BU/gcDg6cH9LmNPaHUH3FXBnxMv1PwFmvGpcfqaRTJMQ3CIiqzl4+7d2fcFIKj3j7t3Z9wWLdb2xCrqknUBrNETEb4hyDhVsL4rYHE1ZK0yN3Z0LezLsIVajZZeSPcTLyzjWta3IM4oipfqqTlTM7Qr/pRdVuvVzA2JjWMccDiC1rQ6lavObtQ1BaKTQxvO7LCGuEIMeI1riaIg+QgnViIcN1VpieNOzjyRFIraeYjfH4brgWe2trFRiIiIG0tGOpG7NveF1FUK23ILvvBlsjyhmk9sAfoc4UeKdBFXDqO5WS9tIRC4xNjc+SgpsGereexeVuZ3DBnj6l+6vtzbhauZ0dqFobGRFKwBzxqMorUHoNA3rod60dww2yyOhtzGPZE4kNk1scKlpY6mwlpyPRkrxe9zXjeH9OTGI8WLC4CNgI1GlKnXvU+9tH32e7ILKHYxHKC8gUBBc5wHUHOHcFeLaiIa65e2tcc6n1P8LXdNvFohZLhLcQzB2EZHPaKgrX6Y2+OOyTMefalifGxozJJFO4V1qVo3ZuLssLTrwV8RLv/ANKt3xZHW21ljDVo9muxrW/qd4ievJecRyw461nJPxDn1h0Mc+wWm2uJbxbmthH+sYgJCekUcAN4K6VwZlwsIjcaiORzW7gQHU73O71vLdc7H2V1lb7LeLDG7qZtr2gLVaFR4Gyx6qFrqdBzB+0K027ol7ZM31cdt/KzKu6VX7xbHQMFZHsLSdjA4fyaeYW/nmaxpc4gNAqSq5YLu5TM6aQVYH1odrtYb1AFvl0qlfmWfFEb7reIabQzQWLBLNaGB4nYY2tOyImpfuJIFDspXavHQO7+Itj42O9hvGMFf3Na6g8mldFoqpZLFxFuFcgXEg9IeDhHfl1hWi29vauab9+/cLYod628QRGSlTqaOlx/4T2KWq3ftoM8jYGZAPpU6i/V3DMdqpEblnx17rc+GgslxOvG0mW0HFG0gv3j9sQGwfivSrBpxYQ+yt9kVZK0ty/SMxl0DUFurusDYGBjesna520letogbI0scKtcKFWm3L0tm3eJjxHhqdE7RiszWHXGcHZrH8GnYt2qxckos8skbyA05V2Ymmg6qglWGzWtkgJY4OAdhOvXSvkR3qLeVMtdWmY8PZV7S2y4ww9GId9D+FYVrb+bWH/IU3bPIlRHlGKdXiU7AHAYgHZbQCue3TolEy9ZuMjZJG/jCGuaHN9sh4IaRQLoNlkxMa7paD/GpaeaRvLWkbKMPWQf+5qms62vitMd0R8NlYrrhhrxMUcVdeFob5LUs+Jl+p+ArCq8z4mX6n4Cq8ZmZ8twiIiC8fdu7PuC870sPGswimIGrSe4iu8VXpePu3dn3BSUTE6naPY2PDA1+HEBT2a0oNWtaO36OzPtBtDJGtf+w1oWtpTD+mmolWRFMTpat5rO4Vue4rTO9hnfGWspSlempOGlCSKDYp9uux7p2TRlgLQBnXWK7AM8nUW1RNp+pZhQ71sbpY8DafqBNdoH/mh7FNRQpE6ncNXd9hnYMD3tMdC2mdQKUADqD8qPZbnlhkLoiwt1e1XNvQQBr15hbxFO1u+efywtIbifxjnNkDKuJqC4GhNaZU81vETaK2mvhFZYv6ZjkcZQa1J7+yijWK7HxPJbIOLJzFKkjZXfvC2aJs7pYWsvS63SvaQWgBtDWtdddQ7e9bRFEcIraazuEGxXcYzidLJJlShJoP8AEkrxvC6MbmvjwsdWrjnntBy212/8G0RTtPdO9vOBrg0B5DnbSBQHsXoiKFWrdcodK+R5BaTUNFRsH6nV6QTlTWthDC1gwtAaOgL0RTtM2mfIo9us/GRluVdYr0g1UhFCI4RLthcxmF2wmm3LX6r5tt2iT2hRr6g1p0bP4Cmoie6d7eVnDwPbLSekflaNnxMv1PwFYVXmfEy/U/ARDcIiIF4+7d2fcFJUa8fdu7PuCkoCIiAiIgIiICIiAiIgIiICIiAiIgIiICIiAiIgIiICrzPiZfqfgKwqvM+Jl+p+Ag3CIiBePu3dn3BSVGvH3buz7gpKAiVSqAiVSqAiVSqAiVSqAiVSqAiVSqAiVSqAiVSqAiVSqAiVSqAiVSqAiVSqAq8z4mX6n4CsNVXmfEy/U/AQbhERB7SsDmkEAgihBzB7FXLyulpPssA6hTyVmXm+EFBTOaN3mnNG7zVw5I1OSNQU/mjd5pzRu81cOSNTkjUFP5o3eac0bvNXDkjU5I1BT+aN3mnNG7zVw5I1OSNQU/mjd5pzRu81cOSNTkjUFP5o3eac0bvNXDkjU5I1BT+aN3mnNG7zVw5I1OSNQU/mjd5pzRu81cOSNTkjUFP5o3eac0bvNXDkjU5I1BT+aN3mnNG7zVw5I1OSNQU/mjd5pzRu81cOSNTkjUFP5o3eac0bvNXDkjU5I1BT+aN3mtrdVhwnVRbvkrV9thAQfGBF7URBlERAREQEREBERAREQEREBERAREQEREBERAREQEREBERAREQEREBERAREQEREBERAREQEREBERAREQEREBERAREQEREBERAREQEREH//Z"/>
          <p:cNvSpPr>
            <a:spLocks noChangeAspect="1" noChangeArrowheads="1"/>
          </p:cNvSpPr>
          <p:nvPr/>
        </p:nvSpPr>
        <p:spPr bwMode="auto">
          <a:xfrm>
            <a:off x="1587501" y="-1041400"/>
            <a:ext cx="2143125" cy="21431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5" name="AutoShape 2" descr="data:image/jpeg;base64,/9j/4AAQSkZJRgABAQAAAQABAAD/2wCEAAkGBhAQEBIPEBAQDxASEBcQERUWFhUSGhIRFRYhFRYRFxIXHSkfFxojGRISHzIgJCcpLSwtFR4xNTAqNSYrLCkBCQoKDgwOGg8PGikkHyQpKTApLCksLCkpLCkpLSwwKSksKiwsKiwsKSwsKSksKTApKSksLCwsLSwsLCkpLCwtNf/AABEIAOEA4QMBIgACEQEDEQH/xAAcAAEAAgMBAQEAAAAAAAAAAAAABAYBBQcDAgj/xABDEAABAwEEBAsHAwMDAwUAAAABAAIDEQQFEiEGMUFhBxMUFVFxgZGSsdEiMzRTc7LBMkKhI3KCUmLwJNLhY2SDosL/xAAZAQEAAwEBAAAAAAAAAAAAAAAAAQIEBQP/xAAnEQEAAgIBBAEDBQEAAAAAAAAAAQIDESEEEjFBURMiYSMycYHwFP/aAAwDAQACEQMRAD8A7iiIgIiICIiAiIgIiICIiAiIgIiICIiAiIgIiICIiAiIgIiICIiAiLGIIMosYgmIIMosYgmIIMosYgmIIMosYgmIIMosYgmIIMosYgmIIMosYgmIIMosYgmIIMosYgmIIMosYgmIIMosYgmIIMosYgmIIMosYgsoCIiCNeQrE4HMGgI6QSMqJzZB8mLwN9EvH3buz7gpKCNzZB8mLwN9E5sg+TF4G+ikogjc2QfJi8DfRObIPkxeBvopKII3NkHyYvA30TmyD5MXgb6KSiCNzZB8mLwN9E5sg+TF4G+ikogjc2QfJi8DfRObIPkxeBvopKII3NkHyYvA30TmyD5MXgb6KSiCNzZB8mLwN9E5sg+TF4G+ikogjc2QfJi8DfRObIPkxeBvopKII3NkHyYvA30TmyD5MXgb6KSiCNzZB8mLwN9E5sg+TF4G+ikogjc2QfJi8DfRObIPkxeBvopKII3NkHyYvA30TmyD5MXgb6KSiCNzZB8mLwN9F5WJzW42NAaBI6gAoBt1BTloYpTyiUf+p+Ag3mJF44kQYvH3buz7gpKjXj7t3Z9wUlAREQEREBERAREQEREBERAREQEREBERAREQEREBERAVeZ8TL9T8BWFV5nxMv1PwEG4REQLx927s+4KSo14+7d2fcFJQEREBERAREQEREBERAREQEREBERARfEsoaC5xAaBUk7AtdFpJZnOwiShrTMEDv2dqnS0VmfENoiwFlQqIir2mt+cls4IOFz3YQdwFTQ93epiN8LUrNrRWFhRUrQTSo2l74nPxezjbU1NQaEdx/hXVJjU6WyY5x27ZFXmfEy/U/AVhVeZ8TL9T8BQ824REQLx927s+4KSo14+7d2fcFJQEREBERAREQEREBFrL8vtllYHOzLjRo1VprNegKDcOlItD8DsIJBwkVFSM6UNdle5TqdbekY7TXuiOG+mlDGlxrQCpoCcuoZlfMFoY8YmODhWlQa5jWOteiiS3cK4o3GJ/SMwdxYciFCkaed731HZmhz61dk0DbTWc9QzHeo9zaRx2lxa0YTSozrUD85rnvCpfEgkhgcGiVjXOLmGrXMeRhOE5tNWHLPrKzwTGZ9oc4tcYmscC+ns4jSjcXTuXr2R27bf+esYe+fLrKIi8mFXtO5sFhlfWmEtPX7QFP5/hchuq+nulpnmrrwv36WsZY2ke3SSTqB9gbswT3KscGjrO62cTaIWSCVtI3O/ZI32qf5Co7l714rt1unjswzaYduiPsiuRoK9a+1gLK8HJYJXGuEvS9lreLPE32YJHf1MVRIaUyA2Za6q+aWXhNJ/0dm/XIcDjq1ipFdgprK5dplodJd7oy54lZKCQ4DDR4/Uyld4IO3sXrSI3y6HSY6xaJt59PnQO+m2S3RSSEiI4mPOugcKB1OgGhXe2uqKjMHML8xgr9E6L2rjbFZpK1rAyvWG0P8gqcse1uvpzFm1VeZ8TL9T8BWFV5nxMv1PwF4ua3CIiBePu3dn3BSVGvH3buz7gpKAiIgIiIC1t+302yxcY4VJdhaK0zIr3UBX3fd7MssEk76UY2oFaYnag3tK4bpFpjabY6skhwNJLWjIN6h65q9K7aunwTlnfp124NK+UScW4N9qtCARmBWlKnYCrGTTNUjRTQuSB0crpmPZQSDCCCSRUDPKmetWbSK8BZ7LPMf2ROI3uIo0d5Ci0RvhTLWk31RybT3TZ1rkEcYDYoycJ2urlU9wyVn4PNHZg2G1ukY6JzOMbhJrUgjAQRlQ1r1LkznVNSu68G1kdHd0GI1x1kaP9LXGoHme1et/trqHQ6n9LFFarQsFZWCvByHBOEHHzjaA8kkPy/soCwD/EtXhove9rjlbDZpZRxjx/Ta7JztmRyByH5yXvwhPredpzrR4HcxuSsXBHo658rra8UZGCyL/dIRRxHUCe125ad6q7k2iuCJt8Q6PZrdLGxotLQDQYpGZtrtqNbfJbIFKLKzOJM7cV4WqC8KD5LC7+7MeTWrU6C2bjLxszMWH+pir/AGAvp24Kdqn8KTSLykrtZGR1YAPMFQdCmWkWps9mgNodBVzm9DXAsrrB2nUtMftduvGCP4d+CytHZdJsVBJBJE79wNDh7DRx7lumPDgCDUEVB6Qs8xpxbVmvlpNItHzMOMhdgnb7Tc6VcNWew71zfTS/bZLY44bZZCwif+nOfYxlgLXAxbCa6wQDSoC7KuS8M1qJtFni2Nhc/te6nlGO9XpO5019LabXisudruXBfa+Mu2IbY3Pj7nkj+HBcNXWOBm2EwWiE6mTNeP8ANtDl/wDH/JXpkjhs62N4t/EujKvM+Jl+p+ArDVV5nxMv1PwFncZuEREC8fdu7PuCkqNePu3dn3BSUBQbzvuz2ZuKeVsfQDmT1NGZWk020zZYYy1hDrQ4Ua3WG1/c70/C4nb7xlneZJXue5xqSTVelabbMHSzk+6eIditvCfZcmwVkdtLgWgfkreaPX+LWxxoGuaQCAa1B1EdxXGtCNFjeE7o8ZibHHjc4DFnWjW0359y6xovombG5z3SCQluBtAQMNQSSDtqB/w5TaKxwvnx4ccTWPKjcLt8vdaG2XNscbA+n+pzv3dmrsKoEQBc0OrhJANNdK5030qrFwhXk6e8Ji4ACM8S0f7WEip6STiParTwTXFZpYZ5ZWxTPc4R4HAPLGDOpadWInX/ALV6b7atlbRhwRMx/pdFuuaF0LOIcHRBjWsINaNAoAd9Ka1oeEy2Nju6UOBJkLY20/1VxV7mFetp0cNnxSWQublUsBOzY07RuK8NL7CZ7qm48ESRxmYUoPajqW1G8ZEbyvGNb25lIrF4tE8b/txWwXfLPI2GFhkkd+lopnQVOvIZArsfB3pEZYWWSZpjmhbxYBGHE1mVC3Y4AZjdVceuy8pLNMyeJxa+N1Rv6WnpBFQetdjltLJrVZLTA2vHRMkcQK1aXbSNobjB6KBeuTnh0Orju+2Y49T+VxXhbXOEbyz9QY4t2+1TLLrovYLEjwASdQFT1BZ3Ih+ardIXSvc4kkuJJOZJrmSu3cGlk4u7YM648UvVicaDuAXE7zn4yaWQ5F8jn+J1fyuq8EN5l1nfZ3GvFuxs3NdrHiFf8loyftdfrImcXDoCIizuO4dwpA85SVNfYZTcMIy8+9SuCm/mwWowPaKWkNY1+1r21LW9RqR10Xrwv2QNtjHitXwgvzrmCWjqyaFWGXTaLPJA+SN0fGNbNE7pbrDgRqIyy1jJaY5rp26RGTBFZ9w/Qc9lZIKPaHDy6jsX1BCGNDRqAoF5XdaxNFHKP3sDuokZjvqpKzOLO44FyDhjZ/1cLv8A24H/AN3Lr6onCtY+NhiAzcHOcOnUP/CvSdWaOltrLDjzonAAlrgHCrSQQHAGhIO3PJbnR3S6ewY+IbFV/wCoua5xIGoZOAyzp/cVv+ES6DZ7JdjSKOZA6J/91GuIr1lyoq0Rq0OvWa5qbmOHdNA9KZLdG90mHEwt/SMOuuyp6FJZ8TL9T8BU/gcDg6cH9LmNPaHUH3FXBnxMv1PwFmvGpcfqaRTJMQ3CIiqzl4+7d2fcFIKj3j7t3Z9wWLdb2xCrqknUBrNETEb4hyDhVsL4rYHE1ZK0yN3Z0LezLsIVajZZeSPcTLyzjWta3IM4oipfqqTlTM7Qr/pRdVuvVzA2JjWMccDiC1rQ6lavObtQ1BaKTQxvO7LCGuEIMeI1riaIg+QgnViIcN1VpieNOzjyRFIraeYjfH4brgWe2trFRiIiIG0tGOpG7NveF1FUK23ILvvBlsjyhmk9sAfoc4UeKdBFXDqO5WS9tIRC4xNjc+SgpsGereexeVuZ3DBnj6l+6vtzbhauZ0dqFobGRFKwBzxqMorUHoNA3rod60dww2yyOhtzGPZE4kNk1scKlpY6mwlpyPRkrxe9zXjeH9OTGI8WLC4CNgI1GlKnXvU+9tH32e7ILKHYxHKC8gUBBc5wHUHOHcFeLaiIa65e2tcc6n1P8LXdNvFohZLhLcQzB2EZHPaKgrX6Y2+OOyTMefalifGxozJJFO4V1qVo3ZuLssLTrwV8RLv/ANKt3xZHW21ljDVo9muxrW/qd4ievJecRyw461nJPxDn1h0Mc+wWm2uJbxbmthH+sYgJCekUcAN4K6VwZlwsIjcaiORzW7gQHU73O71vLdc7H2V1lb7LeLDG7qZtr2gLVaFR4Gyx6qFrqdBzB+0K027ol7ZM31cdt/KzKu6VX7xbHQMFZHsLSdjA4fyaeYW/nmaxpc4gNAqSq5YLu5TM6aQVYH1odrtYb1AFvl0qlfmWfFEb7reIabQzQWLBLNaGB4nYY2tOyImpfuJIFDspXavHQO7+Itj42O9hvGMFf3Na6g8mldFoqpZLFxFuFcgXEg9IeDhHfl1hWi29vauab9+/cLYod628QRGSlTqaOlx/4T2KWq3ftoM8jYGZAPpU6i/V3DMdqpEblnx17rc+GgslxOvG0mW0HFG0gv3j9sQGwfivSrBpxYQ+yt9kVZK0ty/SMxl0DUFurusDYGBjesna520letogbI0scKtcKFWm3L0tm3eJjxHhqdE7RiszWHXGcHZrH8GnYt2qxckos8skbyA05V2Ymmg6qglWGzWtkgJY4OAdhOvXSvkR3qLeVMtdWmY8PZV7S2y4ww9GId9D+FYVrb+bWH/IU3bPIlRHlGKdXiU7AHAYgHZbQCue3TolEy9ZuMjZJG/jCGuaHN9sh4IaRQLoNlkxMa7paD/GpaeaRvLWkbKMPWQf+5qms62vitMd0R8NlYrrhhrxMUcVdeFob5LUs+Jl+p+ArCq8z4mX6n4Cq8ZmZ8twiIiC8fdu7PuC870sPGswimIGrSe4iu8VXpePu3dn3BSUTE6naPY2PDA1+HEBT2a0oNWtaO36OzPtBtDJGtf+w1oWtpTD+mmolWRFMTpat5rO4Vue4rTO9hnfGWspSlempOGlCSKDYp9uux7p2TRlgLQBnXWK7AM8nUW1RNp+pZhQ71sbpY8DafqBNdoH/mh7FNRQpE6ncNXd9hnYMD3tMdC2mdQKUADqD8qPZbnlhkLoiwt1e1XNvQQBr15hbxFO1u+efywtIbifxjnNkDKuJqC4GhNaZU81vETaK2mvhFZYv6ZjkcZQa1J7+yijWK7HxPJbIOLJzFKkjZXfvC2aJs7pYWsvS63SvaQWgBtDWtdddQ7e9bRFEcIraazuEGxXcYzidLJJlShJoP8AEkrxvC6MbmvjwsdWrjnntBy212/8G0RTtPdO9vOBrg0B5DnbSBQHsXoiKFWrdcodK+R5BaTUNFRsH6nV6QTlTWthDC1gwtAaOgL0RTtM2mfIo9us/GRluVdYr0g1UhFCI4RLthcxmF2wmm3LX6r5tt2iT2hRr6g1p0bP4Cmoie6d7eVnDwPbLSekflaNnxMv1PwFYVXmfEy/U/ARDcIiIF4+7d2fcFJUa8fdu7PuCkoCIiAiIgIiICIiAiIgIiICIiAiIgIiICIiAiIgIiICrzPiZfqfgKwqvM+Jl+p+Ag3CIiBePu3dn3BSVGvH3buz7gpKAiVSqAiVSqAiVSqAiVSqAiVSqAiVSqAiVSqAiVSqAiVSqAiVSqAiVSqAiVSqAq8z4mX6n4CsNVXmfEy/U/AQbhERB7SsDmkEAgihBzB7FXLyulpPssA6hTyVmXm+EFBTOaN3mnNG7zVw5I1OSNQU/mjd5pzRu81cOSNTkjUFP5o3eac0bvNXDkjU5I1BT+aN3mnNG7zVw5I1OSNQU/mjd5pzRu81cOSNTkjUFP5o3eac0bvNXDkjU5I1BT+aN3mnNG7zVw5I1OSNQU/mjd5pzRu81cOSNTkjUFP5o3eac0bvNXDkjU5I1BT+aN3mnNG7zVw5I1OSNQU/mjd5pzRu81cOSNTkjUFP5o3eac0bvNXDkjU5I1BT+aN3mtrdVhwnVRbvkrV9thAQfGBF7URBlERAREQEREBERAREQEREBERAREQEREBERAREQEREBERAREQEREBERAREQEREBERAREQEREBERAREQEREBERAREQEREBERAREQEREH//Z"/>
          <p:cNvSpPr>
            <a:spLocks noChangeAspect="1" noChangeArrowheads="1"/>
          </p:cNvSpPr>
          <p:nvPr/>
        </p:nvSpPr>
        <p:spPr bwMode="auto">
          <a:xfrm>
            <a:off x="1739901" y="-889000"/>
            <a:ext cx="2143125" cy="21431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6" name="AutoShape 4" descr="data:image/jpeg;base64,/9j/4AAQSkZJRgABAQAAAQABAAD/2wCEAAkGBhAQEBIPEBAQDxASEBcQERUWFhUSGhIRFRYhFRYRFxIXHSkfFxojGRISHzIgJCcpLSwtFR4xNTAqNSYrLCkBCQoKDgwOGg8PGikkHyQpKTApLCksLCkpLCkpLSwwKSksKiwsKiwsKSwsKSksKTApKSksLCwsLSwsLCkpLCwtNf/AABEIAOEA4QMBIgACEQEDEQH/xAAcAAEAAgMBAQEAAAAAAAAAAAAABAYBBQcDAgj/xABDEAABAwEEBAsHAwMDAwUAAAABAAIDEQQFEiEGMUFhBxMUFVFxgZGSsdEiMzRTc7LBMkKhI3KCUmLwJNLhY2SDosL/xAAZAQEAAwEBAAAAAAAAAAAAAAAAAQIEBQP/xAAnEQEAAgIBBAEDBQEAAAAAAAAAAQIDESEEEjFBURMiYSMycYHwFP/aAAwDAQACEQMRAD8A7iiIgIiICIiAiIgIiICIiAiIgIiICIiAiIgIiICIiAiIgIiICIiAiLGIIMosYgmIIMosYgmIIMosYgmIIMosYgmIIMosYgmIIMosYgmIIMosYgmIIMosYgmIIMosYgmIIMosYgmIIMosYgmIIMosYgmIIMosYgsoCIiCNeQrE4HMGgI6QSMqJzZB8mLwN9EvH3buz7gpKCNzZB8mLwN9E5sg+TF4G+ikogjc2QfJi8DfRObIPkxeBvopKII3NkHyYvA30TmyD5MXgb6KSiCNzZB8mLwN9E5sg+TF4G+ikogjc2QfJi8DfRObIPkxeBvopKII3NkHyYvA30TmyD5MXgb6KSiCNzZB8mLwN9E5sg+TF4G+ikogjc2QfJi8DfRObIPkxeBvopKII3NkHyYvA30TmyD5MXgb6KSiCNzZB8mLwN9E5sg+TF4G+ikogjc2QfJi8DfRObIPkxeBvopKII3NkHyYvA30TmyD5MXgb6KSiCNzZB8mLwN9F5WJzW42NAaBI6gAoBt1BTloYpTyiUf+p+Ag3mJF44kQYvH3buz7gpKjXj7t3Z9wUlAREQEREBERAREQEREBERAREQEREBERAREQEREBERAVeZ8TL9T8BWFV5nxMv1PwEG4REQLx927s+4KSo14+7d2fcFJQEREBERAREQEREBERAREQEREBERARfEsoaC5xAaBUk7AtdFpJZnOwiShrTMEDv2dqnS0VmfENoiwFlQqIir2mt+cls4IOFz3YQdwFTQ93epiN8LUrNrRWFhRUrQTSo2l74nPxezjbU1NQaEdx/hXVJjU6WyY5x27ZFXmfEy/U/AVhVeZ8TL9T8BQ824REQLx927s+4KSo14+7d2fcFJQEREBERAREQEREBFrL8vtllYHOzLjRo1VprNegKDcOlItD8DsIJBwkVFSM6UNdle5TqdbekY7TXuiOG+mlDGlxrQCpoCcuoZlfMFoY8YmODhWlQa5jWOteiiS3cK4o3GJ/SMwdxYciFCkaed731HZmhz61dk0DbTWc9QzHeo9zaRx2lxa0YTSozrUD85rnvCpfEgkhgcGiVjXOLmGrXMeRhOE5tNWHLPrKzwTGZ9oc4tcYmscC+ns4jSjcXTuXr2R27bf+esYe+fLrKIi8mFXtO5sFhlfWmEtPX7QFP5/hchuq+nulpnmrrwv36WsZY2ke3SSTqB9gbswT3KscGjrO62cTaIWSCVtI3O/ZI32qf5Co7l714rt1unjswzaYduiPsiuRoK9a+1gLK8HJYJXGuEvS9lreLPE32YJHf1MVRIaUyA2Za6q+aWXhNJ/0dm/XIcDjq1ipFdgprK5dplodJd7oy54lZKCQ4DDR4/Uyld4IO3sXrSI3y6HSY6xaJt59PnQO+m2S3RSSEiI4mPOugcKB1OgGhXe2uqKjMHML8xgr9E6L2rjbFZpK1rAyvWG0P8gqcse1uvpzFm1VeZ8TL9T8BWFV5nxMv1PwF4ua3CIiBePu3dn3BSVGvH3buz7gpKAiIgIiIC1t+302yxcY4VJdhaK0zIr3UBX3fd7MssEk76UY2oFaYnag3tK4bpFpjabY6skhwNJLWjIN6h65q9K7aunwTlnfp124NK+UScW4N9qtCARmBWlKnYCrGTTNUjRTQuSB0crpmPZQSDCCCSRUDPKmetWbSK8BZ7LPMf2ROI3uIo0d5Ci0RvhTLWk31RybT3TZ1rkEcYDYoycJ2urlU9wyVn4PNHZg2G1ukY6JzOMbhJrUgjAQRlQ1r1LkznVNSu68G1kdHd0GI1x1kaP9LXGoHme1et/trqHQ6n9LFFarQsFZWCvByHBOEHHzjaA8kkPy/soCwD/EtXhove9rjlbDZpZRxjx/Ta7JztmRyByH5yXvwhPredpzrR4HcxuSsXBHo658rra8UZGCyL/dIRRxHUCe125ad6q7k2iuCJt8Q6PZrdLGxotLQDQYpGZtrtqNbfJbIFKLKzOJM7cV4WqC8KD5LC7+7MeTWrU6C2bjLxszMWH+pir/AGAvp24Kdqn8KTSLykrtZGR1YAPMFQdCmWkWps9mgNodBVzm9DXAsrrB2nUtMftduvGCP4d+CytHZdJsVBJBJE79wNDh7DRx7lumPDgCDUEVB6Qs8xpxbVmvlpNItHzMOMhdgnb7Tc6VcNWew71zfTS/bZLY44bZZCwif+nOfYxlgLXAxbCa6wQDSoC7KuS8M1qJtFni2Nhc/te6nlGO9XpO5019LabXisudruXBfa+Mu2IbY3Pj7nkj+HBcNXWOBm2EwWiE6mTNeP8ANtDl/wDH/JXpkjhs62N4t/EujKvM+Jl+p+ArDVV5nxMv1PwFncZuEREC8fdu7PuCkqNePu3dn3BSUBQbzvuz2ZuKeVsfQDmT1NGZWk020zZYYy1hDrQ4Ua3WG1/c70/C4nb7xlneZJXue5xqSTVelabbMHSzk+6eIditvCfZcmwVkdtLgWgfkreaPX+LWxxoGuaQCAa1B1EdxXGtCNFjeE7o8ZibHHjc4DFnWjW0359y6xovombG5z3SCQluBtAQMNQSSDtqB/w5TaKxwvnx4ccTWPKjcLt8vdaG2XNscbA+n+pzv3dmrsKoEQBc0OrhJANNdK5030qrFwhXk6e8Ji4ACM8S0f7WEip6STiParTwTXFZpYZ5ZWxTPc4R4HAPLGDOpadWInX/ALV6b7atlbRhwRMx/pdFuuaF0LOIcHRBjWsINaNAoAd9Ka1oeEy2Nju6UOBJkLY20/1VxV7mFetp0cNnxSWQublUsBOzY07RuK8NL7CZ7qm48ESRxmYUoPajqW1G8ZEbyvGNb25lIrF4tE8b/txWwXfLPI2GFhkkd+lopnQVOvIZArsfB3pEZYWWSZpjmhbxYBGHE1mVC3Y4AZjdVceuy8pLNMyeJxa+N1Rv6WnpBFQetdjltLJrVZLTA2vHRMkcQK1aXbSNobjB6KBeuTnh0Orju+2Y49T+VxXhbXOEbyz9QY4t2+1TLLrovYLEjwASdQFT1BZ3Ih+ardIXSvc4kkuJJOZJrmSu3cGlk4u7YM648UvVicaDuAXE7zn4yaWQ5F8jn+J1fyuq8EN5l1nfZ3GvFuxs3NdrHiFf8loyftdfrImcXDoCIizuO4dwpA85SVNfYZTcMIy8+9SuCm/mwWowPaKWkNY1+1r21LW9RqR10Xrwv2QNtjHitXwgvzrmCWjqyaFWGXTaLPJA+SN0fGNbNE7pbrDgRqIyy1jJaY5rp26RGTBFZ9w/Qc9lZIKPaHDy6jsX1BCGNDRqAoF5XdaxNFHKP3sDuokZjvqpKzOLO44FyDhjZ/1cLv8A24H/AN3Lr6onCtY+NhiAzcHOcOnUP/CvSdWaOltrLDjzonAAlrgHCrSQQHAGhIO3PJbnR3S6ewY+IbFV/wCoua5xIGoZOAyzp/cVv+ES6DZ7JdjSKOZA6J/91GuIr1lyoq0Rq0OvWa5qbmOHdNA9KZLdG90mHEwt/SMOuuyp6FJZ8TL9T8BU/gcDg6cH9LmNPaHUH3FXBnxMv1PwFmvGpcfqaRTJMQ3CIiqzl4+7d2fcFIKj3j7t3Z9wWLdb2xCrqknUBrNETEb4hyDhVsL4rYHE1ZK0yN3Z0LezLsIVajZZeSPcTLyzjWta3IM4oipfqqTlTM7Qr/pRdVuvVzA2JjWMccDiC1rQ6lavObtQ1BaKTQxvO7LCGuEIMeI1riaIg+QgnViIcN1VpieNOzjyRFIraeYjfH4brgWe2trFRiIiIG0tGOpG7NveF1FUK23ILvvBlsjyhmk9sAfoc4UeKdBFXDqO5WS9tIRC4xNjc+SgpsGereexeVuZ3DBnj6l+6vtzbhauZ0dqFobGRFKwBzxqMorUHoNA3rod60dww2yyOhtzGPZE4kNk1scKlpY6mwlpyPRkrxe9zXjeH9OTGI8WLC4CNgI1GlKnXvU+9tH32e7ILKHYxHKC8gUBBc5wHUHOHcFeLaiIa65e2tcc6n1P8LXdNvFohZLhLcQzB2EZHPaKgrX6Y2+OOyTMefalifGxozJJFO4V1qVo3ZuLssLTrwV8RLv/ANKt3xZHW21ljDVo9muxrW/qd4ievJecRyw461nJPxDn1h0Mc+wWm2uJbxbmthH+sYgJCekUcAN4K6VwZlwsIjcaiORzW7gQHU73O71vLdc7H2V1lb7LeLDG7qZtr2gLVaFR4Gyx6qFrqdBzB+0K027ol7ZM31cdt/KzKu6VX7xbHQMFZHsLSdjA4fyaeYW/nmaxpc4gNAqSq5YLu5TM6aQVYH1odrtYb1AFvl0qlfmWfFEb7reIabQzQWLBLNaGB4nYY2tOyImpfuJIFDspXavHQO7+Itj42O9hvGMFf3Na6g8mldFoqpZLFxFuFcgXEg9IeDhHfl1hWi29vauab9+/cLYod628QRGSlTqaOlx/4T2KWq3ftoM8jYGZAPpU6i/V3DMdqpEblnx17rc+GgslxOvG0mW0HFG0gv3j9sQGwfivSrBpxYQ+yt9kVZK0ty/SMxl0DUFurusDYGBjesna520letogbI0scKtcKFWm3L0tm3eJjxHhqdE7RiszWHXGcHZrH8GnYt2qxckos8skbyA05V2Ymmg6qglWGzWtkgJY4OAdhOvXSvkR3qLeVMtdWmY8PZV7S2y4ww9GId9D+FYVrb+bWH/IU3bPIlRHlGKdXiU7AHAYgHZbQCue3TolEy9ZuMjZJG/jCGuaHN9sh4IaRQLoNlkxMa7paD/GpaeaRvLWkbKMPWQf+5qms62vitMd0R8NlYrrhhrxMUcVdeFob5LUs+Jl+p+ArCq8z4mX6n4Cq8ZmZ8twiIiC8fdu7PuC870sPGswimIGrSe4iu8VXpePu3dn3BSUTE6naPY2PDA1+HEBT2a0oNWtaO36OzPtBtDJGtf+w1oWtpTD+mmolWRFMTpat5rO4Vue4rTO9hnfGWspSlempOGlCSKDYp9uux7p2TRlgLQBnXWK7AM8nUW1RNp+pZhQ71sbpY8DafqBNdoH/mh7FNRQpE6ncNXd9hnYMD3tMdC2mdQKUADqD8qPZbnlhkLoiwt1e1XNvQQBr15hbxFO1u+efywtIbifxjnNkDKuJqC4GhNaZU81vETaK2mvhFZYv6ZjkcZQa1J7+yijWK7HxPJbIOLJzFKkjZXfvC2aJs7pYWsvS63SvaQWgBtDWtdddQ7e9bRFEcIraazuEGxXcYzidLJJlShJoP8AEkrxvC6MbmvjwsdWrjnntBy212/8G0RTtPdO9vOBrg0B5DnbSBQHsXoiKFWrdcodK+R5BaTUNFRsH6nV6QTlTWthDC1gwtAaOgL0RTtM2mfIo9us/GRluVdYr0g1UhFCI4RLthcxmF2wmm3LX6r5tt2iT2hRr6g1p0bP4Cmoie6d7eVnDwPbLSekflaNnxMv1PwFYVXmfEy/U/ARDcIiIF4+7d2fcFJUa8fdu7PuCkoCIiAiIgIiICIiAiIgIiICIiAiIgIiICIiAiIgIiICrzPiZfqfgKwqvM+Jl+p+Ag3CIiBePu3dn3BSVGvH3buz7gpKAiVSqAiVSqAiVSqAiVSqAiVSqAiVSqAiVSqAiVSqAiVSqAiVSqAiVSqAiVSqAq8z4mX6n4CsNVXmfEy/U/AQbhERB7SsDmkEAgihBzB7FXLyulpPssA6hTyVmXm+EFBTOaN3mnNG7zVw5I1OSNQU/mjd5pzRu81cOSNTkjUFP5o3eac0bvNXDkjU5I1BT+aN3mnNG7zVw5I1OSNQU/mjd5pzRu81cOSNTkjUFP5o3eac0bvNXDkjU5I1BT+aN3mnNG7zVw5I1OSNQU/mjd5pzRu81cOSNTkjUFP5o3eac0bvNXDkjU5I1BT+aN3mnNG7zVw5I1OSNQU/mjd5pzRu81cOSNTkjUFP5o3eac0bvNXDkjU5I1BT+aN3mtrdVhwnVRbvkrV9thAQfGBF7URBlERAREQEREBERAREQEREBERAREQEREBERAREQEREBERAREQEREBERAREQEREBERAREQEREBERAREQEREBERAREQEREBERAREQEREH//Z"/>
          <p:cNvSpPr>
            <a:spLocks noChangeAspect="1" noChangeArrowheads="1"/>
          </p:cNvSpPr>
          <p:nvPr/>
        </p:nvSpPr>
        <p:spPr bwMode="auto">
          <a:xfrm>
            <a:off x="1892301" y="-736600"/>
            <a:ext cx="2143125" cy="21431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pic>
        <p:nvPicPr>
          <p:cNvPr id="14344" name="Picture 8" descr="http://t2.gstatic.com/images?q=tbn:ANd9GcTzLSaqDYilfrjE_YSUaoL1bLyZoYxaz7Wu0VyOZ9JBxp-_Wcq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74268" y="1009149"/>
            <a:ext cx="3073967" cy="21165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5244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7528" y="1052736"/>
            <a:ext cx="7620000" cy="1143000"/>
          </a:xfrm>
        </p:spPr>
        <p:txBody>
          <a:bodyPr>
            <a:normAutofit fontScale="90000"/>
          </a:bodyPr>
          <a:lstStyle/>
          <a:p>
            <a:r>
              <a:rPr lang="en-AU" dirty="0" smtClean="0"/>
              <a:t>ULTIMATELY: THE FEATURES THAT ARE COMMON TO BOTH:</a:t>
            </a:r>
            <a:endParaRPr lang="en-AU" dirty="0"/>
          </a:p>
        </p:txBody>
      </p:sp>
      <p:sp>
        <p:nvSpPr>
          <p:cNvPr id="3" name="Content Placeholder 2"/>
          <p:cNvSpPr>
            <a:spLocks noGrp="1"/>
          </p:cNvSpPr>
          <p:nvPr>
            <p:ph idx="1"/>
          </p:nvPr>
        </p:nvSpPr>
        <p:spPr>
          <a:xfrm>
            <a:off x="1847528" y="2996952"/>
            <a:ext cx="7620000" cy="4800600"/>
          </a:xfrm>
        </p:spPr>
        <p:txBody>
          <a:bodyPr/>
          <a:lstStyle/>
          <a:p>
            <a:pPr marL="0" indent="0">
              <a:buNone/>
            </a:pPr>
            <a:r>
              <a:rPr lang="en-AU" b="1" dirty="0">
                <a:ea typeface="Calibri"/>
                <a:cs typeface="Times New Roman"/>
              </a:rPr>
              <a:t>Common features of both traditional and modern communities </a:t>
            </a:r>
            <a:endParaRPr lang="en-AU" dirty="0">
              <a:ea typeface="Calibri"/>
              <a:cs typeface="Times New Roman"/>
            </a:endParaRPr>
          </a:p>
          <a:p>
            <a:pPr marL="0" indent="0">
              <a:buNone/>
            </a:pPr>
            <a:r>
              <a:rPr lang="en-AU" b="1" dirty="0">
                <a:ea typeface="Calibri"/>
                <a:cs typeface="Times New Roman"/>
              </a:rPr>
              <a:t> </a:t>
            </a:r>
            <a:endParaRPr lang="en-AU" dirty="0">
              <a:ea typeface="Calibri"/>
              <a:cs typeface="Times New Roman"/>
            </a:endParaRPr>
          </a:p>
          <a:p>
            <a:pPr marL="708660" lvl="1" indent="-342900">
              <a:buFont typeface="Symbol"/>
              <a:buChar char=""/>
            </a:pPr>
            <a:r>
              <a:rPr lang="en-AU" dirty="0">
                <a:ea typeface="Calibri"/>
                <a:cs typeface="Times New Roman"/>
              </a:rPr>
              <a:t>Provide a sense of belonging</a:t>
            </a:r>
          </a:p>
          <a:p>
            <a:pPr marL="708660" lvl="1" indent="-342900">
              <a:buFont typeface="Symbol"/>
              <a:buChar char=""/>
            </a:pPr>
            <a:r>
              <a:rPr lang="en-AU" dirty="0">
                <a:ea typeface="Calibri"/>
                <a:cs typeface="Times New Roman"/>
              </a:rPr>
              <a:t>Provide a sense of identity</a:t>
            </a:r>
          </a:p>
          <a:p>
            <a:pPr marL="708660" lvl="1" indent="-342900">
              <a:buFont typeface="Symbol"/>
              <a:buChar char=""/>
            </a:pPr>
            <a:r>
              <a:rPr lang="en-AU" dirty="0">
                <a:ea typeface="Calibri"/>
                <a:cs typeface="Times New Roman"/>
              </a:rPr>
              <a:t>Provide a sense of security, safety and support</a:t>
            </a:r>
          </a:p>
          <a:p>
            <a:pPr marL="708660" lvl="1" indent="-342900">
              <a:buFont typeface="Symbol"/>
              <a:buChar char=""/>
            </a:pPr>
            <a:r>
              <a:rPr lang="en-AU" dirty="0">
                <a:ea typeface="Calibri"/>
                <a:cs typeface="Times New Roman"/>
              </a:rPr>
              <a:t>Provide social interaction and participation</a:t>
            </a:r>
          </a:p>
          <a:p>
            <a:r>
              <a:rPr lang="en-AU" dirty="0" smtClean="0"/>
              <a:t>BISSSS!</a:t>
            </a:r>
            <a:endParaRPr lang="en-AU" dirty="0"/>
          </a:p>
        </p:txBody>
      </p:sp>
    </p:spTree>
    <p:extLst>
      <p:ext uri="{BB962C8B-B14F-4D97-AF65-F5344CB8AC3E}">
        <p14:creationId xmlns:p14="http://schemas.microsoft.com/office/powerpoint/2010/main" val="24434899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WEIGHTING OF EACH UNIT:</a:t>
            </a:r>
            <a:endParaRPr lang="en-AU" dirty="0"/>
          </a:p>
        </p:txBody>
      </p:sp>
      <p:sp>
        <p:nvSpPr>
          <p:cNvPr id="3" name="Content Placeholder 2"/>
          <p:cNvSpPr>
            <a:spLocks noGrp="1"/>
          </p:cNvSpPr>
          <p:nvPr>
            <p:ph idx="1"/>
          </p:nvPr>
        </p:nvSpPr>
        <p:spPr/>
        <p:txBody>
          <a:bodyPr/>
          <a:lstStyle/>
          <a:p>
            <a:r>
              <a:rPr lang="en-AU" dirty="0" smtClean="0"/>
              <a:t>UNIT 3:</a:t>
            </a:r>
          </a:p>
          <a:p>
            <a:r>
              <a:rPr lang="en-AU" dirty="0" smtClean="0"/>
              <a:t>AREA OF STUDY 1 – AIC – 12.5%</a:t>
            </a:r>
          </a:p>
          <a:p>
            <a:r>
              <a:rPr lang="en-AU" dirty="0" smtClean="0"/>
              <a:t>AREA OF STUDY 2 – ETHNICITY – 12.5%</a:t>
            </a:r>
          </a:p>
          <a:p>
            <a:r>
              <a:rPr lang="en-AU" dirty="0" smtClean="0"/>
              <a:t>UNIT 4:</a:t>
            </a:r>
          </a:p>
          <a:p>
            <a:r>
              <a:rPr lang="en-AU" dirty="0" smtClean="0"/>
              <a:t>AREA OF STUDY 1 – COMMUNITY – 12.5%</a:t>
            </a:r>
          </a:p>
          <a:p>
            <a:r>
              <a:rPr lang="en-AU" dirty="0" smtClean="0"/>
              <a:t>AREA OF STUDY 2 – SOCIAL MOVEMENTS – 12.5%</a:t>
            </a:r>
          </a:p>
          <a:p>
            <a:r>
              <a:rPr lang="en-AU" dirty="0" smtClean="0"/>
              <a:t>EXAM: 50%</a:t>
            </a:r>
          </a:p>
          <a:p>
            <a:endParaRPr lang="en-AU" dirty="0"/>
          </a:p>
          <a:p>
            <a:r>
              <a:rPr lang="en-AU" dirty="0" smtClean="0"/>
              <a:t>TOTAL 100%</a:t>
            </a:r>
            <a:endParaRPr lang="en-AU" dirty="0"/>
          </a:p>
        </p:txBody>
      </p:sp>
    </p:spTree>
    <p:extLst>
      <p:ext uri="{BB962C8B-B14F-4D97-AF65-F5344CB8AC3E}">
        <p14:creationId xmlns:p14="http://schemas.microsoft.com/office/powerpoint/2010/main" val="339905763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KK2:</a:t>
            </a:r>
            <a:endParaRPr lang="en-AU" dirty="0"/>
          </a:p>
        </p:txBody>
      </p:sp>
      <p:sp>
        <p:nvSpPr>
          <p:cNvPr id="3" name="Content Placeholder 2"/>
          <p:cNvSpPr>
            <a:spLocks noGrp="1"/>
          </p:cNvSpPr>
          <p:nvPr>
            <p:ph idx="1"/>
          </p:nvPr>
        </p:nvSpPr>
        <p:spPr/>
        <p:txBody>
          <a:bodyPr/>
          <a:lstStyle/>
          <a:p>
            <a:pPr marL="0" indent="0">
              <a:buNone/>
            </a:pPr>
            <a:r>
              <a:rPr lang="en-AU" dirty="0"/>
              <a:t>The nature of Manuel Castells’ theory of network society and its connection to modern forms of community</a:t>
            </a:r>
          </a:p>
          <a:p>
            <a:pPr marL="0" indent="0">
              <a:buNone/>
            </a:pPr>
            <a:endParaRPr lang="en-AU" dirty="0"/>
          </a:p>
        </p:txBody>
      </p:sp>
    </p:spTree>
    <p:extLst>
      <p:ext uri="{BB962C8B-B14F-4D97-AF65-F5344CB8AC3E}">
        <p14:creationId xmlns:p14="http://schemas.microsoft.com/office/powerpoint/2010/main" val="126706906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95600" y="332656"/>
            <a:ext cx="7024744" cy="792088"/>
          </a:xfrm>
        </p:spPr>
        <p:txBody>
          <a:bodyPr/>
          <a:lstStyle/>
          <a:p>
            <a:r>
              <a:rPr lang="en-AU" dirty="0" smtClean="0"/>
              <a:t>Castells’ - Network Society</a:t>
            </a:r>
            <a:endParaRPr lang="en-AU" dirty="0"/>
          </a:p>
        </p:txBody>
      </p:sp>
      <p:sp>
        <p:nvSpPr>
          <p:cNvPr id="3" name="Content Placeholder 2"/>
          <p:cNvSpPr>
            <a:spLocks noGrp="1"/>
          </p:cNvSpPr>
          <p:nvPr>
            <p:ph idx="1"/>
          </p:nvPr>
        </p:nvSpPr>
        <p:spPr>
          <a:xfrm>
            <a:off x="483472" y="978115"/>
            <a:ext cx="11048999" cy="5472608"/>
          </a:xfrm>
        </p:spPr>
        <p:txBody>
          <a:bodyPr>
            <a:noAutofit/>
          </a:bodyPr>
          <a:lstStyle/>
          <a:p>
            <a:pPr lvl="0"/>
            <a:r>
              <a:rPr lang="en-AU" sz="2050" dirty="0"/>
              <a:t>ICT has improved social networks and connections between people</a:t>
            </a:r>
          </a:p>
          <a:p>
            <a:pPr lvl="0"/>
            <a:r>
              <a:rPr lang="en-AU" sz="2050" dirty="0"/>
              <a:t>the Internet reinforces and intensifies already existing social connections</a:t>
            </a:r>
          </a:p>
          <a:p>
            <a:pPr lvl="0"/>
            <a:r>
              <a:rPr lang="en-AU" sz="2050" dirty="0"/>
              <a:t>online connections enrich offline connections -</a:t>
            </a:r>
            <a:r>
              <a:rPr lang="en-AU" sz="2050" i="1" dirty="0"/>
              <a:t> those who are already active within their real world communities, use the Internet to expand their social activities and friendships</a:t>
            </a:r>
          </a:p>
          <a:p>
            <a:pPr lvl="0"/>
            <a:r>
              <a:rPr lang="en-AU" sz="2050" dirty="0"/>
              <a:t>argues that debates about the breakdown of community and family life as a result of Internet interaction are based on insufficient evidence (moral panics?)</a:t>
            </a:r>
          </a:p>
          <a:p>
            <a:pPr lvl="0"/>
            <a:r>
              <a:rPr lang="en-AU" sz="2050" dirty="0"/>
              <a:t>provides a broader range of social contacts and opportunities for discussion, compared to face-to-face connections</a:t>
            </a:r>
          </a:p>
          <a:p>
            <a:pPr lvl="0"/>
            <a:r>
              <a:rPr lang="en-AU" sz="2050" dirty="0"/>
              <a:t>online groups result in weak social ties, rather than creating strong long-lasting relationships (easy to move on to new friends)</a:t>
            </a:r>
          </a:p>
          <a:p>
            <a:pPr lvl="0"/>
            <a:r>
              <a:rPr lang="en-AU" sz="2050" dirty="0" err="1"/>
              <a:t>Catells</a:t>
            </a:r>
            <a:r>
              <a:rPr lang="en-AU" sz="2050" dirty="0"/>
              <a:t> argues that while negative social communities exist (paedophiles, racists &amp; fraudsters), most online community members do not engage in these offensive behaviours. – </a:t>
            </a:r>
            <a:r>
              <a:rPr lang="en-AU" sz="2050" b="1" dirty="0"/>
              <a:t>there isn’t enough research to prove that network societies are bad;</a:t>
            </a:r>
          </a:p>
        </p:txBody>
      </p:sp>
    </p:spTree>
    <p:extLst>
      <p:ext uri="{BB962C8B-B14F-4D97-AF65-F5344CB8AC3E}">
        <p14:creationId xmlns:p14="http://schemas.microsoft.com/office/powerpoint/2010/main" val="6331637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a:t>2 Types of ICT community…</a:t>
            </a:r>
            <a:br>
              <a:rPr lang="en-AU" dirty="0"/>
            </a:br>
            <a:r>
              <a:rPr lang="en-AU" dirty="0"/>
              <a:t>virtual or online</a:t>
            </a:r>
          </a:p>
        </p:txBody>
      </p:sp>
      <p:sp>
        <p:nvSpPr>
          <p:cNvPr id="3" name="Content Placeholder 2"/>
          <p:cNvSpPr>
            <a:spLocks noGrp="1"/>
          </p:cNvSpPr>
          <p:nvPr>
            <p:ph sz="half" idx="1"/>
          </p:nvPr>
        </p:nvSpPr>
        <p:spPr/>
        <p:txBody>
          <a:bodyPr>
            <a:normAutofit/>
          </a:bodyPr>
          <a:lstStyle/>
          <a:p>
            <a:r>
              <a:rPr lang="en-AU" b="1" dirty="0"/>
              <a:t>Virtual</a:t>
            </a:r>
          </a:p>
          <a:p>
            <a:pPr lvl="2"/>
            <a:r>
              <a:rPr lang="en-AU" dirty="0"/>
              <a:t>Use ICT</a:t>
            </a:r>
          </a:p>
          <a:p>
            <a:pPr lvl="2"/>
            <a:r>
              <a:rPr lang="en-AU" dirty="0"/>
              <a:t>Create and exist online only – avatars</a:t>
            </a:r>
          </a:p>
          <a:p>
            <a:pPr lvl="2"/>
            <a:r>
              <a:rPr lang="en-AU" dirty="0"/>
              <a:t>Millions of members – participate in activities, trade things</a:t>
            </a:r>
          </a:p>
          <a:p>
            <a:endParaRPr lang="en-AU" dirty="0"/>
          </a:p>
        </p:txBody>
      </p:sp>
      <p:sp>
        <p:nvSpPr>
          <p:cNvPr id="4" name="Content Placeholder 3"/>
          <p:cNvSpPr>
            <a:spLocks noGrp="1"/>
          </p:cNvSpPr>
          <p:nvPr>
            <p:ph sz="half" idx="2"/>
          </p:nvPr>
        </p:nvSpPr>
        <p:spPr/>
        <p:txBody>
          <a:bodyPr>
            <a:normAutofit/>
          </a:bodyPr>
          <a:lstStyle/>
          <a:p>
            <a:r>
              <a:rPr lang="en-AU" b="1" dirty="0" smtClean="0"/>
              <a:t>Online</a:t>
            </a:r>
          </a:p>
          <a:p>
            <a:r>
              <a:rPr lang="en-AU" dirty="0"/>
              <a:t>“any collection of people who communicate online”</a:t>
            </a:r>
          </a:p>
          <a:p>
            <a:r>
              <a:rPr lang="en-AU" dirty="0"/>
              <a:t>People who use internet to seek support, company or information</a:t>
            </a:r>
          </a:p>
          <a:p>
            <a:r>
              <a:rPr lang="en-AU" dirty="0"/>
              <a:t>Some people have never met their ‘best’ friends</a:t>
            </a:r>
          </a:p>
          <a:p>
            <a:r>
              <a:rPr lang="en-AU" dirty="0"/>
              <a:t>Often extends social circle</a:t>
            </a:r>
          </a:p>
          <a:p>
            <a:endParaRPr lang="en-AU" dirty="0"/>
          </a:p>
          <a:p>
            <a:endParaRPr lang="en-AU" dirty="0"/>
          </a:p>
        </p:txBody>
      </p:sp>
      <p:pic>
        <p:nvPicPr>
          <p:cNvPr id="5" name="Picture 2" descr="http://t0.gstatic.com/images?q=tbn:ANd9GcTP_mv0IBj_G8SZqN9Hdb2thkt8_N5if81tKz4iPyI8g7mF_cv_t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9151" y="3769949"/>
            <a:ext cx="3600400" cy="2696826"/>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2503850" y="3933056"/>
            <a:ext cx="1965603" cy="369332"/>
          </a:xfrm>
          <a:prstGeom prst="rect">
            <a:avLst/>
          </a:prstGeom>
        </p:spPr>
        <p:txBody>
          <a:bodyPr wrap="none">
            <a:spAutoFit/>
          </a:bodyPr>
          <a:lstStyle/>
          <a:p>
            <a:r>
              <a:rPr lang="en-AU" b="1" dirty="0">
                <a:solidFill>
                  <a:schemeClr val="bg1"/>
                </a:solidFill>
              </a:rPr>
              <a:t>E.G. Second Life</a:t>
            </a:r>
          </a:p>
        </p:txBody>
      </p:sp>
    </p:spTree>
    <p:extLst>
      <p:ext uri="{BB962C8B-B14F-4D97-AF65-F5344CB8AC3E}">
        <p14:creationId xmlns:p14="http://schemas.microsoft.com/office/powerpoint/2010/main" val="306762012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567490" y="692696"/>
            <a:ext cx="7024744" cy="936104"/>
          </a:xfrm>
        </p:spPr>
        <p:txBody>
          <a:bodyPr>
            <a:normAutofit/>
          </a:bodyPr>
          <a:lstStyle/>
          <a:p>
            <a:pPr algn="ctr"/>
            <a:r>
              <a:rPr lang="en-AU" dirty="0" smtClean="0"/>
              <a:t>ICT </a:t>
            </a:r>
            <a:r>
              <a:rPr lang="en-AU" sz="3200" dirty="0"/>
              <a:t>– good or bad</a:t>
            </a:r>
          </a:p>
        </p:txBody>
      </p:sp>
      <p:sp>
        <p:nvSpPr>
          <p:cNvPr id="5" name="Text Placeholder 4"/>
          <p:cNvSpPr>
            <a:spLocks noGrp="1"/>
          </p:cNvSpPr>
          <p:nvPr>
            <p:ph type="body" idx="1"/>
          </p:nvPr>
        </p:nvSpPr>
        <p:spPr>
          <a:xfrm>
            <a:off x="2063552" y="1484784"/>
            <a:ext cx="3888432" cy="639762"/>
          </a:xfrm>
        </p:spPr>
        <p:txBody>
          <a:bodyPr/>
          <a:lstStyle/>
          <a:p>
            <a:pPr algn="ctr"/>
            <a:r>
              <a:rPr lang="en-AU" dirty="0" smtClean="0"/>
              <a:t>Advantages	</a:t>
            </a:r>
            <a:endParaRPr lang="en-AU" dirty="0"/>
          </a:p>
        </p:txBody>
      </p:sp>
      <p:sp>
        <p:nvSpPr>
          <p:cNvPr id="6" name="Content Placeholder 5"/>
          <p:cNvSpPr>
            <a:spLocks noGrp="1"/>
          </p:cNvSpPr>
          <p:nvPr>
            <p:ph sz="half" idx="2"/>
          </p:nvPr>
        </p:nvSpPr>
        <p:spPr>
          <a:xfrm>
            <a:off x="2063553" y="2132856"/>
            <a:ext cx="3922025" cy="4320480"/>
          </a:xfrm>
        </p:spPr>
        <p:txBody>
          <a:bodyPr>
            <a:normAutofit/>
          </a:bodyPr>
          <a:lstStyle/>
          <a:p>
            <a:r>
              <a:rPr lang="en-AU" sz="2000" dirty="0"/>
              <a:t>Global social connections</a:t>
            </a:r>
          </a:p>
          <a:p>
            <a:r>
              <a:rPr lang="en-AU" sz="2000" dirty="0"/>
              <a:t>Reduce social isolation</a:t>
            </a:r>
          </a:p>
          <a:p>
            <a:r>
              <a:rPr lang="en-AU" sz="2000" dirty="0"/>
              <a:t>Find ‘like’ thinkers</a:t>
            </a:r>
          </a:p>
          <a:p>
            <a:r>
              <a:rPr lang="en-AU" sz="2000" dirty="0"/>
              <a:t>Expand social group</a:t>
            </a:r>
          </a:p>
          <a:p>
            <a:r>
              <a:rPr lang="en-AU" sz="2000" dirty="0"/>
              <a:t>Way to keep connected with increasingly mobile population</a:t>
            </a:r>
          </a:p>
        </p:txBody>
      </p:sp>
      <p:sp>
        <p:nvSpPr>
          <p:cNvPr id="7" name="Text Placeholder 6"/>
          <p:cNvSpPr>
            <a:spLocks noGrp="1"/>
          </p:cNvSpPr>
          <p:nvPr>
            <p:ph type="body" sz="quarter" idx="3"/>
          </p:nvPr>
        </p:nvSpPr>
        <p:spPr>
          <a:xfrm>
            <a:off x="6168008" y="1484784"/>
            <a:ext cx="3960440" cy="639762"/>
          </a:xfrm>
        </p:spPr>
        <p:txBody>
          <a:bodyPr/>
          <a:lstStyle/>
          <a:p>
            <a:pPr algn="ctr"/>
            <a:r>
              <a:rPr lang="en-AU" dirty="0" smtClean="0"/>
              <a:t>Disadvantages</a:t>
            </a:r>
            <a:endParaRPr lang="en-AU" dirty="0"/>
          </a:p>
        </p:txBody>
      </p:sp>
      <p:sp>
        <p:nvSpPr>
          <p:cNvPr id="8" name="Content Placeholder 7"/>
          <p:cNvSpPr>
            <a:spLocks noGrp="1"/>
          </p:cNvSpPr>
          <p:nvPr>
            <p:ph sz="quarter" idx="4"/>
          </p:nvPr>
        </p:nvSpPr>
        <p:spPr>
          <a:xfrm>
            <a:off x="6169152" y="2132856"/>
            <a:ext cx="3959296" cy="4320480"/>
          </a:xfrm>
        </p:spPr>
        <p:txBody>
          <a:bodyPr>
            <a:normAutofit/>
          </a:bodyPr>
          <a:lstStyle/>
          <a:p>
            <a:r>
              <a:rPr lang="en-AU" sz="2000" dirty="0"/>
              <a:t>Identity theft</a:t>
            </a:r>
          </a:p>
          <a:p>
            <a:r>
              <a:rPr lang="en-AU" sz="2000" dirty="0"/>
              <a:t>Predators</a:t>
            </a:r>
          </a:p>
          <a:p>
            <a:r>
              <a:rPr lang="en-AU" sz="2000" dirty="0"/>
              <a:t>Superficial relationships</a:t>
            </a:r>
          </a:p>
          <a:p>
            <a:r>
              <a:rPr lang="en-AU" sz="2000" dirty="0"/>
              <a:t>Anonymity</a:t>
            </a:r>
          </a:p>
          <a:p>
            <a:r>
              <a:rPr lang="en-AU" sz="2000" dirty="0"/>
              <a:t>$ can impact participation</a:t>
            </a:r>
          </a:p>
          <a:p>
            <a:r>
              <a:rPr lang="en-AU" sz="2000" dirty="0"/>
              <a:t>Real world conflict can occur online (bullying)</a:t>
            </a:r>
          </a:p>
        </p:txBody>
      </p:sp>
      <p:pic>
        <p:nvPicPr>
          <p:cNvPr id="4098" name="Picture 2" descr="http://t1.gstatic.com/images?q=tbn:ANd9GcSsLIdhacM8cYoKjfvPXJyW3mu1hGhneiMTveO8t9Pxws1jRNaf9Q"/>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12760" y="4999752"/>
            <a:ext cx="1809569" cy="1707732"/>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t1.gstatic.com/images?q=tbn:ANd9GcQCX-QkjaJpY2t59dTahxoKw7_16PjsoNTbmC16HjFgh-1Ugs5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3593" y="4999752"/>
            <a:ext cx="2952328" cy="13140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486526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KK3:</a:t>
            </a:r>
            <a:endParaRPr lang="en-AU" dirty="0"/>
          </a:p>
        </p:txBody>
      </p:sp>
      <p:sp>
        <p:nvSpPr>
          <p:cNvPr id="8" name="Content Placeholder 7"/>
          <p:cNvSpPr>
            <a:spLocks noGrp="1"/>
          </p:cNvSpPr>
          <p:nvPr>
            <p:ph idx="1"/>
          </p:nvPr>
        </p:nvSpPr>
        <p:spPr/>
        <p:txBody>
          <a:bodyPr/>
          <a:lstStyle/>
          <a:p>
            <a:pPr marL="0" indent="0">
              <a:lnSpc>
                <a:spcPct val="120000"/>
              </a:lnSpc>
              <a:buNone/>
            </a:pPr>
            <a:r>
              <a:rPr lang="en-AU" sz="2000" dirty="0"/>
              <a:t>The experience of a community generally</a:t>
            </a:r>
          </a:p>
          <a:p>
            <a:pPr lvl="2">
              <a:lnSpc>
                <a:spcPct val="120000"/>
              </a:lnSpc>
            </a:pPr>
            <a:r>
              <a:rPr lang="en-AU" sz="2000" dirty="0"/>
              <a:t>Factors that help maintain, weaken and strengthen a sense of community that is supportive and inclusive and at the same time obstructive and exclusionary</a:t>
            </a:r>
          </a:p>
          <a:p>
            <a:pPr lvl="2">
              <a:lnSpc>
                <a:spcPct val="120000"/>
              </a:lnSpc>
            </a:pPr>
            <a:r>
              <a:rPr lang="en-AU" sz="2000" dirty="0"/>
              <a:t>The impact of information and communications technology</a:t>
            </a:r>
          </a:p>
          <a:p>
            <a:pPr lvl="2">
              <a:lnSpc>
                <a:spcPct val="120000"/>
              </a:lnSpc>
            </a:pPr>
            <a:r>
              <a:rPr lang="en-AU" sz="2000" dirty="0"/>
              <a:t>The effects of economic, social, political and environmental changes</a:t>
            </a:r>
          </a:p>
          <a:p>
            <a:endParaRPr lang="en-AU" dirty="0"/>
          </a:p>
        </p:txBody>
      </p:sp>
    </p:spTree>
    <p:extLst>
      <p:ext uri="{BB962C8B-B14F-4D97-AF65-F5344CB8AC3E}">
        <p14:creationId xmlns:p14="http://schemas.microsoft.com/office/powerpoint/2010/main" val="20228375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4000" dirty="0"/>
              <a:t>Factors that help maintain, weaken &amp; strengthen sense of community</a:t>
            </a:r>
          </a:p>
        </p:txBody>
      </p:sp>
      <p:sp>
        <p:nvSpPr>
          <p:cNvPr id="3" name="Content Placeholder 2"/>
          <p:cNvSpPr>
            <a:spLocks noGrp="1"/>
          </p:cNvSpPr>
          <p:nvPr>
            <p:ph idx="1"/>
          </p:nvPr>
        </p:nvSpPr>
        <p:spPr>
          <a:xfrm>
            <a:off x="1981200" y="1988840"/>
            <a:ext cx="7620000" cy="4411960"/>
          </a:xfrm>
        </p:spPr>
        <p:txBody>
          <a:bodyPr>
            <a:normAutofit fontScale="92500" lnSpcReduction="10000"/>
          </a:bodyPr>
          <a:lstStyle/>
          <a:p>
            <a:pPr>
              <a:lnSpc>
                <a:spcPct val="90000"/>
              </a:lnSpc>
              <a:buNone/>
            </a:pPr>
            <a:r>
              <a:rPr lang="en-AU" sz="2700" dirty="0"/>
              <a:t>A number of theories are presented as a platform to analyse participation and belonging.</a:t>
            </a:r>
          </a:p>
          <a:p>
            <a:pPr>
              <a:lnSpc>
                <a:spcPct val="90000"/>
              </a:lnSpc>
              <a:buNone/>
            </a:pPr>
            <a:endParaRPr lang="en-AU" sz="2700" dirty="0"/>
          </a:p>
          <a:p>
            <a:pPr>
              <a:lnSpc>
                <a:spcPct val="90000"/>
              </a:lnSpc>
              <a:buNone/>
            </a:pPr>
            <a:r>
              <a:rPr lang="en-AU" sz="2700" dirty="0"/>
              <a:t>You can discuss:</a:t>
            </a:r>
          </a:p>
          <a:p>
            <a:pPr lvl="2">
              <a:lnSpc>
                <a:spcPct val="90000"/>
              </a:lnSpc>
            </a:pPr>
            <a:r>
              <a:rPr lang="en-AU" sz="2000" dirty="0"/>
              <a:t>Roland Warren’s 5 roles (MESSS)</a:t>
            </a:r>
          </a:p>
          <a:p>
            <a:pPr lvl="2">
              <a:lnSpc>
                <a:spcPct val="90000"/>
              </a:lnSpc>
            </a:pPr>
            <a:r>
              <a:rPr lang="en-AU" sz="2000" dirty="0"/>
              <a:t>4 indicators from the identifying a community model (BISS)</a:t>
            </a:r>
          </a:p>
          <a:p>
            <a:pPr lvl="2">
              <a:lnSpc>
                <a:spcPct val="90000"/>
              </a:lnSpc>
            </a:pPr>
            <a:r>
              <a:rPr lang="en-AU" sz="2000" dirty="0"/>
              <a:t>Security</a:t>
            </a:r>
          </a:p>
          <a:p>
            <a:pPr lvl="2">
              <a:lnSpc>
                <a:spcPct val="90000"/>
              </a:lnSpc>
            </a:pPr>
            <a:r>
              <a:rPr lang="en-AU" sz="2000" dirty="0"/>
              <a:t>Participation</a:t>
            </a:r>
          </a:p>
          <a:p>
            <a:pPr lvl="2">
              <a:lnSpc>
                <a:spcPct val="90000"/>
              </a:lnSpc>
            </a:pPr>
            <a:r>
              <a:rPr lang="en-AU" sz="2000" dirty="0"/>
              <a:t>O’FEW (Other interests, family, ethnic origin and work)</a:t>
            </a:r>
          </a:p>
          <a:p>
            <a:pPr lvl="2">
              <a:lnSpc>
                <a:spcPct val="90000"/>
              </a:lnSpc>
            </a:pPr>
            <a:r>
              <a:rPr lang="en-AU" sz="2000" dirty="0"/>
              <a:t>PEETS (Political, Economic, Environmental, Technological or Social factors)</a:t>
            </a:r>
          </a:p>
          <a:p>
            <a:endParaRPr lang="en-AU" dirty="0"/>
          </a:p>
        </p:txBody>
      </p:sp>
    </p:spTree>
    <p:extLst>
      <p:ext uri="{BB962C8B-B14F-4D97-AF65-F5344CB8AC3E}">
        <p14:creationId xmlns:p14="http://schemas.microsoft.com/office/powerpoint/2010/main" val="277262051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Experience of community vs. sense of community</a:t>
            </a:r>
            <a:endParaRPr lang="en-AU" dirty="0"/>
          </a:p>
        </p:txBody>
      </p:sp>
      <p:sp>
        <p:nvSpPr>
          <p:cNvPr id="3" name="Content Placeholder 2"/>
          <p:cNvSpPr>
            <a:spLocks noGrp="1"/>
          </p:cNvSpPr>
          <p:nvPr>
            <p:ph idx="1"/>
          </p:nvPr>
        </p:nvSpPr>
        <p:spPr/>
        <p:txBody>
          <a:bodyPr>
            <a:normAutofit lnSpcReduction="10000"/>
          </a:bodyPr>
          <a:lstStyle/>
          <a:p>
            <a:r>
              <a:rPr lang="en-AU" dirty="0" smtClean="0"/>
              <a:t>Experience of community = actively participating in a group in a meaningful way;</a:t>
            </a:r>
          </a:p>
          <a:p>
            <a:endParaRPr lang="en-AU" dirty="0"/>
          </a:p>
          <a:p>
            <a:r>
              <a:rPr lang="en-AU" dirty="0" smtClean="0"/>
              <a:t>Sense of community = the feelings experienced when actively participating in that community – do you feel </a:t>
            </a:r>
          </a:p>
          <a:p>
            <a:endParaRPr lang="en-AU" dirty="0" smtClean="0"/>
          </a:p>
          <a:p>
            <a:pPr>
              <a:buFont typeface="Wingdings" panose="05000000000000000000" pitchFamily="2" charset="2"/>
              <a:buChar char="Ø"/>
            </a:pPr>
            <a:r>
              <a:rPr lang="en-AU" dirty="0" smtClean="0"/>
              <a:t>included, </a:t>
            </a:r>
          </a:p>
          <a:p>
            <a:pPr>
              <a:buFont typeface="Wingdings" panose="05000000000000000000" pitchFamily="2" charset="2"/>
              <a:buChar char="Ø"/>
            </a:pPr>
            <a:r>
              <a:rPr lang="en-AU" dirty="0" smtClean="0"/>
              <a:t>excluded, </a:t>
            </a:r>
          </a:p>
          <a:p>
            <a:pPr>
              <a:buFont typeface="Wingdings" panose="05000000000000000000" pitchFamily="2" charset="2"/>
              <a:buChar char="Ø"/>
            </a:pPr>
            <a:r>
              <a:rPr lang="en-AU" dirty="0" smtClean="0"/>
              <a:t>sense of connection, </a:t>
            </a:r>
          </a:p>
          <a:p>
            <a:pPr>
              <a:buFont typeface="Wingdings" panose="05000000000000000000" pitchFamily="2" charset="2"/>
              <a:buChar char="Ø"/>
            </a:pPr>
            <a:r>
              <a:rPr lang="en-AU" dirty="0" smtClean="0"/>
              <a:t>sense of belonging, </a:t>
            </a:r>
          </a:p>
          <a:p>
            <a:pPr>
              <a:buFont typeface="Wingdings" panose="05000000000000000000" pitchFamily="2" charset="2"/>
              <a:buChar char="Ø"/>
            </a:pPr>
            <a:r>
              <a:rPr lang="en-AU" dirty="0" smtClean="0"/>
              <a:t>feeling of being welcomed???</a:t>
            </a:r>
            <a:endParaRPr lang="en-AU" dirty="0"/>
          </a:p>
        </p:txBody>
      </p:sp>
    </p:spTree>
    <p:extLst>
      <p:ext uri="{BB962C8B-B14F-4D97-AF65-F5344CB8AC3E}">
        <p14:creationId xmlns:p14="http://schemas.microsoft.com/office/powerpoint/2010/main" val="382444488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1.gstatic.com/images?q=tbn:ANd9GcSHENxQPF7iDf4E9cPkPCCBMatPgqlPbJQEWVoQQ2ZDe8Jld__OBA"/>
          <p:cNvPicPr>
            <a:picLocks noChangeAspect="1" noChangeArrowheads="1"/>
          </p:cNvPicPr>
          <p:nvPr/>
        </p:nvPicPr>
        <p:blipFill rotWithShape="1">
          <a:blip r:embed="rId3">
            <a:extLst>
              <a:ext uri="{28A0092B-C50C-407E-A947-70E740481C1C}">
                <a14:useLocalDpi xmlns:a14="http://schemas.microsoft.com/office/drawing/2010/main" val="0"/>
              </a:ext>
            </a:extLst>
          </a:blip>
          <a:srcRect b="3767"/>
          <a:stretch/>
        </p:blipFill>
        <p:spPr bwMode="auto">
          <a:xfrm>
            <a:off x="1917620" y="2965286"/>
            <a:ext cx="5191928" cy="302549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2607613" y="476672"/>
            <a:ext cx="7024744" cy="864096"/>
          </a:xfrm>
        </p:spPr>
        <p:txBody>
          <a:bodyPr>
            <a:normAutofit/>
          </a:bodyPr>
          <a:lstStyle/>
          <a:p>
            <a:r>
              <a:rPr lang="en-AU" b="1" dirty="0" smtClean="0"/>
              <a:t>Sense </a:t>
            </a:r>
            <a:r>
              <a:rPr lang="en-AU" b="1" dirty="0"/>
              <a:t>of </a:t>
            </a:r>
            <a:r>
              <a:rPr lang="en-AU" b="1" dirty="0" smtClean="0"/>
              <a:t>community</a:t>
            </a:r>
            <a:endParaRPr lang="en-AU" dirty="0"/>
          </a:p>
        </p:txBody>
      </p:sp>
      <p:sp>
        <p:nvSpPr>
          <p:cNvPr id="3" name="Content Placeholder 2"/>
          <p:cNvSpPr>
            <a:spLocks noGrp="1"/>
          </p:cNvSpPr>
          <p:nvPr>
            <p:ph idx="1"/>
          </p:nvPr>
        </p:nvSpPr>
        <p:spPr>
          <a:xfrm>
            <a:off x="875438" y="1323383"/>
            <a:ext cx="8136904" cy="4273700"/>
          </a:xfrm>
        </p:spPr>
        <p:txBody>
          <a:bodyPr/>
          <a:lstStyle/>
          <a:p>
            <a:pPr marL="68580" indent="0">
              <a:buNone/>
            </a:pPr>
            <a:r>
              <a:rPr lang="en-AU" dirty="0"/>
              <a:t>Focuses on the </a:t>
            </a:r>
            <a:r>
              <a:rPr lang="en-AU" b="1" dirty="0">
                <a:solidFill>
                  <a:schemeClr val="accent1">
                    <a:lumMod val="75000"/>
                  </a:schemeClr>
                </a:solidFill>
              </a:rPr>
              <a:t>experience</a:t>
            </a:r>
            <a:r>
              <a:rPr lang="en-AU" dirty="0"/>
              <a:t> of community rather </a:t>
            </a:r>
            <a:r>
              <a:rPr lang="en-AU" dirty="0" smtClean="0"/>
              <a:t>than </a:t>
            </a:r>
            <a:r>
              <a:rPr lang="en-AU" dirty="0"/>
              <a:t>its structure, form, or physical features. </a:t>
            </a:r>
            <a:r>
              <a:rPr lang="en-AU" dirty="0" smtClean="0"/>
              <a:t>Members have a feeling of </a:t>
            </a:r>
            <a:r>
              <a:rPr lang="en-AU" b="1" dirty="0">
                <a:solidFill>
                  <a:schemeClr val="accent1">
                    <a:lumMod val="75000"/>
                  </a:schemeClr>
                </a:solidFill>
              </a:rPr>
              <a:t>belonging or participation</a:t>
            </a:r>
            <a:r>
              <a:rPr lang="en-AU" dirty="0">
                <a:solidFill>
                  <a:schemeClr val="accent1">
                    <a:lumMod val="75000"/>
                  </a:schemeClr>
                </a:solidFill>
              </a:rPr>
              <a:t> </a:t>
            </a:r>
            <a:r>
              <a:rPr lang="en-AU" dirty="0"/>
              <a:t>and connection to one another and the group</a:t>
            </a:r>
            <a:r>
              <a:rPr lang="en-AU" dirty="0" smtClean="0"/>
              <a:t>.</a:t>
            </a:r>
          </a:p>
          <a:p>
            <a:r>
              <a:rPr lang="en-AU" dirty="0" smtClean="0"/>
              <a:t>They are actively participating in the group in a meaningful way.</a:t>
            </a:r>
            <a:endParaRPr lang="en-AU" dirty="0"/>
          </a:p>
        </p:txBody>
      </p:sp>
    </p:spTree>
    <p:extLst>
      <p:ext uri="{BB962C8B-B14F-4D97-AF65-F5344CB8AC3E}">
        <p14:creationId xmlns:p14="http://schemas.microsoft.com/office/powerpoint/2010/main" val="127906046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http://t2.gstatic.com/images?q=tbn:ANd9GcQALuRtAjj1lgu3Z4v4_5RHzI5ryaDXThOdDDHQ45gOjWuNAv-xvQ"/>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00057" y="4293096"/>
            <a:ext cx="3011415" cy="222683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ivers.org/images/proudly-exclude-most.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67609" y="4221088"/>
            <a:ext cx="2623001" cy="2236109"/>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a:xfrm>
            <a:off x="2567490" y="548680"/>
            <a:ext cx="7024744" cy="936104"/>
          </a:xfrm>
        </p:spPr>
        <p:txBody>
          <a:bodyPr>
            <a:normAutofit/>
          </a:bodyPr>
          <a:lstStyle/>
          <a:p>
            <a:r>
              <a:rPr lang="en-AU" dirty="0" smtClean="0"/>
              <a:t>Experience of community</a:t>
            </a:r>
            <a:endParaRPr lang="en-AU" dirty="0"/>
          </a:p>
        </p:txBody>
      </p:sp>
      <p:sp>
        <p:nvSpPr>
          <p:cNvPr id="5" name="Text Placeholder 4"/>
          <p:cNvSpPr>
            <a:spLocks noGrp="1"/>
          </p:cNvSpPr>
          <p:nvPr>
            <p:ph type="body" idx="1"/>
          </p:nvPr>
        </p:nvSpPr>
        <p:spPr>
          <a:xfrm>
            <a:off x="2423592" y="1484784"/>
            <a:ext cx="3057148" cy="504056"/>
          </a:xfrm>
        </p:spPr>
        <p:txBody>
          <a:bodyPr/>
          <a:lstStyle/>
          <a:p>
            <a:r>
              <a:rPr lang="en-AU" dirty="0" smtClean="0"/>
              <a:t>Exclusion</a:t>
            </a:r>
            <a:endParaRPr lang="en-AU" dirty="0"/>
          </a:p>
        </p:txBody>
      </p:sp>
      <p:sp>
        <p:nvSpPr>
          <p:cNvPr id="6" name="Content Placeholder 5"/>
          <p:cNvSpPr>
            <a:spLocks noGrp="1"/>
          </p:cNvSpPr>
          <p:nvPr>
            <p:ph sz="half" idx="2"/>
          </p:nvPr>
        </p:nvSpPr>
        <p:spPr>
          <a:xfrm>
            <a:off x="2063552" y="1988841"/>
            <a:ext cx="3852428" cy="2736305"/>
          </a:xfrm>
        </p:spPr>
        <p:txBody>
          <a:bodyPr>
            <a:normAutofit/>
          </a:bodyPr>
          <a:lstStyle/>
          <a:p>
            <a:pPr marL="68580" indent="0">
              <a:buNone/>
            </a:pPr>
            <a:r>
              <a:rPr lang="en-AU" dirty="0" smtClean="0"/>
              <a:t>When </a:t>
            </a:r>
            <a:r>
              <a:rPr lang="en-AU" dirty="0"/>
              <a:t>a group or an individual has been left out or prohibited from participating in the life of a community, organisation or other group.</a:t>
            </a:r>
          </a:p>
          <a:p>
            <a:endParaRPr lang="en-AU" dirty="0"/>
          </a:p>
        </p:txBody>
      </p:sp>
      <p:sp>
        <p:nvSpPr>
          <p:cNvPr id="7" name="Text Placeholder 6"/>
          <p:cNvSpPr>
            <a:spLocks noGrp="1"/>
          </p:cNvSpPr>
          <p:nvPr>
            <p:ph type="body" sz="quarter" idx="3"/>
          </p:nvPr>
        </p:nvSpPr>
        <p:spPr>
          <a:xfrm>
            <a:off x="6240017" y="1412776"/>
            <a:ext cx="3055717" cy="576064"/>
          </a:xfrm>
        </p:spPr>
        <p:txBody>
          <a:bodyPr/>
          <a:lstStyle/>
          <a:p>
            <a:r>
              <a:rPr lang="en-AU" dirty="0" smtClean="0"/>
              <a:t>Inclusion</a:t>
            </a:r>
            <a:endParaRPr lang="en-AU" dirty="0"/>
          </a:p>
        </p:txBody>
      </p:sp>
      <p:sp>
        <p:nvSpPr>
          <p:cNvPr id="8" name="Content Placeholder 7"/>
          <p:cNvSpPr>
            <a:spLocks noGrp="1"/>
          </p:cNvSpPr>
          <p:nvPr>
            <p:ph sz="quarter" idx="4"/>
          </p:nvPr>
        </p:nvSpPr>
        <p:spPr>
          <a:xfrm>
            <a:off x="6023992" y="1988840"/>
            <a:ext cx="3888432" cy="3024336"/>
          </a:xfrm>
        </p:spPr>
        <p:txBody>
          <a:bodyPr>
            <a:normAutofit/>
          </a:bodyPr>
          <a:lstStyle/>
          <a:p>
            <a:pPr marL="68580" indent="0">
              <a:buNone/>
            </a:pPr>
            <a:r>
              <a:rPr lang="en-AU" dirty="0" smtClean="0"/>
              <a:t>When </a:t>
            </a:r>
            <a:r>
              <a:rPr lang="en-AU" dirty="0"/>
              <a:t>a group or an individual is included and able to participate in the activities of a </a:t>
            </a:r>
            <a:r>
              <a:rPr lang="en-AU" dirty="0" smtClean="0"/>
              <a:t>community</a:t>
            </a:r>
            <a:r>
              <a:rPr lang="en-AU" dirty="0"/>
              <a:t>, organisation or other group. They are made to feel a part of the larger group.</a:t>
            </a:r>
          </a:p>
          <a:p>
            <a:pPr marL="68580" indent="0">
              <a:buNone/>
            </a:pPr>
            <a:endParaRPr lang="en-AU" dirty="0"/>
          </a:p>
        </p:txBody>
      </p:sp>
    </p:spTree>
    <p:extLst>
      <p:ext uri="{BB962C8B-B14F-4D97-AF65-F5344CB8AC3E}">
        <p14:creationId xmlns:p14="http://schemas.microsoft.com/office/powerpoint/2010/main" val="331034896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60264" y="332656"/>
            <a:ext cx="8136904" cy="1143000"/>
          </a:xfrm>
        </p:spPr>
        <p:txBody>
          <a:bodyPr>
            <a:normAutofit fontScale="90000"/>
          </a:bodyPr>
          <a:lstStyle/>
          <a:p>
            <a:r>
              <a:rPr lang="en-AU" dirty="0" smtClean="0"/>
              <a:t>How can a sense of community be strengthened or weakened? (pest)</a:t>
            </a:r>
            <a:endParaRPr lang="en-AU" dirty="0"/>
          </a:p>
        </p:txBody>
      </p:sp>
      <p:sp>
        <p:nvSpPr>
          <p:cNvPr id="3" name="Content Placeholder 2"/>
          <p:cNvSpPr>
            <a:spLocks noGrp="1"/>
          </p:cNvSpPr>
          <p:nvPr>
            <p:ph idx="1"/>
          </p:nvPr>
        </p:nvSpPr>
        <p:spPr>
          <a:xfrm>
            <a:off x="1788256" y="1628802"/>
            <a:ext cx="8208912" cy="5112567"/>
          </a:xfrm>
        </p:spPr>
        <p:txBody>
          <a:bodyPr>
            <a:normAutofit/>
          </a:bodyPr>
          <a:lstStyle/>
          <a:p>
            <a:r>
              <a:rPr lang="en-AU" dirty="0" smtClean="0"/>
              <a:t>Political factors </a:t>
            </a:r>
          </a:p>
          <a:p>
            <a:pPr lvl="1"/>
            <a:r>
              <a:rPr lang="en-AU" dirty="0" smtClean="0"/>
              <a:t>Strengthen – Offering grants or subsidies. Appointing community liaison officers, running festivals/events</a:t>
            </a:r>
          </a:p>
          <a:p>
            <a:pPr lvl="1"/>
            <a:r>
              <a:rPr lang="en-AU" dirty="0" smtClean="0"/>
              <a:t>Weaken- change </a:t>
            </a:r>
            <a:r>
              <a:rPr lang="en-AU" dirty="0"/>
              <a:t>of </a:t>
            </a:r>
            <a:r>
              <a:rPr lang="en-AU" dirty="0" err="1"/>
              <a:t>govt</a:t>
            </a:r>
            <a:r>
              <a:rPr lang="en-AU" dirty="0"/>
              <a:t> policy. E.g. closing hospital / </a:t>
            </a:r>
            <a:r>
              <a:rPr lang="en-AU" dirty="0" smtClean="0"/>
              <a:t>school</a:t>
            </a:r>
            <a:endParaRPr lang="en-AU" dirty="0"/>
          </a:p>
          <a:p>
            <a:r>
              <a:rPr lang="en-AU" dirty="0" smtClean="0"/>
              <a:t>Economic </a:t>
            </a:r>
          </a:p>
          <a:p>
            <a:pPr lvl="1"/>
            <a:r>
              <a:rPr lang="en-AU" dirty="0" smtClean="0"/>
              <a:t>Strengthen – social media – raise awareness (ice bucket challenge – In USA the charity ALS received 2.8 million in donations in 2013, since I.B challenge - $100 million!</a:t>
            </a:r>
          </a:p>
          <a:p>
            <a:pPr lvl="1"/>
            <a:r>
              <a:rPr lang="en-AU" dirty="0" smtClean="0"/>
              <a:t>Weaken - loss of funding. A lot of rural communities have seen mergers between AFL and netball clubs</a:t>
            </a:r>
          </a:p>
          <a:p>
            <a:r>
              <a:rPr lang="en-AU" dirty="0" smtClean="0"/>
              <a:t>Social factors</a:t>
            </a:r>
          </a:p>
          <a:p>
            <a:pPr lvl="1"/>
            <a:r>
              <a:rPr lang="en-AU" dirty="0" smtClean="0"/>
              <a:t>Strengthen – equal access/affirmative action</a:t>
            </a:r>
          </a:p>
          <a:p>
            <a:pPr lvl="1"/>
            <a:r>
              <a:rPr lang="en-AU" dirty="0" smtClean="0"/>
              <a:t>Weaken– isms, sexism, racism. Vandalism of some religious monuments.</a:t>
            </a:r>
          </a:p>
          <a:p>
            <a:endParaRPr lang="en-AU" dirty="0"/>
          </a:p>
        </p:txBody>
      </p:sp>
    </p:spTree>
    <p:extLst>
      <p:ext uri="{BB962C8B-B14F-4D97-AF65-F5344CB8AC3E}">
        <p14:creationId xmlns:p14="http://schemas.microsoft.com/office/powerpoint/2010/main" val="6981606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UNIT 4 COURSEWORK RESULT:</a:t>
            </a:r>
            <a:endParaRPr lang="en-AU" dirty="0"/>
          </a:p>
        </p:txBody>
      </p:sp>
      <p:sp>
        <p:nvSpPr>
          <p:cNvPr id="3" name="Content Placeholder 2"/>
          <p:cNvSpPr>
            <a:spLocks noGrp="1"/>
          </p:cNvSpPr>
          <p:nvPr>
            <p:ph idx="1"/>
          </p:nvPr>
        </p:nvSpPr>
        <p:spPr/>
        <p:txBody>
          <a:bodyPr/>
          <a:lstStyle/>
          <a:p>
            <a:r>
              <a:rPr lang="en-AU" dirty="0" smtClean="0"/>
              <a:t>AREA OF STUDY 1 COMMUNITY = 50%</a:t>
            </a:r>
          </a:p>
          <a:p>
            <a:r>
              <a:rPr lang="en-AU" dirty="0" smtClean="0"/>
              <a:t>AREA OF STUDY 2 SOCIAL MOVEMENTS &amp; SOCIAL CHANGE = 50%</a:t>
            </a:r>
          </a:p>
          <a:p>
            <a:r>
              <a:rPr lang="en-AU" dirty="0" smtClean="0"/>
              <a:t>TOTAL MARK FOR UNIT 4 = 100%</a:t>
            </a:r>
            <a:endParaRPr lang="en-AU" dirty="0"/>
          </a:p>
        </p:txBody>
      </p:sp>
    </p:spTree>
    <p:extLst>
      <p:ext uri="{BB962C8B-B14F-4D97-AF65-F5344CB8AC3E}">
        <p14:creationId xmlns:p14="http://schemas.microsoft.com/office/powerpoint/2010/main" val="326167807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descr="http://t1.gstatic.com/images?q=tbn:ANd9GcQUZTaBzu57lv4flUYDZU-ZMuTDw3xICwf6G8KNGwSJ4mMJ4tWg"/>
          <p:cNvPicPr>
            <a:picLocks noChangeAspect="1" noChangeArrowheads="1"/>
          </p:cNvPicPr>
          <p:nvPr/>
        </p:nvPicPr>
        <p:blipFill rotWithShape="1">
          <a:blip r:embed="rId3">
            <a:extLst>
              <a:ext uri="{28A0092B-C50C-407E-A947-70E740481C1C}">
                <a14:useLocalDpi xmlns:a14="http://schemas.microsoft.com/office/drawing/2010/main" val="0"/>
              </a:ext>
            </a:extLst>
          </a:blip>
          <a:srcRect l="25061" t="11130" r="19402" b="18128"/>
          <a:stretch/>
        </p:blipFill>
        <p:spPr bwMode="auto">
          <a:xfrm>
            <a:off x="7120844" y="5625338"/>
            <a:ext cx="1359768" cy="115256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44262" y="116632"/>
            <a:ext cx="8496944" cy="1440160"/>
          </a:xfrm>
        </p:spPr>
        <p:txBody>
          <a:bodyPr>
            <a:normAutofit/>
          </a:bodyPr>
          <a:lstStyle/>
          <a:p>
            <a:pPr algn="ctr"/>
            <a:r>
              <a:rPr lang="en-AU" sz="3200" b="1" dirty="0"/>
              <a:t>Technological factors</a:t>
            </a:r>
            <a:br>
              <a:rPr lang="en-AU" sz="3200" b="1" dirty="0"/>
            </a:br>
            <a:r>
              <a:rPr lang="en-AU" sz="3200" b="1" dirty="0"/>
              <a:t>Positive Impact of ICT on community </a:t>
            </a:r>
            <a:r>
              <a:rPr lang="en-AU" sz="4800" b="1" dirty="0">
                <a:sym typeface="Wingdings"/>
              </a:rPr>
              <a:t></a:t>
            </a:r>
            <a:endParaRPr lang="en-AU" sz="4800" b="1" dirty="0"/>
          </a:p>
        </p:txBody>
      </p:sp>
      <p:sp>
        <p:nvSpPr>
          <p:cNvPr id="3" name="Content Placeholder 2"/>
          <p:cNvSpPr>
            <a:spLocks noGrp="1"/>
          </p:cNvSpPr>
          <p:nvPr>
            <p:ph idx="1"/>
          </p:nvPr>
        </p:nvSpPr>
        <p:spPr>
          <a:xfrm>
            <a:off x="948681" y="1556792"/>
            <a:ext cx="7704856" cy="4824536"/>
          </a:xfrm>
        </p:spPr>
        <p:txBody>
          <a:bodyPr>
            <a:normAutofit lnSpcReduction="10000"/>
          </a:bodyPr>
          <a:lstStyle/>
          <a:p>
            <a:pPr marL="68580" indent="0">
              <a:buNone/>
            </a:pPr>
            <a:r>
              <a:rPr lang="en-AU" sz="2600" b="1" dirty="0">
                <a:solidFill>
                  <a:schemeClr val="tx1">
                    <a:lumMod val="95000"/>
                    <a:lumOff val="5000"/>
                  </a:schemeClr>
                </a:solidFill>
                <a:sym typeface="Wingdings"/>
              </a:rPr>
              <a:t></a:t>
            </a:r>
            <a:r>
              <a:rPr lang="en-AU" sz="2600" dirty="0">
                <a:solidFill>
                  <a:schemeClr val="tx1">
                    <a:lumMod val="95000"/>
                    <a:lumOff val="5000"/>
                  </a:schemeClr>
                </a:solidFill>
              </a:rPr>
              <a:t>Diverse range of groups supporting specific interest – An individual can feel validated about views they have that may be unpopular or different</a:t>
            </a:r>
          </a:p>
          <a:p>
            <a:pPr marL="68580" indent="0">
              <a:buNone/>
            </a:pPr>
            <a:r>
              <a:rPr lang="en-AU" sz="2600" b="1" dirty="0">
                <a:solidFill>
                  <a:schemeClr val="tx1">
                    <a:lumMod val="95000"/>
                    <a:lumOff val="5000"/>
                  </a:schemeClr>
                </a:solidFill>
                <a:sym typeface="Wingdings"/>
              </a:rPr>
              <a:t> </a:t>
            </a:r>
            <a:r>
              <a:rPr lang="en-AU" sz="2600" dirty="0">
                <a:solidFill>
                  <a:schemeClr val="tx1">
                    <a:lumMod val="95000"/>
                    <a:lumOff val="5000"/>
                  </a:schemeClr>
                </a:solidFill>
                <a:sym typeface="Wingdings"/>
              </a:rPr>
              <a:t>Like minded people can create global groups</a:t>
            </a:r>
          </a:p>
          <a:p>
            <a:pPr marL="68580" indent="0">
              <a:buNone/>
            </a:pPr>
            <a:r>
              <a:rPr lang="en-AU" sz="2600" b="1" dirty="0">
                <a:solidFill>
                  <a:schemeClr val="tx1">
                    <a:lumMod val="95000"/>
                    <a:lumOff val="5000"/>
                  </a:schemeClr>
                </a:solidFill>
                <a:sym typeface="Wingdings"/>
              </a:rPr>
              <a:t> </a:t>
            </a:r>
            <a:r>
              <a:rPr lang="en-AU" sz="2600" dirty="0">
                <a:solidFill>
                  <a:schemeClr val="tx1">
                    <a:lumMod val="95000"/>
                    <a:lumOff val="5000"/>
                  </a:schemeClr>
                </a:solidFill>
                <a:sym typeface="Wingdings"/>
              </a:rPr>
              <a:t>More employment and training opportunities</a:t>
            </a:r>
          </a:p>
          <a:p>
            <a:pPr marL="68580" indent="0">
              <a:buNone/>
            </a:pPr>
            <a:r>
              <a:rPr lang="en-AU" sz="2600" b="1" dirty="0">
                <a:solidFill>
                  <a:schemeClr val="tx1">
                    <a:lumMod val="95000"/>
                    <a:lumOff val="5000"/>
                  </a:schemeClr>
                </a:solidFill>
                <a:sym typeface="Wingdings"/>
              </a:rPr>
              <a:t> </a:t>
            </a:r>
            <a:r>
              <a:rPr lang="en-AU" sz="2600" dirty="0">
                <a:solidFill>
                  <a:schemeClr val="tx1">
                    <a:lumMod val="95000"/>
                    <a:lumOff val="5000"/>
                  </a:schemeClr>
                </a:solidFill>
                <a:sym typeface="Wingdings"/>
              </a:rPr>
              <a:t>More accepting of socially isolated – rural, aged, disabled, sufferers of mental illness</a:t>
            </a:r>
          </a:p>
          <a:p>
            <a:pPr marL="68580" indent="0">
              <a:buNone/>
            </a:pPr>
            <a:r>
              <a:rPr lang="en-AU" sz="2600" b="1" dirty="0">
                <a:solidFill>
                  <a:schemeClr val="tx1">
                    <a:lumMod val="95000"/>
                    <a:lumOff val="5000"/>
                  </a:schemeClr>
                </a:solidFill>
                <a:sym typeface="Wingdings"/>
              </a:rPr>
              <a:t> </a:t>
            </a:r>
            <a:r>
              <a:rPr lang="en-AU" sz="2600" dirty="0">
                <a:solidFill>
                  <a:schemeClr val="tx1">
                    <a:lumMod val="95000"/>
                    <a:lumOff val="5000"/>
                  </a:schemeClr>
                </a:solidFill>
                <a:sym typeface="Wingdings"/>
              </a:rPr>
              <a:t>Support </a:t>
            </a:r>
          </a:p>
          <a:p>
            <a:pPr marL="68580" indent="0">
              <a:buNone/>
            </a:pPr>
            <a:r>
              <a:rPr lang="en-AU" sz="2600" b="1" dirty="0">
                <a:solidFill>
                  <a:schemeClr val="tx1">
                    <a:lumMod val="95000"/>
                    <a:lumOff val="5000"/>
                  </a:schemeClr>
                </a:solidFill>
                <a:sym typeface="Wingdings"/>
              </a:rPr>
              <a:t> </a:t>
            </a:r>
            <a:r>
              <a:rPr lang="en-AU" sz="2600" dirty="0">
                <a:solidFill>
                  <a:schemeClr val="tx1">
                    <a:lumMod val="95000"/>
                    <a:lumOff val="5000"/>
                  </a:schemeClr>
                </a:solidFill>
                <a:sym typeface="Wingdings"/>
              </a:rPr>
              <a:t>Expose people to new opportunities, ideas. E.g. Seek support from                        , or </a:t>
            </a:r>
            <a:endParaRPr lang="en-AU" sz="2600" dirty="0">
              <a:solidFill>
                <a:schemeClr val="tx1">
                  <a:lumMod val="95000"/>
                  <a:lumOff val="5000"/>
                </a:schemeClr>
              </a:solidFill>
            </a:endParaRPr>
          </a:p>
          <a:p>
            <a:pPr marL="114300" indent="0">
              <a:buNone/>
            </a:pPr>
            <a:endParaRPr lang="en-AU" dirty="0" smtClean="0">
              <a:solidFill>
                <a:schemeClr val="tx1">
                  <a:lumMod val="95000"/>
                  <a:lumOff val="5000"/>
                </a:schemeClr>
              </a:solidFill>
            </a:endParaRPr>
          </a:p>
        </p:txBody>
      </p:sp>
      <p:pic>
        <p:nvPicPr>
          <p:cNvPr id="10242" name="Picture 2" descr="http://t1.gstatic.com/images?q=tbn:ANd9GcTHM0BdwCaNtc5oaYprYdgo5fOszMFtYphJtVeuTNzm2zqnzMfJxA"/>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09430" y="5752573"/>
            <a:ext cx="1800200" cy="4490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62770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t2.gstatic.com/images?q=tbn:ANd9GcRRJz_7cgGjcaVurZmNqHh-GNZdggC-Av3of3uQNED31UREfT69p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87635" y="3349189"/>
            <a:ext cx="2385593" cy="219189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803866" y="377770"/>
            <a:ext cx="8208912" cy="1008112"/>
          </a:xfrm>
        </p:spPr>
        <p:txBody>
          <a:bodyPr>
            <a:normAutofit/>
          </a:bodyPr>
          <a:lstStyle/>
          <a:p>
            <a:pPr marL="68580" algn="ctr"/>
            <a:r>
              <a:rPr lang="en-AU" sz="3100" b="1" dirty="0"/>
              <a:t>Negative Impact of ICT on community </a:t>
            </a:r>
            <a:r>
              <a:rPr lang="en-AU" sz="4800" b="1" dirty="0">
                <a:sym typeface="Wingdings"/>
              </a:rPr>
              <a:t></a:t>
            </a:r>
            <a:endParaRPr lang="en-AU" sz="4800" b="1" dirty="0"/>
          </a:p>
        </p:txBody>
      </p:sp>
      <p:sp>
        <p:nvSpPr>
          <p:cNvPr id="3" name="Content Placeholder 2"/>
          <p:cNvSpPr>
            <a:spLocks noGrp="1"/>
          </p:cNvSpPr>
          <p:nvPr>
            <p:ph idx="1"/>
          </p:nvPr>
        </p:nvSpPr>
        <p:spPr>
          <a:xfrm>
            <a:off x="983886" y="1804483"/>
            <a:ext cx="7848872" cy="4536504"/>
          </a:xfrm>
        </p:spPr>
        <p:txBody>
          <a:bodyPr>
            <a:normAutofit/>
          </a:bodyPr>
          <a:lstStyle/>
          <a:p>
            <a:pPr marL="68580" indent="0">
              <a:buNone/>
            </a:pPr>
            <a:r>
              <a:rPr lang="en-AU" sz="4000" b="1" dirty="0">
                <a:sym typeface="Wingdings"/>
              </a:rPr>
              <a:t></a:t>
            </a:r>
            <a:r>
              <a:rPr lang="en-AU" sz="2200" dirty="0">
                <a:sym typeface="Wingdings"/>
              </a:rPr>
              <a:t> Exclusion of those without means to engage </a:t>
            </a:r>
            <a:r>
              <a:rPr lang="en-AU" sz="2200" i="1" dirty="0">
                <a:sym typeface="Wingdings"/>
              </a:rPr>
              <a:t>($)</a:t>
            </a:r>
          </a:p>
          <a:p>
            <a:pPr marL="68580" indent="0">
              <a:buNone/>
            </a:pPr>
            <a:r>
              <a:rPr lang="en-AU" sz="4000" b="1" dirty="0">
                <a:sym typeface="Wingdings"/>
              </a:rPr>
              <a:t></a:t>
            </a:r>
            <a:r>
              <a:rPr lang="en-AU" sz="2000" b="1" dirty="0">
                <a:sym typeface="Wingdings"/>
              </a:rPr>
              <a:t> </a:t>
            </a:r>
            <a:r>
              <a:rPr lang="en-AU" sz="2200" dirty="0">
                <a:sym typeface="Wingdings"/>
              </a:rPr>
              <a:t>Reduced participation in sports clubs</a:t>
            </a:r>
          </a:p>
          <a:p>
            <a:pPr marL="68580" indent="0">
              <a:buNone/>
            </a:pPr>
            <a:r>
              <a:rPr lang="en-AU" sz="4000" b="1" dirty="0">
                <a:sym typeface="Wingdings"/>
              </a:rPr>
              <a:t></a:t>
            </a:r>
            <a:r>
              <a:rPr lang="en-AU" sz="2000" b="1" dirty="0">
                <a:sym typeface="Wingdings"/>
              </a:rPr>
              <a:t> </a:t>
            </a:r>
            <a:r>
              <a:rPr lang="en-AU" sz="2200" dirty="0">
                <a:sym typeface="Wingdings"/>
              </a:rPr>
              <a:t>Exposure to anti-social communities, </a:t>
            </a:r>
            <a:r>
              <a:rPr lang="en-AU" sz="2200" i="1" dirty="0">
                <a:sym typeface="Wingdings"/>
              </a:rPr>
              <a:t>(isms)</a:t>
            </a:r>
          </a:p>
          <a:p>
            <a:pPr marL="68580" indent="0">
              <a:buNone/>
            </a:pPr>
            <a:r>
              <a:rPr lang="en-AU" sz="4000" b="1" dirty="0">
                <a:sym typeface="Wingdings"/>
              </a:rPr>
              <a:t></a:t>
            </a:r>
            <a:r>
              <a:rPr lang="en-AU" sz="2000" b="1" dirty="0">
                <a:sym typeface="Wingdings"/>
              </a:rPr>
              <a:t> </a:t>
            </a:r>
            <a:r>
              <a:rPr lang="en-AU" sz="2200" dirty="0">
                <a:sym typeface="Wingdings"/>
              </a:rPr>
              <a:t>Anonymity can breed hate/hostility</a:t>
            </a:r>
          </a:p>
          <a:p>
            <a:pPr marL="68580" indent="0">
              <a:buNone/>
            </a:pPr>
            <a:r>
              <a:rPr lang="en-AU" sz="4000" b="1" dirty="0">
                <a:sym typeface="Wingdings"/>
              </a:rPr>
              <a:t></a:t>
            </a:r>
            <a:r>
              <a:rPr lang="en-AU" sz="2000" b="1" dirty="0">
                <a:sym typeface="Wingdings"/>
              </a:rPr>
              <a:t> </a:t>
            </a:r>
            <a:r>
              <a:rPr lang="en-AU" sz="2200" dirty="0">
                <a:sym typeface="Wingdings"/>
              </a:rPr>
              <a:t>Predators / paedophiles</a:t>
            </a:r>
          </a:p>
          <a:p>
            <a:pPr marL="68580" indent="0">
              <a:buNone/>
            </a:pPr>
            <a:r>
              <a:rPr lang="en-AU" sz="4000" b="1" dirty="0">
                <a:sym typeface="Wingdings"/>
              </a:rPr>
              <a:t></a:t>
            </a:r>
            <a:r>
              <a:rPr lang="en-AU" sz="2000" b="1" dirty="0">
                <a:sym typeface="Wingdings"/>
              </a:rPr>
              <a:t> </a:t>
            </a:r>
            <a:r>
              <a:rPr lang="en-AU" sz="2200" dirty="0">
                <a:sym typeface="Wingdings"/>
              </a:rPr>
              <a:t>Demise of some retail </a:t>
            </a:r>
            <a:r>
              <a:rPr lang="en-AU" i="1" dirty="0">
                <a:sym typeface="Wingdings"/>
              </a:rPr>
              <a:t>(bookstores – thing of the past?)</a:t>
            </a:r>
            <a:endParaRPr lang="en-AU" i="1" dirty="0"/>
          </a:p>
          <a:p>
            <a:pPr marL="68580" indent="0">
              <a:buNone/>
            </a:pPr>
            <a:endParaRPr lang="en-AU" dirty="0"/>
          </a:p>
        </p:txBody>
      </p:sp>
    </p:spTree>
    <p:extLst>
      <p:ext uri="{BB962C8B-B14F-4D97-AF65-F5344CB8AC3E}">
        <p14:creationId xmlns:p14="http://schemas.microsoft.com/office/powerpoint/2010/main" val="340851742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5" name="Picture 7" descr="http://t1.gstatic.com/images?q=tbn:ANd9GcTf9AIVLBEBEpzfvgw8dg36kYrFH3OeJ_DLNwgXvliCcNpWqWU_"/>
          <p:cNvPicPr>
            <a:picLocks noChangeAspect="1" noChangeArrowheads="1"/>
          </p:cNvPicPr>
          <p:nvPr/>
        </p:nvPicPr>
        <p:blipFill rotWithShape="1">
          <a:blip r:embed="rId3">
            <a:extLst>
              <a:ext uri="{28A0092B-C50C-407E-A947-70E740481C1C}">
                <a14:useLocalDpi xmlns:a14="http://schemas.microsoft.com/office/drawing/2010/main" val="0"/>
              </a:ext>
            </a:extLst>
          </a:blip>
          <a:srcRect l="3859" t="5835" r="5450" b="6033"/>
          <a:stretch/>
        </p:blipFill>
        <p:spPr bwMode="auto">
          <a:xfrm>
            <a:off x="1985122" y="4941168"/>
            <a:ext cx="1741844" cy="1379982"/>
          </a:xfrm>
          <a:prstGeom prst="rect">
            <a:avLst/>
          </a:prstGeom>
          <a:noFill/>
          <a:extLst>
            <a:ext uri="{909E8E84-426E-40DD-AFC4-6F175D3DCCD1}">
              <a14:hiddenFill xmlns:a14="http://schemas.microsoft.com/office/drawing/2010/main">
                <a:solidFill>
                  <a:srgbClr val="FFFFFF"/>
                </a:solidFill>
              </a14:hiddenFill>
            </a:ext>
          </a:extLst>
        </p:spPr>
      </p:pic>
      <p:pic>
        <p:nvPicPr>
          <p:cNvPr id="7173" name="Picture 5" descr="http://t1.gstatic.com/images?q=tbn:ANd9GcTkzn0dCyfUFqjQezA2zgyW35qP-hS3U1OvGsae1NZ82rGHvor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44272" y="3714164"/>
            <a:ext cx="1389462" cy="1371019"/>
          </a:xfrm>
          <a:prstGeom prst="rect">
            <a:avLst/>
          </a:prstGeom>
          <a:noFill/>
          <a:extLst>
            <a:ext uri="{909E8E84-426E-40DD-AFC4-6F175D3DCCD1}">
              <a14:hiddenFill xmlns:a14="http://schemas.microsoft.com/office/drawing/2010/main">
                <a:solidFill>
                  <a:srgbClr val="FFFFFF"/>
                </a:solidFill>
              </a14:hiddenFill>
            </a:ext>
          </a:extLst>
        </p:spPr>
      </p:pic>
      <p:pic>
        <p:nvPicPr>
          <p:cNvPr id="7170" name="Picture 2" descr="http://t3.gstatic.com/images?q=tbn:ANd9GcTinQtxaXYb64LQikge0-WNf48a9bEepS75TAN9mbUgo3KSFTo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662939" y="1750368"/>
            <a:ext cx="1152128" cy="1152128"/>
          </a:xfrm>
          <a:prstGeom prst="rect">
            <a:avLst/>
          </a:prstGeom>
          <a:noFill/>
          <a:extLst>
            <a:ext uri="{909E8E84-426E-40DD-AFC4-6F175D3DCCD1}">
              <a14:hiddenFill xmlns:a14="http://schemas.microsoft.com/office/drawing/2010/main">
                <a:solidFill>
                  <a:srgbClr val="FFFFFF"/>
                </a:solidFill>
              </a14:hiddenFill>
            </a:ext>
          </a:extLst>
        </p:spPr>
      </p:pic>
      <p:pic>
        <p:nvPicPr>
          <p:cNvPr id="7171"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91546" y="2799076"/>
            <a:ext cx="1008111" cy="1293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2135560" y="764704"/>
            <a:ext cx="7920880" cy="864096"/>
          </a:xfrm>
        </p:spPr>
        <p:txBody>
          <a:bodyPr>
            <a:normAutofit/>
          </a:bodyPr>
          <a:lstStyle/>
          <a:p>
            <a:r>
              <a:rPr lang="en-AU" b="1" dirty="0" smtClean="0"/>
              <a:t>CHANGE - P.E.E.S. (or seep)</a:t>
            </a:r>
            <a:endParaRPr lang="en-AU" b="1" dirty="0"/>
          </a:p>
        </p:txBody>
      </p:sp>
      <p:sp>
        <p:nvSpPr>
          <p:cNvPr id="3" name="Content Placeholder 2"/>
          <p:cNvSpPr>
            <a:spLocks noGrp="1"/>
          </p:cNvSpPr>
          <p:nvPr>
            <p:ph idx="1"/>
          </p:nvPr>
        </p:nvSpPr>
        <p:spPr>
          <a:xfrm>
            <a:off x="2084302" y="1750368"/>
            <a:ext cx="8116154" cy="4702968"/>
          </a:xfrm>
        </p:spPr>
        <p:txBody>
          <a:bodyPr>
            <a:normAutofit fontScale="92500" lnSpcReduction="20000"/>
          </a:bodyPr>
          <a:lstStyle/>
          <a:p>
            <a:pPr marL="68580" indent="0">
              <a:lnSpc>
                <a:spcPct val="90000"/>
              </a:lnSpc>
              <a:buNone/>
            </a:pPr>
            <a:r>
              <a:rPr lang="en-AU" sz="2000" b="1" dirty="0">
                <a:solidFill>
                  <a:schemeClr val="bg2">
                    <a:lumMod val="50000"/>
                  </a:schemeClr>
                </a:solidFill>
              </a:rPr>
              <a:t>Political-</a:t>
            </a:r>
            <a:r>
              <a:rPr lang="en-AU" sz="2000" b="1" dirty="0">
                <a:solidFill>
                  <a:schemeClr val="hlink"/>
                </a:solidFill>
              </a:rPr>
              <a:t> </a:t>
            </a:r>
            <a:r>
              <a:rPr lang="en-AU" sz="2000" dirty="0"/>
              <a:t>this can refer to any level of government- local, </a:t>
            </a:r>
          </a:p>
          <a:p>
            <a:pPr marL="68580" indent="0">
              <a:lnSpc>
                <a:spcPct val="90000"/>
              </a:lnSpc>
              <a:buNone/>
            </a:pPr>
            <a:r>
              <a:rPr lang="en-AU" sz="2000" dirty="0"/>
              <a:t>state or federal. Changes in policy, funding or legislation </a:t>
            </a:r>
          </a:p>
          <a:p>
            <a:pPr marL="68580" indent="0">
              <a:lnSpc>
                <a:spcPct val="90000"/>
              </a:lnSpc>
              <a:buNone/>
            </a:pPr>
            <a:r>
              <a:rPr lang="en-AU" sz="2000" dirty="0"/>
              <a:t>are examples of political impacts.</a:t>
            </a:r>
          </a:p>
          <a:p>
            <a:pPr marL="68580" indent="0">
              <a:lnSpc>
                <a:spcPct val="90000"/>
              </a:lnSpc>
              <a:buNone/>
            </a:pPr>
            <a:endParaRPr lang="en-AU" sz="1400" dirty="0"/>
          </a:p>
          <a:p>
            <a:pPr marL="68580" indent="0">
              <a:lnSpc>
                <a:spcPct val="90000"/>
              </a:lnSpc>
              <a:buNone/>
            </a:pPr>
            <a:r>
              <a:rPr lang="en-AU" sz="2000" b="1" dirty="0">
                <a:solidFill>
                  <a:schemeClr val="bg2">
                    <a:lumMod val="50000"/>
                  </a:schemeClr>
                </a:solidFill>
              </a:rPr>
              <a:t>            Economic-</a:t>
            </a:r>
            <a:r>
              <a:rPr lang="en-AU" sz="2000" dirty="0"/>
              <a:t> this refers to how the community gets its </a:t>
            </a:r>
          </a:p>
          <a:p>
            <a:pPr marL="365760" lvl="1" indent="0">
              <a:lnSpc>
                <a:spcPct val="90000"/>
              </a:lnSpc>
              <a:buNone/>
            </a:pPr>
            <a:r>
              <a:rPr lang="en-AU" sz="1800" dirty="0"/>
              <a:t>         funding.  You can link government funding here but also </a:t>
            </a:r>
          </a:p>
          <a:p>
            <a:pPr marL="365760" lvl="1" indent="0">
              <a:lnSpc>
                <a:spcPct val="90000"/>
              </a:lnSpc>
              <a:buNone/>
            </a:pPr>
            <a:r>
              <a:rPr lang="en-AU" sz="1800" dirty="0"/>
              <a:t>       may be donations, membership fees etc.</a:t>
            </a:r>
          </a:p>
          <a:p>
            <a:pPr marL="365760" lvl="1" indent="0">
              <a:lnSpc>
                <a:spcPct val="90000"/>
              </a:lnSpc>
              <a:buNone/>
            </a:pPr>
            <a:endParaRPr lang="en-AU" sz="1400" dirty="0"/>
          </a:p>
          <a:p>
            <a:pPr marL="68580" indent="0">
              <a:lnSpc>
                <a:spcPct val="90000"/>
              </a:lnSpc>
              <a:buNone/>
            </a:pPr>
            <a:r>
              <a:rPr lang="en-AU" sz="2000" b="1" dirty="0">
                <a:solidFill>
                  <a:schemeClr val="bg2">
                    <a:lumMod val="50000"/>
                  </a:schemeClr>
                </a:solidFill>
              </a:rPr>
              <a:t>Environmental – </a:t>
            </a:r>
            <a:r>
              <a:rPr lang="en-AU" sz="2000" dirty="0">
                <a:solidFill>
                  <a:schemeClr val="tx1"/>
                </a:solidFill>
              </a:rPr>
              <a:t>sustainability, ensure enough is left </a:t>
            </a:r>
          </a:p>
          <a:p>
            <a:pPr marL="68580" indent="0">
              <a:lnSpc>
                <a:spcPct val="90000"/>
              </a:lnSpc>
              <a:buNone/>
            </a:pPr>
            <a:r>
              <a:rPr lang="en-AU" sz="2000" dirty="0">
                <a:solidFill>
                  <a:schemeClr val="tx1"/>
                </a:solidFill>
              </a:rPr>
              <a:t>for the next generation. Don’t use it all up!</a:t>
            </a:r>
          </a:p>
          <a:p>
            <a:pPr marL="68580" indent="0">
              <a:lnSpc>
                <a:spcPct val="90000"/>
              </a:lnSpc>
              <a:buNone/>
            </a:pPr>
            <a:endParaRPr lang="en-AU" sz="1400" dirty="0"/>
          </a:p>
          <a:p>
            <a:pPr marL="68580" indent="0">
              <a:lnSpc>
                <a:spcPct val="90000"/>
              </a:lnSpc>
              <a:buNone/>
            </a:pPr>
            <a:r>
              <a:rPr lang="en-AU" sz="2000" b="1" dirty="0">
                <a:solidFill>
                  <a:schemeClr val="bg2">
                    <a:lumMod val="50000"/>
                  </a:schemeClr>
                </a:solidFill>
              </a:rPr>
              <a:t>                        Social-</a:t>
            </a:r>
            <a:r>
              <a:rPr lang="en-AU" sz="2000" b="1" dirty="0">
                <a:solidFill>
                  <a:schemeClr val="hlink"/>
                </a:solidFill>
              </a:rPr>
              <a:t> </a:t>
            </a:r>
            <a:r>
              <a:rPr lang="en-AU" sz="2000" dirty="0"/>
              <a:t>refers to </a:t>
            </a:r>
            <a:r>
              <a:rPr lang="en-US" sz="2000" dirty="0"/>
              <a:t>a number of things such as sexism,                  </a:t>
            </a:r>
          </a:p>
          <a:p>
            <a:pPr marL="68580" indent="0">
              <a:lnSpc>
                <a:spcPct val="90000"/>
              </a:lnSpc>
              <a:buNone/>
            </a:pPr>
            <a:r>
              <a:rPr lang="en-US" sz="2000" dirty="0"/>
              <a:t>                           multiculturalism, stereotypes, racism. How do our                   </a:t>
            </a:r>
          </a:p>
          <a:p>
            <a:pPr marL="68580" indent="0">
              <a:lnSpc>
                <a:spcPct val="90000"/>
              </a:lnSpc>
              <a:buNone/>
            </a:pPr>
            <a:r>
              <a:rPr lang="en-US" sz="2000" dirty="0"/>
              <a:t>                         connections and interactions impact community?</a:t>
            </a:r>
          </a:p>
        </p:txBody>
      </p:sp>
    </p:spTree>
    <p:extLst>
      <p:ext uri="{BB962C8B-B14F-4D97-AF65-F5344CB8AC3E}">
        <p14:creationId xmlns:p14="http://schemas.microsoft.com/office/powerpoint/2010/main" val="391462405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9536" y="548680"/>
            <a:ext cx="8064896" cy="1143000"/>
          </a:xfrm>
        </p:spPr>
        <p:txBody>
          <a:bodyPr>
            <a:normAutofit fontScale="90000"/>
          </a:bodyPr>
          <a:lstStyle/>
          <a:p>
            <a:r>
              <a:rPr lang="en-AU" dirty="0" smtClean="0"/>
              <a:t>Use specific information from a community you have studied</a:t>
            </a:r>
            <a:endParaRPr lang="en-AU" dirty="0"/>
          </a:p>
        </p:txBody>
      </p:sp>
      <p:sp>
        <p:nvSpPr>
          <p:cNvPr id="3" name="Content Placeholder 2"/>
          <p:cNvSpPr>
            <a:spLocks noGrp="1"/>
          </p:cNvSpPr>
          <p:nvPr>
            <p:ph idx="1"/>
          </p:nvPr>
        </p:nvSpPr>
        <p:spPr>
          <a:xfrm>
            <a:off x="1981200" y="1988840"/>
            <a:ext cx="7620000" cy="4411960"/>
          </a:xfrm>
        </p:spPr>
        <p:txBody>
          <a:bodyPr>
            <a:normAutofit/>
          </a:bodyPr>
          <a:lstStyle/>
          <a:p>
            <a:r>
              <a:rPr lang="en-AU" dirty="0" smtClean="0"/>
              <a:t>Use BISS, SITS or MESSS to explain and justify whether it is a community</a:t>
            </a:r>
          </a:p>
          <a:p>
            <a:r>
              <a:rPr lang="en-AU" dirty="0" smtClean="0"/>
              <a:t>Describe whether it has elements of Gesellschaft or Gemeinschaft.</a:t>
            </a:r>
          </a:p>
          <a:p>
            <a:r>
              <a:rPr lang="en-AU" dirty="0" smtClean="0"/>
              <a:t>How they use ICT – is it largely positive or negative, how/why?</a:t>
            </a:r>
          </a:p>
          <a:p>
            <a:r>
              <a:rPr lang="en-AU" dirty="0" smtClean="0"/>
              <a:t>What is the sense of community? </a:t>
            </a:r>
            <a:r>
              <a:rPr lang="en-AU" dirty="0"/>
              <a:t>H</a:t>
            </a:r>
            <a:r>
              <a:rPr lang="en-AU" dirty="0" smtClean="0"/>
              <a:t>ow is participation strengthened? Weakened</a:t>
            </a:r>
            <a:r>
              <a:rPr lang="en-AU" dirty="0"/>
              <a:t>?</a:t>
            </a:r>
            <a:r>
              <a:rPr lang="en-AU" dirty="0" smtClean="0"/>
              <a:t> </a:t>
            </a:r>
            <a:r>
              <a:rPr lang="en-AU" dirty="0"/>
              <a:t>H</a:t>
            </a:r>
            <a:r>
              <a:rPr lang="en-AU" dirty="0" smtClean="0"/>
              <a:t>ow are members vulnerable? </a:t>
            </a:r>
            <a:r>
              <a:rPr lang="en-AU" dirty="0"/>
              <a:t>A</a:t>
            </a:r>
            <a:r>
              <a:rPr lang="en-AU" dirty="0" smtClean="0"/>
              <a:t>re there levels of inclusion (that is, can someone be a member of the community but alienated from some parts of the community)?</a:t>
            </a:r>
          </a:p>
          <a:p>
            <a:r>
              <a:rPr lang="en-AU" dirty="0" smtClean="0"/>
              <a:t>How is the community viewed from within, and from others outside?</a:t>
            </a:r>
          </a:p>
          <a:p>
            <a:r>
              <a:rPr lang="en-AU" dirty="0" smtClean="0"/>
              <a:t>How is it vulnerable to Political, Economic, Environmental or </a:t>
            </a:r>
            <a:r>
              <a:rPr lang="en-AU" dirty="0"/>
              <a:t>S</a:t>
            </a:r>
            <a:r>
              <a:rPr lang="en-AU" dirty="0" smtClean="0"/>
              <a:t>ocial factors?</a:t>
            </a:r>
          </a:p>
          <a:p>
            <a:endParaRPr lang="en-AU" dirty="0"/>
          </a:p>
        </p:txBody>
      </p:sp>
    </p:spTree>
    <p:extLst>
      <p:ext uri="{BB962C8B-B14F-4D97-AF65-F5344CB8AC3E}">
        <p14:creationId xmlns:p14="http://schemas.microsoft.com/office/powerpoint/2010/main" val="85139055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KK4:</a:t>
            </a:r>
            <a:endParaRPr lang="en-AU" dirty="0"/>
          </a:p>
        </p:txBody>
      </p:sp>
      <p:sp>
        <p:nvSpPr>
          <p:cNvPr id="3" name="Content Placeholder 2"/>
          <p:cNvSpPr>
            <a:spLocks noGrp="1"/>
          </p:cNvSpPr>
          <p:nvPr>
            <p:ph idx="1"/>
          </p:nvPr>
        </p:nvSpPr>
        <p:spPr/>
        <p:txBody>
          <a:bodyPr/>
          <a:lstStyle/>
          <a:p>
            <a:pPr marL="525780" indent="-457200">
              <a:buFont typeface="+mj-lt"/>
              <a:buAutoNum type="arabicPeriod" startAt="4"/>
            </a:pPr>
            <a:r>
              <a:rPr lang="en-US" dirty="0">
                <a:solidFill>
                  <a:schemeClr val="tx1"/>
                </a:solidFill>
              </a:rPr>
              <a:t>The experience of a specific community:</a:t>
            </a:r>
          </a:p>
          <a:p>
            <a:pPr marL="525780" indent="-457200"/>
            <a:r>
              <a:rPr lang="en-US" dirty="0">
                <a:solidFill>
                  <a:schemeClr val="tx1"/>
                </a:solidFill>
              </a:rPr>
              <a:t>Factors that have helped maintain, weaken and strengthen a sense of community</a:t>
            </a:r>
          </a:p>
          <a:p>
            <a:pPr marL="525780" indent="-457200"/>
            <a:r>
              <a:rPr lang="en-US" dirty="0">
                <a:solidFill>
                  <a:schemeClr val="tx1"/>
                </a:solidFill>
              </a:rPr>
              <a:t>The impact of information and communications technology on community experience</a:t>
            </a:r>
          </a:p>
          <a:p>
            <a:pPr marL="525780" indent="-457200"/>
            <a:r>
              <a:rPr lang="en-US" dirty="0">
                <a:solidFill>
                  <a:schemeClr val="tx1"/>
                </a:solidFill>
              </a:rPr>
              <a:t>Economic, social, political and environmental changes that have affected the experience of community</a:t>
            </a:r>
          </a:p>
          <a:p>
            <a:pPr marL="525780" indent="-457200"/>
            <a:r>
              <a:rPr lang="en-US" dirty="0">
                <a:solidFill>
                  <a:schemeClr val="tx1"/>
                </a:solidFill>
              </a:rPr>
              <a:t>The sense of community from different perspectives within the community</a:t>
            </a:r>
          </a:p>
          <a:p>
            <a:pPr marL="525780" indent="-457200"/>
            <a:r>
              <a:rPr lang="en-US" dirty="0">
                <a:solidFill>
                  <a:schemeClr val="tx1"/>
                </a:solidFill>
              </a:rPr>
              <a:t>The nature of the community experience, with reference to the theories of </a:t>
            </a:r>
            <a:r>
              <a:rPr lang="en-US" dirty="0" err="1">
                <a:solidFill>
                  <a:schemeClr val="tx1"/>
                </a:solidFill>
              </a:rPr>
              <a:t>Tonnies</a:t>
            </a:r>
            <a:r>
              <a:rPr lang="en-US" dirty="0">
                <a:solidFill>
                  <a:schemeClr val="tx1"/>
                </a:solidFill>
              </a:rPr>
              <a:t> and Castells</a:t>
            </a:r>
          </a:p>
          <a:p>
            <a:pPr marL="0" indent="0">
              <a:buNone/>
            </a:pPr>
            <a:endParaRPr lang="en-AU" dirty="0"/>
          </a:p>
        </p:txBody>
      </p:sp>
    </p:spTree>
    <p:extLst>
      <p:ext uri="{BB962C8B-B14F-4D97-AF65-F5344CB8AC3E}">
        <p14:creationId xmlns:p14="http://schemas.microsoft.com/office/powerpoint/2010/main" val="295116202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YOUR COMMUNITY?</a:t>
            </a:r>
            <a:endParaRPr lang="en-AU" dirty="0"/>
          </a:p>
        </p:txBody>
      </p:sp>
      <p:sp>
        <p:nvSpPr>
          <p:cNvPr id="3" name="Content Placeholder 2"/>
          <p:cNvSpPr>
            <a:spLocks noGrp="1"/>
          </p:cNvSpPr>
          <p:nvPr>
            <p:ph idx="1"/>
          </p:nvPr>
        </p:nvSpPr>
        <p:spPr/>
        <p:txBody>
          <a:bodyPr>
            <a:normAutofit lnSpcReduction="10000"/>
          </a:bodyPr>
          <a:lstStyle/>
          <a:p>
            <a:r>
              <a:rPr lang="en-AU" dirty="0" smtClean="0"/>
              <a:t>1. Who is your community? Tell me a bit about them.</a:t>
            </a:r>
          </a:p>
          <a:p>
            <a:r>
              <a:rPr lang="en-AU" dirty="0" smtClean="0"/>
              <a:t>2. What characteristics allow it to be defined as a community? BISSS?</a:t>
            </a:r>
          </a:p>
          <a:p>
            <a:r>
              <a:rPr lang="en-AU" dirty="0" smtClean="0"/>
              <a:t>3. What elements of your community represent a Gemeinschaft? A Gesellschaft?</a:t>
            </a:r>
          </a:p>
          <a:p>
            <a:r>
              <a:rPr lang="en-AU" dirty="0" smtClean="0"/>
              <a:t>4. Have there been any obvious changes to the community in recent years, that have caused it to have more elements of a Gesellschaft than a </a:t>
            </a:r>
            <a:r>
              <a:rPr lang="en-AU" dirty="0" err="1" smtClean="0"/>
              <a:t>Gemeinshaft</a:t>
            </a:r>
            <a:r>
              <a:rPr lang="en-AU" dirty="0" smtClean="0"/>
              <a:t>?</a:t>
            </a:r>
          </a:p>
          <a:p>
            <a:r>
              <a:rPr lang="en-AU" dirty="0" smtClean="0"/>
              <a:t>5. Describe the different experiences of community members. Do they all feel equally included or excluded. Why? Use specific examples.</a:t>
            </a:r>
          </a:p>
          <a:p>
            <a:r>
              <a:rPr lang="en-AU" dirty="0" smtClean="0"/>
              <a:t>6. PEST – what are some of the political, environmental, social or technological factors that have affected the way that community members feel within the community?</a:t>
            </a:r>
            <a:endParaRPr lang="en-AU" dirty="0"/>
          </a:p>
        </p:txBody>
      </p:sp>
    </p:spTree>
    <p:extLst>
      <p:ext uri="{BB962C8B-B14F-4D97-AF65-F5344CB8AC3E}">
        <p14:creationId xmlns:p14="http://schemas.microsoft.com/office/powerpoint/2010/main" val="90067919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YOUR COMMUNITY</a:t>
            </a:r>
            <a:r>
              <a:rPr lang="en-AU" dirty="0" smtClean="0"/>
              <a:t>? cont.</a:t>
            </a:r>
            <a:endParaRPr lang="en-AU" dirty="0"/>
          </a:p>
        </p:txBody>
      </p:sp>
      <p:sp>
        <p:nvSpPr>
          <p:cNvPr id="3" name="Content Placeholder 2"/>
          <p:cNvSpPr>
            <a:spLocks noGrp="1"/>
          </p:cNvSpPr>
          <p:nvPr>
            <p:ph idx="1"/>
          </p:nvPr>
        </p:nvSpPr>
        <p:spPr/>
        <p:txBody>
          <a:bodyPr/>
          <a:lstStyle/>
          <a:p>
            <a:r>
              <a:rPr lang="en-AU" dirty="0" smtClean="0"/>
              <a:t>7. How does your community use ICT? How has ICT caused your community to change? Positives? Negatives?</a:t>
            </a:r>
          </a:p>
          <a:p>
            <a:r>
              <a:rPr lang="en-AU" dirty="0" smtClean="0"/>
              <a:t>8. What are the SEEP changes that have occurred to your community in recent times (Social, Environmental, Economic &amp; Political)? BEFORE/AFTER? POSITIVE/NEGATIVE?</a:t>
            </a:r>
          </a:p>
          <a:p>
            <a:r>
              <a:rPr lang="en-AU" dirty="0" smtClean="0"/>
              <a:t>9. Does everyone in the community share the same perspective about their experiences? Is there any conflict? Use Examples.</a:t>
            </a:r>
          </a:p>
          <a:p>
            <a:r>
              <a:rPr lang="en-AU" dirty="0" smtClean="0"/>
              <a:t>10. Are there any quotes that you can use to support your examples?</a:t>
            </a:r>
            <a:endParaRPr lang="en-AU" dirty="0"/>
          </a:p>
        </p:txBody>
      </p:sp>
    </p:spTree>
    <p:extLst>
      <p:ext uri="{BB962C8B-B14F-4D97-AF65-F5344CB8AC3E}">
        <p14:creationId xmlns:p14="http://schemas.microsoft.com/office/powerpoint/2010/main" val="165914130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AOS 1 ASSESSMENT:</a:t>
            </a:r>
            <a:endParaRPr lang="en-AU" dirty="0"/>
          </a:p>
        </p:txBody>
      </p:sp>
      <p:sp>
        <p:nvSpPr>
          <p:cNvPr id="3" name="Content Placeholder 2"/>
          <p:cNvSpPr>
            <a:spLocks noGrp="1"/>
          </p:cNvSpPr>
          <p:nvPr>
            <p:ph idx="1"/>
          </p:nvPr>
        </p:nvSpPr>
        <p:spPr/>
        <p:txBody>
          <a:bodyPr>
            <a:normAutofit/>
          </a:bodyPr>
          <a:lstStyle/>
          <a:p>
            <a:pPr marL="0" indent="0">
              <a:buNone/>
            </a:pPr>
            <a:r>
              <a:rPr lang="en-US" dirty="0"/>
              <a:t>One or more of the following:</a:t>
            </a:r>
          </a:p>
          <a:p>
            <a:r>
              <a:rPr lang="en-AU" dirty="0" smtClean="0"/>
              <a:t>a </a:t>
            </a:r>
            <a:r>
              <a:rPr lang="en-AU" dirty="0"/>
              <a:t>multimedia presentation</a:t>
            </a:r>
          </a:p>
          <a:p>
            <a:r>
              <a:rPr lang="en-AU" dirty="0" smtClean="0"/>
              <a:t>an extended response (</a:t>
            </a:r>
            <a:r>
              <a:rPr lang="en-AU" b="1" dirty="0" smtClean="0">
                <a:solidFill>
                  <a:srgbClr val="FF0000"/>
                </a:solidFill>
              </a:rPr>
              <a:t>can only assess this outcome with an extended response, but need to prepare for an essay for the exam</a:t>
            </a:r>
            <a:r>
              <a:rPr lang="en-AU" dirty="0" smtClean="0"/>
              <a:t>)</a:t>
            </a:r>
            <a:endParaRPr lang="en-AU" dirty="0"/>
          </a:p>
          <a:p>
            <a:r>
              <a:rPr lang="en-AU" dirty="0" smtClean="0"/>
              <a:t>a research report</a:t>
            </a:r>
            <a:endParaRPr lang="en-AU" dirty="0"/>
          </a:p>
          <a:p>
            <a:r>
              <a:rPr lang="en-AU" dirty="0" smtClean="0"/>
              <a:t>a test</a:t>
            </a:r>
          </a:p>
        </p:txBody>
      </p:sp>
    </p:spTree>
    <p:extLst>
      <p:ext uri="{BB962C8B-B14F-4D97-AF65-F5344CB8AC3E}">
        <p14:creationId xmlns:p14="http://schemas.microsoft.com/office/powerpoint/2010/main" val="215115134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AOS 1: SAMPLE ASSESSMENT </a:t>
            </a:r>
            <a:endParaRPr lang="en-AU" dirty="0"/>
          </a:p>
        </p:txBody>
      </p:sp>
      <p:sp>
        <p:nvSpPr>
          <p:cNvPr id="3" name="Content Placeholder 2"/>
          <p:cNvSpPr>
            <a:spLocks noGrp="1"/>
          </p:cNvSpPr>
          <p:nvPr>
            <p:ph idx="1"/>
          </p:nvPr>
        </p:nvSpPr>
        <p:spPr/>
        <p:txBody>
          <a:bodyPr/>
          <a:lstStyle/>
          <a:p>
            <a:pPr>
              <a:buFont typeface="+mj-lt"/>
              <a:buAutoNum type="arabicPeriod"/>
            </a:pPr>
            <a:r>
              <a:rPr lang="en-AU" sz="2400" dirty="0">
                <a:solidFill>
                  <a:srgbClr val="FF0000"/>
                </a:solidFill>
              </a:rPr>
              <a:t>TEST</a:t>
            </a:r>
            <a:r>
              <a:rPr lang="en-AU" sz="2400" dirty="0">
                <a:solidFill>
                  <a:schemeClr val="tx1"/>
                </a:solidFill>
              </a:rPr>
              <a:t> – 40% </a:t>
            </a:r>
            <a:r>
              <a:rPr lang="en-AU" sz="2400" dirty="0" smtClean="0">
                <a:solidFill>
                  <a:schemeClr val="tx1"/>
                </a:solidFill>
              </a:rPr>
              <a:t>(GENERAL UNDERSTANDING OF KEY CONCEPTS &amp; DEFINITIONS) (KK FOCUS: 1-3)</a:t>
            </a:r>
            <a:endParaRPr lang="en-AU" sz="2400" dirty="0">
              <a:solidFill>
                <a:schemeClr val="tx1"/>
              </a:solidFill>
            </a:endParaRPr>
          </a:p>
          <a:p>
            <a:pPr>
              <a:buFont typeface="+mj-lt"/>
              <a:buAutoNum type="arabicPeriod"/>
            </a:pPr>
            <a:r>
              <a:rPr lang="en-AU" sz="2400" dirty="0" smtClean="0">
                <a:solidFill>
                  <a:srgbClr val="FF0000"/>
                </a:solidFill>
              </a:rPr>
              <a:t>RESEARCH REPORT </a:t>
            </a:r>
            <a:r>
              <a:rPr lang="en-AU" sz="2400" dirty="0" smtClean="0">
                <a:solidFill>
                  <a:schemeClr val="tx1"/>
                </a:solidFill>
              </a:rPr>
              <a:t>(INDIVIDUAL CASE STUDY OF A COMMUNITY) – </a:t>
            </a:r>
            <a:r>
              <a:rPr lang="en-AU" sz="2400" dirty="0">
                <a:solidFill>
                  <a:schemeClr val="tx1"/>
                </a:solidFill>
              </a:rPr>
              <a:t>30% (KK </a:t>
            </a:r>
            <a:r>
              <a:rPr lang="en-AU" sz="2400" dirty="0" smtClean="0">
                <a:solidFill>
                  <a:schemeClr val="tx1"/>
                </a:solidFill>
              </a:rPr>
              <a:t>FOCUS: 4</a:t>
            </a:r>
            <a:r>
              <a:rPr lang="en-AU" sz="2400" dirty="0">
                <a:solidFill>
                  <a:schemeClr val="tx1"/>
                </a:solidFill>
              </a:rPr>
              <a:t>)</a:t>
            </a:r>
          </a:p>
          <a:p>
            <a:pPr>
              <a:buFont typeface="+mj-lt"/>
              <a:buAutoNum type="arabicPeriod"/>
            </a:pPr>
            <a:r>
              <a:rPr lang="en-AU" sz="2400" dirty="0" smtClean="0">
                <a:solidFill>
                  <a:srgbClr val="FF0000"/>
                </a:solidFill>
              </a:rPr>
              <a:t>EXTENDED RESPONSE </a:t>
            </a:r>
            <a:r>
              <a:rPr lang="en-AU" sz="2400" dirty="0" smtClean="0">
                <a:solidFill>
                  <a:schemeClr val="tx1"/>
                </a:solidFill>
              </a:rPr>
              <a:t>(PAST EXAM QUESTION ON ‘COMMUNITY’) – 30% (</a:t>
            </a:r>
            <a:r>
              <a:rPr lang="en-AU" sz="2400" dirty="0">
                <a:solidFill>
                  <a:schemeClr val="tx1"/>
                </a:solidFill>
              </a:rPr>
              <a:t>KK FOCUS: </a:t>
            </a:r>
            <a:r>
              <a:rPr lang="en-AU" sz="2400" dirty="0" smtClean="0">
                <a:solidFill>
                  <a:schemeClr val="tx1"/>
                </a:solidFill>
              </a:rPr>
              <a:t>1-4)</a:t>
            </a:r>
            <a:endParaRPr lang="en-AU" sz="2400" dirty="0">
              <a:solidFill>
                <a:schemeClr val="tx1"/>
              </a:solidFill>
            </a:endParaRPr>
          </a:p>
          <a:p>
            <a:pPr>
              <a:buAutoNum type="arabicPeriod"/>
            </a:pPr>
            <a:endParaRPr lang="en-AU" dirty="0"/>
          </a:p>
        </p:txBody>
      </p:sp>
    </p:spTree>
    <p:extLst>
      <p:ext uri="{BB962C8B-B14F-4D97-AF65-F5344CB8AC3E}">
        <p14:creationId xmlns:p14="http://schemas.microsoft.com/office/powerpoint/2010/main" val="376809633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3694" y="457200"/>
            <a:ext cx="8507506" cy="1143000"/>
          </a:xfrm>
        </p:spPr>
        <p:txBody>
          <a:bodyPr>
            <a:normAutofit/>
          </a:bodyPr>
          <a:lstStyle/>
          <a:p>
            <a:pPr algn="ctr"/>
            <a:r>
              <a:rPr lang="en-AU" dirty="0" smtClean="0"/>
              <a:t>THE EXAM:</a:t>
            </a:r>
            <a:endParaRPr lang="en-AU" dirty="0"/>
          </a:p>
        </p:txBody>
      </p:sp>
      <p:sp>
        <p:nvSpPr>
          <p:cNvPr id="3" name="Content Placeholder 2"/>
          <p:cNvSpPr>
            <a:spLocks noGrp="1"/>
          </p:cNvSpPr>
          <p:nvPr>
            <p:ph idx="1"/>
          </p:nvPr>
        </p:nvSpPr>
        <p:spPr>
          <a:xfrm>
            <a:off x="1093694" y="1387624"/>
            <a:ext cx="9273988" cy="4800600"/>
          </a:xfrm>
        </p:spPr>
        <p:txBody>
          <a:bodyPr>
            <a:normAutofit fontScale="92500" lnSpcReduction="20000"/>
          </a:bodyPr>
          <a:lstStyle/>
          <a:p>
            <a:pPr marL="0" indent="0">
              <a:buNone/>
            </a:pPr>
            <a:r>
              <a:rPr lang="en-AU" sz="2400" dirty="0" smtClean="0">
                <a:solidFill>
                  <a:srgbClr val="000000"/>
                </a:solidFill>
              </a:rPr>
              <a:t>Students will be </a:t>
            </a:r>
            <a:r>
              <a:rPr lang="en-AU" sz="2400" dirty="0">
                <a:solidFill>
                  <a:srgbClr val="000000"/>
                </a:solidFill>
              </a:rPr>
              <a:t>required to answer either:</a:t>
            </a:r>
          </a:p>
          <a:p>
            <a:r>
              <a:rPr lang="en-AU" sz="2400" dirty="0" smtClean="0">
                <a:solidFill>
                  <a:schemeClr val="tx1"/>
                </a:solidFill>
              </a:rPr>
              <a:t>SECTION </a:t>
            </a:r>
            <a:r>
              <a:rPr lang="en-AU" sz="2400" dirty="0">
                <a:solidFill>
                  <a:schemeClr val="tx1"/>
                </a:solidFill>
              </a:rPr>
              <a:t>C = 20/80 </a:t>
            </a:r>
            <a:r>
              <a:rPr lang="en-AU" sz="2400" dirty="0" smtClean="0">
                <a:solidFill>
                  <a:schemeClr val="tx1"/>
                </a:solidFill>
              </a:rPr>
              <a:t>marks = 2 x </a:t>
            </a:r>
            <a:r>
              <a:rPr lang="en-AU" sz="2400" dirty="0">
                <a:solidFill>
                  <a:schemeClr val="tx1"/>
                </a:solidFill>
              </a:rPr>
              <a:t>10 MARK EXTENDED </a:t>
            </a:r>
            <a:r>
              <a:rPr lang="en-AU" sz="2400" dirty="0" smtClean="0">
                <a:solidFill>
                  <a:schemeClr val="tx1"/>
                </a:solidFill>
              </a:rPr>
              <a:t>RESPONSES</a:t>
            </a:r>
          </a:p>
          <a:p>
            <a:pPr marL="0" indent="0">
              <a:buNone/>
            </a:pPr>
            <a:r>
              <a:rPr lang="en-AU" sz="2400" b="1" u="sng" dirty="0" smtClean="0">
                <a:solidFill>
                  <a:srgbClr val="FF0000"/>
                </a:solidFill>
              </a:rPr>
              <a:t>OR</a:t>
            </a:r>
          </a:p>
          <a:p>
            <a:r>
              <a:rPr lang="en-AU" sz="2400" dirty="0" smtClean="0">
                <a:solidFill>
                  <a:schemeClr val="tx1"/>
                </a:solidFill>
              </a:rPr>
              <a:t>SECTION D = 20/80 marks = 1 x 20 MARK ESSAY</a:t>
            </a:r>
            <a:endParaRPr lang="en-AU" sz="2400" dirty="0">
              <a:solidFill>
                <a:schemeClr val="tx1"/>
              </a:solidFill>
            </a:endParaRPr>
          </a:p>
          <a:p>
            <a:pPr marL="0" indent="0">
              <a:buNone/>
            </a:pPr>
            <a:endParaRPr lang="en-AU" sz="2400" dirty="0">
              <a:solidFill>
                <a:srgbClr val="000000"/>
              </a:solidFill>
            </a:endParaRPr>
          </a:p>
          <a:p>
            <a:pPr marL="0" indent="0">
              <a:buNone/>
            </a:pPr>
            <a:r>
              <a:rPr lang="en-AU" sz="2400" b="1" dirty="0">
                <a:solidFill>
                  <a:srgbClr val="000000"/>
                </a:solidFill>
              </a:rPr>
              <a:t>EITHER WAY:</a:t>
            </a:r>
          </a:p>
          <a:p>
            <a:r>
              <a:rPr lang="en-AU" sz="2400" dirty="0">
                <a:solidFill>
                  <a:srgbClr val="000000"/>
                </a:solidFill>
              </a:rPr>
              <a:t>Be sure to define key concepts</a:t>
            </a:r>
          </a:p>
          <a:p>
            <a:r>
              <a:rPr lang="en-AU" sz="2400" dirty="0">
                <a:solidFill>
                  <a:srgbClr val="000000"/>
                </a:solidFill>
              </a:rPr>
              <a:t>Be sure to refer to specific theorists</a:t>
            </a:r>
          </a:p>
          <a:p>
            <a:r>
              <a:rPr lang="en-AU" sz="2400" dirty="0">
                <a:solidFill>
                  <a:srgbClr val="000000"/>
                </a:solidFill>
              </a:rPr>
              <a:t>Be sure to refer to specific examples from your </a:t>
            </a:r>
            <a:r>
              <a:rPr lang="en-AU" sz="2400" dirty="0" smtClean="0">
                <a:solidFill>
                  <a:srgbClr val="000000"/>
                </a:solidFill>
              </a:rPr>
              <a:t>community</a:t>
            </a:r>
          </a:p>
          <a:p>
            <a:r>
              <a:rPr lang="en-AU" sz="2400" dirty="0">
                <a:solidFill>
                  <a:srgbClr val="000000"/>
                </a:solidFill>
              </a:rPr>
              <a:t>Be sure to include evidence</a:t>
            </a:r>
          </a:p>
          <a:p>
            <a:r>
              <a:rPr lang="en-AU" sz="2400" dirty="0" smtClean="0">
                <a:solidFill>
                  <a:srgbClr val="000000"/>
                </a:solidFill>
              </a:rPr>
              <a:t>Be </a:t>
            </a:r>
            <a:r>
              <a:rPr lang="en-AU" sz="2400" dirty="0">
                <a:solidFill>
                  <a:srgbClr val="000000"/>
                </a:solidFill>
              </a:rPr>
              <a:t>sure to write a structured response (Introduction, body paragraphs and a conclusion).</a:t>
            </a:r>
          </a:p>
        </p:txBody>
      </p:sp>
    </p:spTree>
    <p:extLst>
      <p:ext uri="{BB962C8B-B14F-4D97-AF65-F5344CB8AC3E}">
        <p14:creationId xmlns:p14="http://schemas.microsoft.com/office/powerpoint/2010/main" val="32354132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COMMUNITY</a:t>
            </a:r>
            <a:endParaRPr lang="en-AU"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3436" y="1573304"/>
            <a:ext cx="6937188" cy="4343283"/>
          </a:xfrm>
          <a:prstGeom prst="rect">
            <a:avLst/>
          </a:prstGeom>
        </p:spPr>
      </p:pic>
    </p:spTree>
    <p:extLst>
      <p:ext uri="{BB962C8B-B14F-4D97-AF65-F5344CB8AC3E}">
        <p14:creationId xmlns:p14="http://schemas.microsoft.com/office/powerpoint/2010/main" val="229884915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PAST EXAM QUESTIONS – </a:t>
            </a:r>
            <a:br>
              <a:rPr lang="en-AU" dirty="0" smtClean="0"/>
            </a:br>
            <a:r>
              <a:rPr lang="en-AU" dirty="0" smtClean="0"/>
              <a:t>EXTENDED RESPONSES:</a:t>
            </a:r>
            <a:endParaRPr lang="en-AU" dirty="0"/>
          </a:p>
        </p:txBody>
      </p:sp>
      <p:sp>
        <p:nvSpPr>
          <p:cNvPr id="3" name="Content Placeholder 2"/>
          <p:cNvSpPr>
            <a:spLocks noGrp="1"/>
          </p:cNvSpPr>
          <p:nvPr>
            <p:ph idx="1"/>
          </p:nvPr>
        </p:nvSpPr>
        <p:spPr>
          <a:xfrm>
            <a:off x="583205" y="1663047"/>
            <a:ext cx="8596668" cy="3880773"/>
          </a:xfrm>
        </p:spPr>
        <p:txBody>
          <a:bodyPr>
            <a:normAutofit/>
          </a:bodyPr>
          <a:lstStyle/>
          <a:p>
            <a:pPr marL="114300" indent="0">
              <a:buNone/>
            </a:pPr>
            <a:endParaRPr lang="en-AU" dirty="0"/>
          </a:p>
          <a:p>
            <a:pPr marL="114300" indent="0">
              <a:buNone/>
            </a:pPr>
            <a:r>
              <a:rPr lang="en-AU" b="1" i="1" u="sng" dirty="0"/>
              <a:t>COMMON THEMES:</a:t>
            </a:r>
            <a:endParaRPr lang="en-AU" dirty="0"/>
          </a:p>
          <a:p>
            <a:r>
              <a:rPr lang="en-AU" dirty="0"/>
              <a:t>Experience of community including weakened, strengthened, inclusion &amp; exclusion</a:t>
            </a:r>
          </a:p>
          <a:p>
            <a:r>
              <a:rPr lang="en-AU" dirty="0"/>
              <a:t>ICT</a:t>
            </a:r>
          </a:p>
          <a:p>
            <a:r>
              <a:rPr lang="en-AU" dirty="0"/>
              <a:t>Theorists: Tonnies &amp; Castells</a:t>
            </a:r>
          </a:p>
          <a:p>
            <a:r>
              <a:rPr lang="en-AU" dirty="0"/>
              <a:t>Factors influencing change: Social, Economic, Environmental, Political</a:t>
            </a:r>
          </a:p>
          <a:p>
            <a:r>
              <a:rPr lang="en-AU" dirty="0"/>
              <a:t>Ethical Methodology when investigating community</a:t>
            </a:r>
          </a:p>
          <a:p>
            <a:r>
              <a:rPr lang="en-AU" dirty="0"/>
              <a:t>Concept of community: definition of community, shift from traditional to modern community</a:t>
            </a:r>
          </a:p>
          <a:p>
            <a:endParaRPr lang="en-AU" dirty="0"/>
          </a:p>
        </p:txBody>
      </p:sp>
    </p:spTree>
    <p:extLst>
      <p:ext uri="{BB962C8B-B14F-4D97-AF65-F5344CB8AC3E}">
        <p14:creationId xmlns:p14="http://schemas.microsoft.com/office/powerpoint/2010/main" val="341769488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1530316"/>
            <a:ext cx="7620000" cy="4800600"/>
          </a:xfrm>
        </p:spPr>
        <p:txBody>
          <a:bodyPr>
            <a:normAutofit/>
          </a:bodyPr>
          <a:lstStyle/>
          <a:p>
            <a:pPr marL="114300" indent="0">
              <a:buNone/>
            </a:pPr>
            <a:endParaRPr lang="en-AU" dirty="0"/>
          </a:p>
          <a:p>
            <a:pPr marL="114300" indent="0">
              <a:buNone/>
            </a:pPr>
            <a:r>
              <a:rPr lang="en-AU" b="1" i="1" u="sng" dirty="0" smtClean="0"/>
              <a:t>COMMON </a:t>
            </a:r>
            <a:r>
              <a:rPr lang="en-AU" b="1" i="1" u="sng" dirty="0"/>
              <a:t>THEMES:</a:t>
            </a:r>
            <a:endParaRPr lang="en-AU" dirty="0"/>
          </a:p>
          <a:p>
            <a:r>
              <a:rPr lang="en-AU" dirty="0"/>
              <a:t>Experience of community including weakened, strengthened, inclusion &amp; exclusion</a:t>
            </a:r>
          </a:p>
          <a:p>
            <a:r>
              <a:rPr lang="en-AU" dirty="0"/>
              <a:t>ICT</a:t>
            </a:r>
          </a:p>
          <a:p>
            <a:r>
              <a:rPr lang="en-AU" dirty="0"/>
              <a:t>Theorists: Tonnies &amp; Castells</a:t>
            </a:r>
          </a:p>
          <a:p>
            <a:r>
              <a:rPr lang="en-AU" dirty="0"/>
              <a:t>Factors influencing change: Social, Economic, Environmental, Political</a:t>
            </a:r>
          </a:p>
          <a:p>
            <a:r>
              <a:rPr lang="en-AU" dirty="0"/>
              <a:t>Ethical Methodology when investigating community</a:t>
            </a:r>
          </a:p>
          <a:p>
            <a:r>
              <a:rPr lang="en-AU" dirty="0"/>
              <a:t>Concept of community: definition of community, shift from traditional to modern community</a:t>
            </a:r>
          </a:p>
          <a:p>
            <a:pPr marL="114300" indent="0">
              <a:buNone/>
            </a:pPr>
            <a:endParaRPr lang="en-AU" dirty="0"/>
          </a:p>
          <a:p>
            <a:endParaRPr lang="en-AU" dirty="0"/>
          </a:p>
        </p:txBody>
      </p:sp>
      <p:sp>
        <p:nvSpPr>
          <p:cNvPr id="4" name="Title 1"/>
          <p:cNvSpPr>
            <a:spLocks noGrp="1"/>
          </p:cNvSpPr>
          <p:nvPr>
            <p:ph type="title"/>
          </p:nvPr>
        </p:nvSpPr>
        <p:spPr>
          <a:xfrm>
            <a:off x="677334" y="609600"/>
            <a:ext cx="8596668" cy="1320800"/>
          </a:xfrm>
        </p:spPr>
        <p:txBody>
          <a:bodyPr/>
          <a:lstStyle/>
          <a:p>
            <a:r>
              <a:rPr lang="en-AU" dirty="0" smtClean="0"/>
              <a:t>PAST EXAM QUESTIONS – </a:t>
            </a:r>
            <a:br>
              <a:rPr lang="en-AU" dirty="0" smtClean="0"/>
            </a:br>
            <a:r>
              <a:rPr lang="en-AU" dirty="0" smtClean="0"/>
              <a:t>ESSAYS:</a:t>
            </a:r>
            <a:endParaRPr lang="en-AU" dirty="0"/>
          </a:p>
        </p:txBody>
      </p:sp>
    </p:spTree>
    <p:extLst>
      <p:ext uri="{BB962C8B-B14F-4D97-AF65-F5344CB8AC3E}">
        <p14:creationId xmlns:p14="http://schemas.microsoft.com/office/powerpoint/2010/main" val="237459025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2016 EXAM:</a:t>
            </a:r>
            <a:endParaRPr lang="en-AU" dirty="0"/>
          </a:p>
        </p:txBody>
      </p:sp>
      <p:sp>
        <p:nvSpPr>
          <p:cNvPr id="3" name="Content Placeholder 2"/>
          <p:cNvSpPr>
            <a:spLocks noGrp="1"/>
          </p:cNvSpPr>
          <p:nvPr>
            <p:ph idx="1"/>
          </p:nvPr>
        </p:nvSpPr>
        <p:spPr/>
        <p:txBody>
          <a:bodyPr/>
          <a:lstStyle/>
          <a:p>
            <a:r>
              <a:rPr lang="en-AU" b="1" dirty="0"/>
              <a:t>Question 11 </a:t>
            </a:r>
            <a:r>
              <a:rPr lang="en-AU" dirty="0"/>
              <a:t>(20 marks)</a:t>
            </a:r>
          </a:p>
          <a:p>
            <a:r>
              <a:rPr lang="en-US" dirty="0"/>
              <a:t>Using sociological theories, evaluate a specific community experience. Refer to </a:t>
            </a:r>
            <a:r>
              <a:rPr lang="en-US" b="1" dirty="0"/>
              <a:t>one </a:t>
            </a:r>
            <a:r>
              <a:rPr lang="en-US" dirty="0"/>
              <a:t>community that </a:t>
            </a:r>
            <a:r>
              <a:rPr lang="en-US" dirty="0" smtClean="0"/>
              <a:t>you </a:t>
            </a:r>
            <a:r>
              <a:rPr lang="en-AU" dirty="0" smtClean="0"/>
              <a:t>have </a:t>
            </a:r>
            <a:r>
              <a:rPr lang="en-AU" dirty="0"/>
              <a:t>studied this year.</a:t>
            </a:r>
          </a:p>
          <a:p>
            <a:r>
              <a:rPr lang="en-AU" b="1" dirty="0"/>
              <a:t>OR</a:t>
            </a:r>
          </a:p>
          <a:p>
            <a:r>
              <a:rPr lang="en-AU" b="1" dirty="0"/>
              <a:t>Question 12 </a:t>
            </a:r>
            <a:r>
              <a:rPr lang="en-AU" dirty="0"/>
              <a:t>(20 marks)</a:t>
            </a:r>
          </a:p>
          <a:p>
            <a:r>
              <a:rPr lang="en-US" dirty="0"/>
              <a:t>What factors influence a sense of community? Evaluate the factors that make communities strong and </a:t>
            </a:r>
            <a:r>
              <a:rPr lang="en-US" dirty="0" smtClean="0"/>
              <a:t>united </a:t>
            </a:r>
            <a:r>
              <a:rPr lang="en-US" b="1" dirty="0" smtClean="0"/>
              <a:t>and/or </a:t>
            </a:r>
            <a:r>
              <a:rPr lang="en-US" dirty="0"/>
              <a:t>weak and divided. Refer to sociological concepts and a community that you have studied this year.</a:t>
            </a:r>
            <a:endParaRPr lang="en-AU" dirty="0"/>
          </a:p>
        </p:txBody>
      </p:sp>
    </p:spTree>
    <p:extLst>
      <p:ext uri="{BB962C8B-B14F-4D97-AF65-F5344CB8AC3E}">
        <p14:creationId xmlns:p14="http://schemas.microsoft.com/office/powerpoint/2010/main" val="226537928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PRACTICE SAC QUESTIONS – REPORT:</a:t>
            </a:r>
            <a:endParaRPr lang="en-AU" dirty="0"/>
          </a:p>
        </p:txBody>
      </p:sp>
      <p:sp>
        <p:nvSpPr>
          <p:cNvPr id="3" name="Content Placeholder 2"/>
          <p:cNvSpPr>
            <a:spLocks noGrp="1"/>
          </p:cNvSpPr>
          <p:nvPr>
            <p:ph idx="1"/>
          </p:nvPr>
        </p:nvSpPr>
        <p:spPr>
          <a:xfrm>
            <a:off x="677334" y="1425389"/>
            <a:ext cx="9407960" cy="5042646"/>
          </a:xfrm>
        </p:spPr>
        <p:txBody>
          <a:bodyPr>
            <a:normAutofit/>
          </a:bodyPr>
          <a:lstStyle/>
          <a:p>
            <a:pPr marL="0" indent="0">
              <a:lnSpc>
                <a:spcPct val="120000"/>
              </a:lnSpc>
              <a:spcBef>
                <a:spcPts val="0"/>
              </a:spcBef>
              <a:buNone/>
            </a:pPr>
            <a:r>
              <a:rPr lang="en-US" dirty="0"/>
              <a:t>1. Description of the community;</a:t>
            </a:r>
          </a:p>
          <a:p>
            <a:pPr marL="0" indent="0">
              <a:lnSpc>
                <a:spcPct val="120000"/>
              </a:lnSpc>
              <a:spcBef>
                <a:spcPts val="0"/>
              </a:spcBef>
              <a:buNone/>
            </a:pPr>
            <a:r>
              <a:rPr lang="en-US" dirty="0" smtClean="0"/>
              <a:t>2</a:t>
            </a:r>
            <a:r>
              <a:rPr lang="en-US" dirty="0"/>
              <a:t>. The </a:t>
            </a:r>
            <a:r>
              <a:rPr lang="en-US" dirty="0" smtClean="0"/>
              <a:t>political, economic, environmental </a:t>
            </a:r>
            <a:r>
              <a:rPr lang="en-US" dirty="0"/>
              <a:t>and s</a:t>
            </a:r>
            <a:r>
              <a:rPr lang="en-US" dirty="0" smtClean="0"/>
              <a:t>ocial </a:t>
            </a:r>
            <a:r>
              <a:rPr lang="en-US" dirty="0"/>
              <a:t>factors </a:t>
            </a:r>
            <a:r>
              <a:rPr lang="en-US" dirty="0" smtClean="0"/>
              <a:t>that </a:t>
            </a:r>
            <a:r>
              <a:rPr lang="en-US" dirty="0"/>
              <a:t>affect the development of the community, or that may have created issues for the community, or solved issues for the community;</a:t>
            </a:r>
          </a:p>
          <a:p>
            <a:pPr marL="0" indent="0">
              <a:lnSpc>
                <a:spcPct val="120000"/>
              </a:lnSpc>
              <a:spcBef>
                <a:spcPts val="0"/>
              </a:spcBef>
              <a:buNone/>
            </a:pPr>
            <a:r>
              <a:rPr lang="en-US" dirty="0" smtClean="0"/>
              <a:t>3</a:t>
            </a:r>
            <a:r>
              <a:rPr lang="en-US" dirty="0"/>
              <a:t>. Are there any criteria for joining, or being a part of the community, and therefore, do any members of the community feel specifically included or excluded as a result?</a:t>
            </a:r>
          </a:p>
          <a:p>
            <a:pPr marL="0" indent="0">
              <a:lnSpc>
                <a:spcPct val="120000"/>
              </a:lnSpc>
              <a:spcBef>
                <a:spcPts val="0"/>
              </a:spcBef>
              <a:buNone/>
            </a:pPr>
            <a:r>
              <a:rPr lang="en-US" dirty="0" smtClean="0"/>
              <a:t>4</a:t>
            </a:r>
            <a:r>
              <a:rPr lang="en-US" dirty="0"/>
              <a:t>. How could the perspective of the sense of community differ between different community members?</a:t>
            </a:r>
          </a:p>
          <a:p>
            <a:pPr marL="0" indent="0">
              <a:lnSpc>
                <a:spcPct val="120000"/>
              </a:lnSpc>
              <a:spcBef>
                <a:spcPts val="0"/>
              </a:spcBef>
              <a:buNone/>
            </a:pPr>
            <a:r>
              <a:rPr lang="en-US" dirty="0" smtClean="0"/>
              <a:t>5</a:t>
            </a:r>
            <a:r>
              <a:rPr lang="en-US" dirty="0"/>
              <a:t>. What is being done to establish a sense of community?</a:t>
            </a:r>
          </a:p>
          <a:p>
            <a:pPr marL="0" indent="0">
              <a:lnSpc>
                <a:spcPct val="120000"/>
              </a:lnSpc>
              <a:spcBef>
                <a:spcPts val="0"/>
              </a:spcBef>
              <a:buNone/>
            </a:pPr>
            <a:r>
              <a:rPr lang="en-US" dirty="0" smtClean="0"/>
              <a:t>6</a:t>
            </a:r>
            <a:r>
              <a:rPr lang="en-US" dirty="0"/>
              <a:t>. Does the community relate more to the theory of community by </a:t>
            </a:r>
            <a:r>
              <a:rPr lang="en-US" dirty="0" err="1"/>
              <a:t>Tonnies</a:t>
            </a:r>
            <a:r>
              <a:rPr lang="en-US" dirty="0"/>
              <a:t> or Castells? Why? How?</a:t>
            </a:r>
          </a:p>
          <a:p>
            <a:pPr marL="0" indent="0">
              <a:lnSpc>
                <a:spcPct val="120000"/>
              </a:lnSpc>
              <a:spcBef>
                <a:spcPts val="0"/>
              </a:spcBef>
              <a:buNone/>
            </a:pPr>
            <a:r>
              <a:rPr lang="en-US" dirty="0" smtClean="0"/>
              <a:t>7</a:t>
            </a:r>
            <a:r>
              <a:rPr lang="en-US" dirty="0"/>
              <a:t>. How has ICT affected the community? Positives? Negatives? Specific examples.</a:t>
            </a:r>
          </a:p>
          <a:p>
            <a:pPr marL="0" indent="0">
              <a:lnSpc>
                <a:spcPct val="120000"/>
              </a:lnSpc>
              <a:spcBef>
                <a:spcPts val="0"/>
              </a:spcBef>
              <a:buNone/>
            </a:pPr>
            <a:r>
              <a:rPr lang="en-US" dirty="0" smtClean="0"/>
              <a:t>8</a:t>
            </a:r>
            <a:r>
              <a:rPr lang="en-US" dirty="0"/>
              <a:t>. What future scenarios might affect a sense of community? How?</a:t>
            </a:r>
          </a:p>
          <a:p>
            <a:endParaRPr lang="en-US" dirty="0"/>
          </a:p>
          <a:p>
            <a:endParaRPr lang="en-AU" dirty="0"/>
          </a:p>
        </p:txBody>
      </p:sp>
    </p:spTree>
    <p:extLst>
      <p:ext uri="{BB962C8B-B14F-4D97-AF65-F5344CB8AC3E}">
        <p14:creationId xmlns:p14="http://schemas.microsoft.com/office/powerpoint/2010/main" val="288340179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PRACTICE SAC QUESTIONS – TEST:</a:t>
            </a:r>
            <a:endParaRPr lang="en-AU" dirty="0"/>
          </a:p>
        </p:txBody>
      </p:sp>
      <p:sp>
        <p:nvSpPr>
          <p:cNvPr id="3" name="Content Placeholder 2"/>
          <p:cNvSpPr>
            <a:spLocks noGrp="1"/>
          </p:cNvSpPr>
          <p:nvPr>
            <p:ph idx="1"/>
          </p:nvPr>
        </p:nvSpPr>
        <p:spPr>
          <a:xfrm>
            <a:off x="677334" y="1438835"/>
            <a:ext cx="8596668" cy="4921624"/>
          </a:xfrm>
        </p:spPr>
        <p:txBody>
          <a:bodyPr>
            <a:normAutofit fontScale="92500"/>
          </a:bodyPr>
          <a:lstStyle/>
          <a:p>
            <a:pPr marL="0" indent="0">
              <a:lnSpc>
                <a:spcPct val="120000"/>
              </a:lnSpc>
              <a:spcBef>
                <a:spcPts val="0"/>
              </a:spcBef>
              <a:buNone/>
            </a:pPr>
            <a:r>
              <a:rPr lang="en-US" dirty="0"/>
              <a:t>QUESTION 1: Define community. </a:t>
            </a:r>
            <a:r>
              <a:rPr lang="en-US" dirty="0" smtClean="0"/>
              <a:t>2 </a:t>
            </a:r>
            <a:r>
              <a:rPr lang="en-US" dirty="0"/>
              <a:t>marks</a:t>
            </a:r>
          </a:p>
          <a:p>
            <a:pPr marL="0" indent="0">
              <a:lnSpc>
                <a:spcPct val="120000"/>
              </a:lnSpc>
              <a:spcBef>
                <a:spcPts val="0"/>
              </a:spcBef>
              <a:buNone/>
            </a:pPr>
            <a:r>
              <a:rPr lang="en-US" dirty="0"/>
              <a:t>QUESTION 2: Describe the two types of community introduced by Ferdinand </a:t>
            </a:r>
            <a:r>
              <a:rPr lang="en-US" dirty="0" err="1"/>
              <a:t>Tonnies</a:t>
            </a:r>
            <a:r>
              <a:rPr lang="en-US" dirty="0"/>
              <a:t> and provide an example of each.	</a:t>
            </a:r>
            <a:r>
              <a:rPr lang="en-US" dirty="0" smtClean="0"/>
              <a:t>6 </a:t>
            </a:r>
            <a:r>
              <a:rPr lang="en-US" dirty="0"/>
              <a:t>marks</a:t>
            </a:r>
          </a:p>
          <a:p>
            <a:pPr marL="0" indent="0">
              <a:lnSpc>
                <a:spcPct val="120000"/>
              </a:lnSpc>
              <a:spcBef>
                <a:spcPts val="0"/>
              </a:spcBef>
              <a:buNone/>
            </a:pPr>
            <a:r>
              <a:rPr lang="en-US" dirty="0"/>
              <a:t>QUESTION 3: Identify and explain 3 factors that contributed to the shift from traditional to modern community. </a:t>
            </a:r>
            <a:r>
              <a:rPr lang="en-US" dirty="0" smtClean="0"/>
              <a:t>6 </a:t>
            </a:r>
            <a:r>
              <a:rPr lang="en-US" dirty="0"/>
              <a:t>marks</a:t>
            </a:r>
          </a:p>
          <a:p>
            <a:pPr marL="0" indent="0">
              <a:lnSpc>
                <a:spcPct val="120000"/>
              </a:lnSpc>
              <a:spcBef>
                <a:spcPts val="0"/>
              </a:spcBef>
              <a:buNone/>
            </a:pPr>
            <a:r>
              <a:rPr lang="en-US" dirty="0"/>
              <a:t>QUESTION 4: Explain the theory of ‘network society’. Provide one argument against the use of Internet communities and one argument to support them. </a:t>
            </a:r>
            <a:r>
              <a:rPr lang="en-US" dirty="0" smtClean="0"/>
              <a:t>4 </a:t>
            </a:r>
            <a:r>
              <a:rPr lang="en-US" dirty="0"/>
              <a:t>marks</a:t>
            </a:r>
          </a:p>
          <a:p>
            <a:pPr marL="0" indent="0">
              <a:lnSpc>
                <a:spcPct val="120000"/>
              </a:lnSpc>
              <a:spcBef>
                <a:spcPts val="0"/>
              </a:spcBef>
              <a:buNone/>
            </a:pPr>
            <a:r>
              <a:rPr lang="en-US" dirty="0"/>
              <a:t>QUESTION 5: Define ‘experience’ of community and ‘sense’ of </a:t>
            </a:r>
            <a:r>
              <a:rPr lang="en-US" dirty="0" smtClean="0"/>
              <a:t>community. </a:t>
            </a:r>
            <a:r>
              <a:rPr lang="en-US" dirty="0"/>
              <a:t>	2 marks</a:t>
            </a:r>
          </a:p>
          <a:p>
            <a:pPr marL="0" indent="0">
              <a:lnSpc>
                <a:spcPct val="120000"/>
              </a:lnSpc>
              <a:spcBef>
                <a:spcPts val="0"/>
              </a:spcBef>
              <a:buNone/>
            </a:pPr>
            <a:r>
              <a:rPr lang="en-US" dirty="0"/>
              <a:t>QUESTION 6: Define Inclusion and Exclusion. Using a relevant example, describe how an individual may experience both inclusion and exclusion simultaneously within a community. </a:t>
            </a:r>
            <a:r>
              <a:rPr lang="en-US" dirty="0" smtClean="0"/>
              <a:t>4 </a:t>
            </a:r>
            <a:r>
              <a:rPr lang="en-US" dirty="0"/>
              <a:t>marks</a:t>
            </a:r>
          </a:p>
          <a:p>
            <a:pPr marL="0" indent="0">
              <a:lnSpc>
                <a:spcPct val="120000"/>
              </a:lnSpc>
              <a:spcBef>
                <a:spcPts val="0"/>
              </a:spcBef>
              <a:buNone/>
            </a:pPr>
            <a:r>
              <a:rPr lang="en-US" dirty="0"/>
              <a:t>QUESTION 7: Name 3 factors that can strengthen a sense of community and 3 factors that can weaken a sense of community. </a:t>
            </a:r>
            <a:r>
              <a:rPr lang="en-US" dirty="0" smtClean="0"/>
              <a:t>6 </a:t>
            </a:r>
            <a:r>
              <a:rPr lang="en-US" dirty="0"/>
              <a:t>marks</a:t>
            </a:r>
          </a:p>
          <a:p>
            <a:pPr marL="0" indent="0">
              <a:lnSpc>
                <a:spcPct val="120000"/>
              </a:lnSpc>
              <a:spcBef>
                <a:spcPts val="0"/>
              </a:spcBef>
              <a:buNone/>
            </a:pPr>
            <a:r>
              <a:rPr lang="en-US" dirty="0"/>
              <a:t>QUESTION 8: Name the 4 factors that can impact, change, or influence a community and provide an example of each (PEES). </a:t>
            </a:r>
            <a:r>
              <a:rPr lang="en-US" dirty="0" smtClean="0"/>
              <a:t>8 </a:t>
            </a:r>
            <a:r>
              <a:rPr lang="en-US" dirty="0"/>
              <a:t>marks</a:t>
            </a:r>
          </a:p>
          <a:p>
            <a:endParaRPr lang="en-US" dirty="0"/>
          </a:p>
          <a:p>
            <a:endParaRPr lang="en-AU" dirty="0"/>
          </a:p>
        </p:txBody>
      </p:sp>
    </p:spTree>
    <p:extLst>
      <p:ext uri="{BB962C8B-B14F-4D97-AF65-F5344CB8AC3E}">
        <p14:creationId xmlns:p14="http://schemas.microsoft.com/office/powerpoint/2010/main" val="312859380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SOCIAL MOVEMENTS &amp; SOCIAL CHANGE</a:t>
            </a:r>
            <a:endParaRPr lang="en-AU"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40042" y="1492343"/>
            <a:ext cx="4919664" cy="5033743"/>
          </a:xfrm>
          <a:prstGeom prst="rect">
            <a:avLst/>
          </a:prstGeom>
        </p:spPr>
      </p:pic>
    </p:spTree>
    <p:extLst>
      <p:ext uri="{BB962C8B-B14F-4D97-AF65-F5344CB8AC3E}">
        <p14:creationId xmlns:p14="http://schemas.microsoft.com/office/powerpoint/2010/main" val="126054352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3718" y="609600"/>
            <a:ext cx="8440284" cy="1320800"/>
          </a:xfrm>
        </p:spPr>
        <p:txBody>
          <a:bodyPr>
            <a:normAutofit/>
          </a:bodyPr>
          <a:lstStyle/>
          <a:p>
            <a:pPr algn="ctr"/>
            <a:r>
              <a:rPr lang="en-AU" b="1" u="sng" dirty="0" smtClean="0"/>
              <a:t>AREA OF STUDY 2: SOCIAL MOVEMENTS &amp; SOCIAL CHANGE</a:t>
            </a:r>
            <a:endParaRPr lang="en-AU" b="1" u="sng" dirty="0"/>
          </a:p>
        </p:txBody>
      </p:sp>
      <p:sp>
        <p:nvSpPr>
          <p:cNvPr id="3" name="Subtitle 2"/>
          <p:cNvSpPr>
            <a:spLocks noGrp="1"/>
          </p:cNvSpPr>
          <p:nvPr>
            <p:ph idx="1"/>
          </p:nvPr>
        </p:nvSpPr>
        <p:spPr/>
        <p:txBody>
          <a:bodyPr>
            <a:normAutofit/>
          </a:bodyPr>
          <a:lstStyle/>
          <a:p>
            <a:r>
              <a:rPr lang="en-US" sz="2800" dirty="0">
                <a:solidFill>
                  <a:schemeClr val="tx1"/>
                </a:solidFill>
              </a:rPr>
              <a:t>“On completion of this unit the student should be able to </a:t>
            </a:r>
            <a:r>
              <a:rPr lang="en-US" sz="2800" dirty="0" err="1">
                <a:solidFill>
                  <a:schemeClr val="tx1"/>
                </a:solidFill>
              </a:rPr>
              <a:t>analyse</a:t>
            </a:r>
            <a:r>
              <a:rPr lang="en-US" sz="2800" dirty="0">
                <a:solidFill>
                  <a:schemeClr val="tx1"/>
                </a:solidFill>
              </a:rPr>
              <a:t> the nature of social movements </a:t>
            </a:r>
            <a:r>
              <a:rPr lang="en-US" sz="2800" dirty="0" smtClean="0">
                <a:solidFill>
                  <a:schemeClr val="tx1"/>
                </a:solidFill>
              </a:rPr>
              <a:t>and evaluate </a:t>
            </a:r>
            <a:r>
              <a:rPr lang="en-US" sz="2800" dirty="0">
                <a:solidFill>
                  <a:schemeClr val="tx1"/>
                </a:solidFill>
              </a:rPr>
              <a:t>their influence on social change</a:t>
            </a:r>
            <a:r>
              <a:rPr lang="en-US" sz="2800" dirty="0" smtClean="0">
                <a:solidFill>
                  <a:schemeClr val="tx1"/>
                </a:solidFill>
              </a:rPr>
              <a:t>.</a:t>
            </a:r>
            <a:r>
              <a:rPr lang="en-AU" sz="2800" dirty="0" smtClean="0">
                <a:solidFill>
                  <a:schemeClr val="tx1"/>
                </a:solidFill>
              </a:rPr>
              <a:t>”</a:t>
            </a:r>
            <a:endParaRPr lang="en-AU" i="1" dirty="0">
              <a:solidFill>
                <a:schemeClr val="tx1"/>
              </a:solidFill>
            </a:endParaRPr>
          </a:p>
        </p:txBody>
      </p:sp>
    </p:spTree>
    <p:extLst>
      <p:ext uri="{BB962C8B-B14F-4D97-AF65-F5344CB8AC3E}">
        <p14:creationId xmlns:p14="http://schemas.microsoft.com/office/powerpoint/2010/main" val="329706475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KEY KNOWLEDGE:</a:t>
            </a:r>
            <a:endParaRPr lang="en-AU"/>
          </a:p>
        </p:txBody>
      </p:sp>
      <p:sp>
        <p:nvSpPr>
          <p:cNvPr id="3" name="Content Placeholder 2"/>
          <p:cNvSpPr>
            <a:spLocks noGrp="1"/>
          </p:cNvSpPr>
          <p:nvPr>
            <p:ph idx="1"/>
          </p:nvPr>
        </p:nvSpPr>
        <p:spPr>
          <a:xfrm>
            <a:off x="2063552" y="1340768"/>
            <a:ext cx="6347714" cy="4896544"/>
          </a:xfrm>
        </p:spPr>
        <p:txBody>
          <a:bodyPr>
            <a:normAutofit/>
          </a:bodyPr>
          <a:lstStyle/>
          <a:p>
            <a:endParaRPr lang="en-AU" dirty="0"/>
          </a:p>
          <a:p>
            <a:pPr>
              <a:buFont typeface="+mj-lt"/>
              <a:buAutoNum type="arabicPeriod"/>
            </a:pPr>
            <a:r>
              <a:rPr lang="en-US" dirty="0" smtClean="0">
                <a:solidFill>
                  <a:schemeClr val="tx1"/>
                </a:solidFill>
              </a:rPr>
              <a:t>the </a:t>
            </a:r>
            <a:r>
              <a:rPr lang="en-US" dirty="0">
                <a:solidFill>
                  <a:schemeClr val="tx1"/>
                </a:solidFill>
              </a:rPr>
              <a:t>concepts of social movement and social change</a:t>
            </a:r>
          </a:p>
          <a:p>
            <a:pPr>
              <a:buFont typeface="+mj-lt"/>
              <a:buAutoNum type="arabicPeriod"/>
            </a:pPr>
            <a:r>
              <a:rPr lang="en-US" dirty="0" smtClean="0">
                <a:solidFill>
                  <a:schemeClr val="tx1"/>
                </a:solidFill>
              </a:rPr>
              <a:t>the </a:t>
            </a:r>
            <a:r>
              <a:rPr lang="en-US" dirty="0">
                <a:solidFill>
                  <a:schemeClr val="tx1"/>
                </a:solidFill>
              </a:rPr>
              <a:t>nature of social movements:</a:t>
            </a:r>
          </a:p>
          <a:p>
            <a:r>
              <a:rPr lang="en-US" dirty="0" smtClean="0">
                <a:solidFill>
                  <a:schemeClr val="tx1"/>
                </a:solidFill>
              </a:rPr>
              <a:t>alternative</a:t>
            </a:r>
            <a:r>
              <a:rPr lang="en-US" dirty="0">
                <a:solidFill>
                  <a:schemeClr val="tx1"/>
                </a:solidFill>
              </a:rPr>
              <a:t>, redemptive, reformative and revolutionary types of social movements</a:t>
            </a:r>
          </a:p>
          <a:p>
            <a:r>
              <a:rPr lang="en-US" dirty="0" smtClean="0">
                <a:solidFill>
                  <a:schemeClr val="tx1"/>
                </a:solidFill>
              </a:rPr>
              <a:t>the </a:t>
            </a:r>
            <a:r>
              <a:rPr lang="en-US" dirty="0">
                <a:solidFill>
                  <a:schemeClr val="tx1"/>
                </a:solidFill>
              </a:rPr>
              <a:t>deprivation and new social movements theories of how social movements come </a:t>
            </a:r>
            <a:r>
              <a:rPr lang="en-US" dirty="0" smtClean="0">
                <a:solidFill>
                  <a:schemeClr val="tx1"/>
                </a:solidFill>
              </a:rPr>
              <a:t>into being</a:t>
            </a:r>
            <a:endParaRPr lang="en-US" dirty="0">
              <a:solidFill>
                <a:schemeClr val="tx1"/>
              </a:solidFill>
            </a:endParaRPr>
          </a:p>
          <a:p>
            <a:r>
              <a:rPr lang="en-US" dirty="0" smtClean="0">
                <a:solidFill>
                  <a:schemeClr val="tx1"/>
                </a:solidFill>
              </a:rPr>
              <a:t>the </a:t>
            </a:r>
            <a:r>
              <a:rPr lang="en-US" dirty="0">
                <a:solidFill>
                  <a:schemeClr val="tx1"/>
                </a:solidFill>
              </a:rPr>
              <a:t>stages in social movements of emergence, coalescence, </a:t>
            </a:r>
            <a:r>
              <a:rPr lang="en-US" dirty="0" err="1">
                <a:solidFill>
                  <a:schemeClr val="tx1"/>
                </a:solidFill>
              </a:rPr>
              <a:t>bureaucratisation</a:t>
            </a:r>
            <a:r>
              <a:rPr lang="en-US" dirty="0">
                <a:solidFill>
                  <a:schemeClr val="tx1"/>
                </a:solidFill>
              </a:rPr>
              <a:t> and decline</a:t>
            </a:r>
          </a:p>
          <a:p>
            <a:r>
              <a:rPr lang="en-US" dirty="0" smtClean="0">
                <a:solidFill>
                  <a:schemeClr val="tx1"/>
                </a:solidFill>
              </a:rPr>
              <a:t>how </a:t>
            </a:r>
            <a:r>
              <a:rPr lang="en-US" dirty="0">
                <a:solidFill>
                  <a:schemeClr val="tx1"/>
                </a:solidFill>
              </a:rPr>
              <a:t>power is used by a social movement and its opposition</a:t>
            </a:r>
          </a:p>
          <a:p>
            <a:r>
              <a:rPr lang="en-US" dirty="0" smtClean="0">
                <a:solidFill>
                  <a:schemeClr val="tx1"/>
                </a:solidFill>
              </a:rPr>
              <a:t>influences </a:t>
            </a:r>
            <a:r>
              <a:rPr lang="en-US" dirty="0">
                <a:solidFill>
                  <a:schemeClr val="tx1"/>
                </a:solidFill>
              </a:rPr>
              <a:t>of social movements on social change, with consideration of what was changed </a:t>
            </a:r>
            <a:r>
              <a:rPr lang="en-US" dirty="0" smtClean="0">
                <a:solidFill>
                  <a:schemeClr val="tx1"/>
                </a:solidFill>
              </a:rPr>
              <a:t>and who </a:t>
            </a:r>
            <a:r>
              <a:rPr lang="en-US" dirty="0">
                <a:solidFill>
                  <a:schemeClr val="tx1"/>
                </a:solidFill>
              </a:rPr>
              <a:t>was changed</a:t>
            </a:r>
            <a:endParaRPr lang="en-AU" dirty="0"/>
          </a:p>
        </p:txBody>
      </p:sp>
    </p:spTree>
    <p:extLst>
      <p:ext uri="{BB962C8B-B14F-4D97-AF65-F5344CB8AC3E}">
        <p14:creationId xmlns:p14="http://schemas.microsoft.com/office/powerpoint/2010/main" val="55571341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KK CONTINUED..</a:t>
            </a:r>
            <a:endParaRPr lang="en-AU" dirty="0"/>
          </a:p>
        </p:txBody>
      </p:sp>
      <p:sp>
        <p:nvSpPr>
          <p:cNvPr id="3" name="Content Placeholder 2"/>
          <p:cNvSpPr>
            <a:spLocks noGrp="1"/>
          </p:cNvSpPr>
          <p:nvPr>
            <p:ph idx="1"/>
          </p:nvPr>
        </p:nvSpPr>
        <p:spPr>
          <a:xfrm>
            <a:off x="2133599" y="1412777"/>
            <a:ext cx="6347714" cy="4628587"/>
          </a:xfrm>
        </p:spPr>
        <p:txBody>
          <a:bodyPr>
            <a:normAutofit/>
          </a:bodyPr>
          <a:lstStyle/>
          <a:p>
            <a:endParaRPr lang="en-AU" dirty="0"/>
          </a:p>
          <a:p>
            <a:pPr>
              <a:buFont typeface="+mj-lt"/>
              <a:buAutoNum type="arabicPeriod" startAt="3"/>
            </a:pPr>
            <a:r>
              <a:rPr lang="en-US" dirty="0" smtClean="0">
                <a:solidFill>
                  <a:schemeClr val="tx1"/>
                </a:solidFill>
              </a:rPr>
              <a:t>the </a:t>
            </a:r>
            <a:r>
              <a:rPr lang="en-US" dirty="0">
                <a:solidFill>
                  <a:schemeClr val="tx1"/>
                </a:solidFill>
              </a:rPr>
              <a:t>nature of specific social movements, </a:t>
            </a:r>
            <a:r>
              <a:rPr lang="en-US" b="1" u="sng" dirty="0">
                <a:solidFill>
                  <a:schemeClr val="tx1"/>
                </a:solidFill>
              </a:rPr>
              <a:t>including an </a:t>
            </a:r>
            <a:r>
              <a:rPr lang="en-US" b="1" u="sng" dirty="0">
                <a:solidFill>
                  <a:srgbClr val="FF0000"/>
                </a:solidFill>
              </a:rPr>
              <a:t>environmental</a:t>
            </a:r>
            <a:r>
              <a:rPr lang="en-US" b="1" u="sng" dirty="0">
                <a:solidFill>
                  <a:schemeClr val="tx1"/>
                </a:solidFill>
              </a:rPr>
              <a:t> movement and one </a:t>
            </a:r>
            <a:r>
              <a:rPr lang="en-US" b="1" u="sng" dirty="0" smtClean="0">
                <a:solidFill>
                  <a:schemeClr val="tx1"/>
                </a:solidFill>
              </a:rPr>
              <a:t>other movement</a:t>
            </a:r>
            <a:r>
              <a:rPr lang="en-US" dirty="0">
                <a:solidFill>
                  <a:schemeClr val="tx1"/>
                </a:solidFill>
              </a:rPr>
              <a:t>:</a:t>
            </a:r>
          </a:p>
          <a:p>
            <a:r>
              <a:rPr lang="en-US" dirty="0" smtClean="0">
                <a:solidFill>
                  <a:schemeClr val="tx1"/>
                </a:solidFill>
              </a:rPr>
              <a:t>the </a:t>
            </a:r>
            <a:r>
              <a:rPr lang="en-US" dirty="0">
                <a:solidFill>
                  <a:schemeClr val="tx1"/>
                </a:solidFill>
              </a:rPr>
              <a:t>social movement as alternative, redemptive, reformative or revolutionary</a:t>
            </a:r>
          </a:p>
          <a:p>
            <a:r>
              <a:rPr lang="en-US" dirty="0" smtClean="0">
                <a:solidFill>
                  <a:schemeClr val="tx1"/>
                </a:solidFill>
              </a:rPr>
              <a:t>how </a:t>
            </a:r>
            <a:r>
              <a:rPr lang="en-US" dirty="0">
                <a:solidFill>
                  <a:schemeClr val="tx1"/>
                </a:solidFill>
              </a:rPr>
              <a:t>the social movement came into being, from deprivation and new social movement </a:t>
            </a:r>
            <a:r>
              <a:rPr lang="en-US" dirty="0" smtClean="0">
                <a:solidFill>
                  <a:schemeClr val="tx1"/>
                </a:solidFill>
              </a:rPr>
              <a:t>theory perspectives</a:t>
            </a:r>
            <a:endParaRPr lang="en-US" dirty="0">
              <a:solidFill>
                <a:schemeClr val="tx1"/>
              </a:solidFill>
            </a:endParaRPr>
          </a:p>
          <a:p>
            <a:r>
              <a:rPr lang="en-US" dirty="0" smtClean="0">
                <a:solidFill>
                  <a:schemeClr val="tx1"/>
                </a:solidFill>
              </a:rPr>
              <a:t>the </a:t>
            </a:r>
            <a:r>
              <a:rPr lang="en-US" dirty="0">
                <a:solidFill>
                  <a:schemeClr val="tx1"/>
                </a:solidFill>
              </a:rPr>
              <a:t>current stage of the social movement</a:t>
            </a:r>
          </a:p>
          <a:p>
            <a:r>
              <a:rPr lang="en-US" dirty="0" smtClean="0">
                <a:solidFill>
                  <a:schemeClr val="tx1"/>
                </a:solidFill>
              </a:rPr>
              <a:t>how </a:t>
            </a:r>
            <a:r>
              <a:rPr lang="en-US" dirty="0">
                <a:solidFill>
                  <a:schemeClr val="tx1"/>
                </a:solidFill>
              </a:rPr>
              <a:t>power is exercised by the social movement and its opposition</a:t>
            </a:r>
          </a:p>
          <a:p>
            <a:r>
              <a:rPr lang="en-US" dirty="0" smtClean="0">
                <a:solidFill>
                  <a:schemeClr val="tx1"/>
                </a:solidFill>
              </a:rPr>
              <a:t>the </a:t>
            </a:r>
            <a:r>
              <a:rPr lang="en-US" dirty="0">
                <a:solidFill>
                  <a:schemeClr val="tx1"/>
                </a:solidFill>
              </a:rPr>
              <a:t>influence of the social movement on social change.</a:t>
            </a:r>
            <a:endParaRPr lang="en-AU" dirty="0">
              <a:solidFill>
                <a:schemeClr val="tx1"/>
              </a:solidFill>
            </a:endParaRPr>
          </a:p>
        </p:txBody>
      </p:sp>
    </p:spTree>
    <p:extLst>
      <p:ext uri="{BB962C8B-B14F-4D97-AF65-F5344CB8AC3E}">
        <p14:creationId xmlns:p14="http://schemas.microsoft.com/office/powerpoint/2010/main" val="215446014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3600" dirty="0" smtClean="0"/>
              <a:t>Environmental Social Movement</a:t>
            </a:r>
            <a:endParaRPr lang="en-AU" sz="3600" dirty="0"/>
          </a:p>
        </p:txBody>
      </p:sp>
      <p:sp>
        <p:nvSpPr>
          <p:cNvPr id="3" name="Content Placeholder 2"/>
          <p:cNvSpPr>
            <a:spLocks noGrp="1"/>
          </p:cNvSpPr>
          <p:nvPr>
            <p:ph idx="1"/>
          </p:nvPr>
        </p:nvSpPr>
        <p:spPr>
          <a:xfrm>
            <a:off x="677334" y="1474789"/>
            <a:ext cx="8596668" cy="3880773"/>
          </a:xfrm>
        </p:spPr>
        <p:txBody>
          <a:bodyPr/>
          <a:lstStyle/>
          <a:p>
            <a:pPr marL="457200" lvl="1" indent="0">
              <a:buNone/>
            </a:pPr>
            <a:endParaRPr lang="en-AU" dirty="0" smtClean="0"/>
          </a:p>
          <a:p>
            <a:pPr marL="457200" lvl="1" indent="0">
              <a:lnSpc>
                <a:spcPct val="120000"/>
              </a:lnSpc>
              <a:buNone/>
            </a:pPr>
            <a:r>
              <a:rPr lang="en-AU" b="1" dirty="0" smtClean="0"/>
              <a:t>An environmental movement </a:t>
            </a:r>
            <a:r>
              <a:rPr lang="en-AU" dirty="0" smtClean="0"/>
              <a:t>is:</a:t>
            </a:r>
          </a:p>
          <a:p>
            <a:pPr marL="457200" lvl="1" indent="0">
              <a:lnSpc>
                <a:spcPct val="120000"/>
              </a:lnSpc>
              <a:buNone/>
            </a:pPr>
            <a:endParaRPr lang="en-AU" dirty="0" smtClean="0"/>
          </a:p>
          <a:p>
            <a:pPr lvl="1">
              <a:lnSpc>
                <a:spcPct val="120000"/>
              </a:lnSpc>
            </a:pPr>
            <a:r>
              <a:rPr lang="en-AU" dirty="0" smtClean="0"/>
              <a:t>A </a:t>
            </a:r>
            <a:r>
              <a:rPr lang="en-AU" dirty="0"/>
              <a:t>social movement that seeks to preserve natural </a:t>
            </a:r>
            <a:r>
              <a:rPr lang="en-AU" dirty="0" smtClean="0"/>
              <a:t>resources</a:t>
            </a:r>
            <a:endParaRPr lang="en-AU" dirty="0"/>
          </a:p>
          <a:p>
            <a:pPr lvl="2">
              <a:lnSpc>
                <a:spcPct val="120000"/>
              </a:lnSpc>
            </a:pPr>
            <a:r>
              <a:rPr lang="en-AU" sz="2000" dirty="0"/>
              <a:t>Some environmental movements also seek to protect endangered species of animals</a:t>
            </a:r>
            <a:r>
              <a:rPr lang="en-AU" sz="2000" dirty="0" smtClean="0"/>
              <a:t>. E.g. Sea Shepherd</a:t>
            </a:r>
            <a:endParaRPr lang="en-AU" sz="2000" dirty="0"/>
          </a:p>
          <a:p>
            <a:endParaRPr lang="en-AU" dirty="0"/>
          </a:p>
        </p:txBody>
      </p:sp>
    </p:spTree>
    <p:extLst>
      <p:ext uri="{BB962C8B-B14F-4D97-AF65-F5344CB8AC3E}">
        <p14:creationId xmlns:p14="http://schemas.microsoft.com/office/powerpoint/2010/main" val="4235537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u="sng" dirty="0" smtClean="0"/>
              <a:t>AREA OF STUDY 1: COMMUNITY</a:t>
            </a:r>
            <a:endParaRPr lang="en-AU" u="sng" dirty="0"/>
          </a:p>
        </p:txBody>
      </p:sp>
      <p:sp>
        <p:nvSpPr>
          <p:cNvPr id="3" name="Subtitle 2"/>
          <p:cNvSpPr>
            <a:spLocks noGrp="1"/>
          </p:cNvSpPr>
          <p:nvPr>
            <p:ph idx="1"/>
          </p:nvPr>
        </p:nvSpPr>
        <p:spPr/>
        <p:txBody>
          <a:bodyPr>
            <a:normAutofit/>
          </a:bodyPr>
          <a:lstStyle/>
          <a:p>
            <a:pPr marL="68580" indent="0" algn="ctr">
              <a:buNone/>
            </a:pPr>
            <a:r>
              <a:rPr lang="en-US" sz="2800" dirty="0">
                <a:solidFill>
                  <a:schemeClr val="tx1"/>
                </a:solidFill>
              </a:rPr>
              <a:t>On completion of this unit the student should be able to </a:t>
            </a:r>
            <a:r>
              <a:rPr lang="en-US" sz="2800" b="1" dirty="0">
                <a:solidFill>
                  <a:schemeClr val="tx1"/>
                </a:solidFill>
              </a:rPr>
              <a:t>explain the experience of community </a:t>
            </a:r>
            <a:r>
              <a:rPr lang="en-US" sz="2800" dirty="0" smtClean="0">
                <a:solidFill>
                  <a:schemeClr val="tx1"/>
                </a:solidFill>
              </a:rPr>
              <a:t>and </a:t>
            </a:r>
            <a:r>
              <a:rPr lang="en-US" sz="2800" b="1" dirty="0" err="1" smtClean="0">
                <a:solidFill>
                  <a:schemeClr val="tx1"/>
                </a:solidFill>
              </a:rPr>
              <a:t>analyse</a:t>
            </a:r>
            <a:r>
              <a:rPr lang="en-US" sz="2800" b="1" dirty="0" smtClean="0">
                <a:solidFill>
                  <a:schemeClr val="tx1"/>
                </a:solidFill>
              </a:rPr>
              <a:t> </a:t>
            </a:r>
            <a:r>
              <a:rPr lang="en-US" sz="2800" b="1" dirty="0">
                <a:solidFill>
                  <a:schemeClr val="tx1"/>
                </a:solidFill>
              </a:rPr>
              <a:t>and evaluate a specific example </a:t>
            </a:r>
            <a:r>
              <a:rPr lang="en-US" sz="2800" dirty="0">
                <a:solidFill>
                  <a:schemeClr val="tx1"/>
                </a:solidFill>
              </a:rPr>
              <a:t>with reference to the theories of </a:t>
            </a:r>
            <a:r>
              <a:rPr lang="en-US" sz="2800" b="1" dirty="0" err="1">
                <a:solidFill>
                  <a:schemeClr val="tx1"/>
                </a:solidFill>
              </a:rPr>
              <a:t>Tonnies</a:t>
            </a:r>
            <a:r>
              <a:rPr lang="en-US" sz="2800" b="1" dirty="0">
                <a:solidFill>
                  <a:schemeClr val="tx1"/>
                </a:solidFill>
              </a:rPr>
              <a:t> and Castells</a:t>
            </a:r>
            <a:r>
              <a:rPr lang="en-US" sz="2800" dirty="0" smtClean="0">
                <a:solidFill>
                  <a:schemeClr val="tx1"/>
                </a:solidFill>
              </a:rPr>
              <a:t>.</a:t>
            </a:r>
            <a:endParaRPr lang="en-AU" sz="2800" dirty="0">
              <a:solidFill>
                <a:schemeClr val="tx1"/>
              </a:solidFill>
            </a:endParaRPr>
          </a:p>
        </p:txBody>
      </p:sp>
    </p:spTree>
    <p:extLst>
      <p:ext uri="{BB962C8B-B14F-4D97-AF65-F5344CB8AC3E}">
        <p14:creationId xmlns:p14="http://schemas.microsoft.com/office/powerpoint/2010/main" val="14749533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AU" dirty="0" smtClean="0"/>
              <a:t>KK1: </a:t>
            </a:r>
            <a:r>
              <a:rPr lang="en-AU" dirty="0"/>
              <a:t>The concepts of social movements and social change</a:t>
            </a:r>
          </a:p>
        </p:txBody>
      </p:sp>
      <p:sp>
        <p:nvSpPr>
          <p:cNvPr id="3" name="Content Placeholder 2"/>
          <p:cNvSpPr>
            <a:spLocks noGrp="1"/>
          </p:cNvSpPr>
          <p:nvPr>
            <p:ph idx="1"/>
          </p:nvPr>
        </p:nvSpPr>
        <p:spPr/>
        <p:txBody>
          <a:bodyPr>
            <a:normAutofit/>
          </a:bodyPr>
          <a:lstStyle/>
          <a:p>
            <a:pPr marL="0" indent="0">
              <a:buNone/>
            </a:pPr>
            <a:r>
              <a:rPr lang="en-AU" b="1" dirty="0"/>
              <a:t>SOCIAL MOVEMENT = </a:t>
            </a:r>
            <a:endParaRPr lang="en-AU" dirty="0"/>
          </a:p>
          <a:p>
            <a:pPr lvl="0"/>
            <a:r>
              <a:rPr lang="en-AU" dirty="0"/>
              <a:t>an organised activity that encourages or discourages social change</a:t>
            </a:r>
            <a:r>
              <a:rPr lang="en-AU" dirty="0" smtClean="0"/>
              <a:t>;</a:t>
            </a:r>
          </a:p>
          <a:p>
            <a:pPr lvl="0"/>
            <a:r>
              <a:rPr lang="en-AU" dirty="0" smtClean="0"/>
              <a:t>collective </a:t>
            </a:r>
            <a:r>
              <a:rPr lang="en-AU" dirty="0"/>
              <a:t>action (the action of large numbers of people), who bring about social change;</a:t>
            </a:r>
          </a:p>
          <a:p>
            <a:pPr lvl="0"/>
            <a:r>
              <a:rPr lang="en-AU" dirty="0"/>
              <a:t>a collection of individuals who have organised to promote or resist some cultural or social change</a:t>
            </a:r>
            <a:r>
              <a:rPr lang="en-AU" dirty="0" smtClean="0"/>
              <a:t>;</a:t>
            </a:r>
          </a:p>
          <a:p>
            <a:pPr lvl="0"/>
            <a:endParaRPr lang="en-AU" dirty="0"/>
          </a:p>
          <a:p>
            <a:pPr lvl="0"/>
            <a:endParaRPr lang="en-AU" dirty="0"/>
          </a:p>
          <a:p>
            <a:endParaRPr lang="en-AU" dirty="0"/>
          </a:p>
        </p:txBody>
      </p:sp>
    </p:spTree>
    <p:extLst>
      <p:ext uri="{BB962C8B-B14F-4D97-AF65-F5344CB8AC3E}">
        <p14:creationId xmlns:p14="http://schemas.microsoft.com/office/powerpoint/2010/main" val="421287571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SOCIAL CHANGE:</a:t>
            </a:r>
            <a:endParaRPr lang="en-AU" dirty="0"/>
          </a:p>
        </p:txBody>
      </p:sp>
      <p:sp>
        <p:nvSpPr>
          <p:cNvPr id="3" name="Content Placeholder 2"/>
          <p:cNvSpPr>
            <a:spLocks noGrp="1"/>
          </p:cNvSpPr>
          <p:nvPr>
            <p:ph idx="1"/>
          </p:nvPr>
        </p:nvSpPr>
        <p:spPr/>
        <p:txBody>
          <a:bodyPr>
            <a:normAutofit/>
          </a:bodyPr>
          <a:lstStyle/>
          <a:p>
            <a:pPr lvl="0"/>
            <a:r>
              <a:rPr lang="en-AU" dirty="0" smtClean="0"/>
              <a:t>the </a:t>
            </a:r>
            <a:r>
              <a:rPr lang="en-AU" dirty="0"/>
              <a:t>alteration of culture and social institutions over time, reflected in social behaviour;</a:t>
            </a:r>
          </a:p>
          <a:p>
            <a:pPr lvl="0"/>
            <a:r>
              <a:rPr lang="en-AU" dirty="0"/>
              <a:t>may be slow or rapid, planned or unplanned, willingly accepted or controversial</a:t>
            </a:r>
            <a:r>
              <a:rPr lang="en-AU" dirty="0" smtClean="0"/>
              <a:t>;</a:t>
            </a:r>
          </a:p>
          <a:p>
            <a:pPr lvl="0"/>
            <a:r>
              <a:rPr lang="en-AU" dirty="0" smtClean="0"/>
              <a:t>Varies in size and success;</a:t>
            </a:r>
            <a:endParaRPr lang="en-AU" dirty="0"/>
          </a:p>
          <a:p>
            <a:pPr marL="0" indent="0">
              <a:buNone/>
            </a:pPr>
            <a:r>
              <a:rPr lang="en-AU" dirty="0"/>
              <a:t> </a:t>
            </a:r>
          </a:p>
          <a:p>
            <a:endParaRPr lang="en-AU" dirty="0"/>
          </a:p>
        </p:txBody>
      </p:sp>
    </p:spTree>
    <p:extLst>
      <p:ext uri="{BB962C8B-B14F-4D97-AF65-F5344CB8AC3E}">
        <p14:creationId xmlns:p14="http://schemas.microsoft.com/office/powerpoint/2010/main" val="49653582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b="1" dirty="0"/>
              <a:t>FEATURES OF SOCIAL MOVEMENTS:</a:t>
            </a:r>
            <a:r>
              <a:rPr lang="en-AU" dirty="0"/>
              <a:t/>
            </a:r>
            <a:br>
              <a:rPr lang="en-AU" dirty="0"/>
            </a:br>
            <a:endParaRPr lang="en-AU" dirty="0"/>
          </a:p>
        </p:txBody>
      </p:sp>
      <p:sp>
        <p:nvSpPr>
          <p:cNvPr id="3" name="Content Placeholder 2"/>
          <p:cNvSpPr>
            <a:spLocks noGrp="1"/>
          </p:cNvSpPr>
          <p:nvPr>
            <p:ph idx="1"/>
          </p:nvPr>
        </p:nvSpPr>
        <p:spPr/>
        <p:txBody>
          <a:bodyPr>
            <a:normAutofit/>
          </a:bodyPr>
          <a:lstStyle/>
          <a:p>
            <a:pPr lvl="0"/>
            <a:r>
              <a:rPr lang="en-AU" dirty="0" smtClean="0"/>
              <a:t>May </a:t>
            </a:r>
            <a:r>
              <a:rPr lang="en-AU" dirty="0"/>
              <a:t>vary in size and level of success</a:t>
            </a:r>
          </a:p>
          <a:p>
            <a:pPr lvl="0"/>
            <a:r>
              <a:rPr lang="en-AU" dirty="0"/>
              <a:t>They represent people </a:t>
            </a:r>
            <a:r>
              <a:rPr lang="en-AU" dirty="0" smtClean="0"/>
              <a:t>(and animals &amp; environments) who </a:t>
            </a:r>
            <a:r>
              <a:rPr lang="en-AU" dirty="0"/>
              <a:t>feel that their voices are not being heard and/or who feel they haven’t had adequate power to initiate social change</a:t>
            </a:r>
          </a:p>
          <a:p>
            <a:pPr lvl="0"/>
            <a:r>
              <a:rPr lang="en-AU" dirty="0"/>
              <a:t>Have become more common over time</a:t>
            </a:r>
          </a:p>
          <a:p>
            <a:pPr lvl="0"/>
            <a:r>
              <a:rPr lang="en-AU" dirty="0"/>
              <a:t>Hope to raise awareness of key issues that they view as important (animal rights, climate change</a:t>
            </a:r>
            <a:r>
              <a:rPr lang="en-AU" dirty="0" smtClean="0"/>
              <a:t>);</a:t>
            </a:r>
          </a:p>
          <a:p>
            <a:r>
              <a:rPr lang="en-US" altLang="en-US" dirty="0"/>
              <a:t>Social movements will challenge entrenched societal beliefs to leverage equality, create awareness or put pressure on other groups to affect change.  </a:t>
            </a:r>
          </a:p>
          <a:p>
            <a:pPr lvl="0"/>
            <a:endParaRPr lang="en-AU" dirty="0"/>
          </a:p>
          <a:p>
            <a:endParaRPr lang="en-AU" dirty="0"/>
          </a:p>
        </p:txBody>
      </p:sp>
    </p:spTree>
    <p:extLst>
      <p:ext uri="{BB962C8B-B14F-4D97-AF65-F5344CB8AC3E}">
        <p14:creationId xmlns:p14="http://schemas.microsoft.com/office/powerpoint/2010/main" val="328513361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How do </a:t>
            </a:r>
            <a:r>
              <a:rPr lang="en-AU" dirty="0" smtClean="0"/>
              <a:t>social movements encourage </a:t>
            </a:r>
            <a:r>
              <a:rPr lang="en-AU" dirty="0"/>
              <a:t>change?</a:t>
            </a:r>
            <a:br>
              <a:rPr lang="en-AU" dirty="0"/>
            </a:br>
            <a:endParaRPr lang="en-AU" dirty="0"/>
          </a:p>
        </p:txBody>
      </p:sp>
      <p:sp>
        <p:nvSpPr>
          <p:cNvPr id="3" name="Content Placeholder 2"/>
          <p:cNvSpPr>
            <a:spLocks noGrp="1"/>
          </p:cNvSpPr>
          <p:nvPr>
            <p:ph idx="1"/>
          </p:nvPr>
        </p:nvSpPr>
        <p:spPr/>
        <p:txBody>
          <a:bodyPr>
            <a:normAutofit/>
          </a:bodyPr>
          <a:lstStyle/>
          <a:p>
            <a:r>
              <a:rPr lang="en-US" altLang="en-US" dirty="0"/>
              <a:t>Protest Marches</a:t>
            </a:r>
          </a:p>
          <a:p>
            <a:endParaRPr lang="en-US" altLang="en-US" dirty="0"/>
          </a:p>
          <a:p>
            <a:r>
              <a:rPr lang="en-US" altLang="en-US" dirty="0"/>
              <a:t>Coordinated Demands</a:t>
            </a:r>
          </a:p>
          <a:p>
            <a:endParaRPr lang="en-US" altLang="en-US" dirty="0"/>
          </a:p>
          <a:p>
            <a:r>
              <a:rPr lang="en-US" altLang="en-US" dirty="0"/>
              <a:t>Publicity</a:t>
            </a:r>
          </a:p>
          <a:p>
            <a:endParaRPr lang="en-US" altLang="en-US" dirty="0"/>
          </a:p>
          <a:p>
            <a:r>
              <a:rPr lang="en-US" altLang="en-US" dirty="0"/>
              <a:t>Civil Disobedience</a:t>
            </a:r>
          </a:p>
          <a:p>
            <a:endParaRPr lang="en-AU" dirty="0"/>
          </a:p>
        </p:txBody>
      </p:sp>
    </p:spTree>
    <p:extLst>
      <p:ext uri="{BB962C8B-B14F-4D97-AF65-F5344CB8AC3E}">
        <p14:creationId xmlns:p14="http://schemas.microsoft.com/office/powerpoint/2010/main" val="7833258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Lynne Hargreav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01402" y="456383"/>
            <a:ext cx="4487086" cy="610496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6161493" y="537882"/>
            <a:ext cx="4824536" cy="1728192"/>
          </a:xfrm>
        </p:spPr>
        <p:txBody>
          <a:bodyPr>
            <a:normAutofit/>
          </a:bodyPr>
          <a:lstStyle/>
          <a:p>
            <a:r>
              <a:rPr lang="en-AU" dirty="0" smtClean="0">
                <a:solidFill>
                  <a:schemeClr val="bg1"/>
                </a:solidFill>
                <a:latin typeface="Aharoni" pitchFamily="2" charset="-79"/>
                <a:cs typeface="Aharoni" pitchFamily="2" charset="-79"/>
              </a:rPr>
              <a:t>Civil disobedience</a:t>
            </a:r>
            <a:endParaRPr lang="en-AU" dirty="0">
              <a:solidFill>
                <a:schemeClr val="bg1"/>
              </a:solidFill>
              <a:latin typeface="Aharoni" pitchFamily="2" charset="-79"/>
              <a:cs typeface="Aharoni" pitchFamily="2" charset="-79"/>
            </a:endParaRPr>
          </a:p>
        </p:txBody>
      </p:sp>
      <p:sp>
        <p:nvSpPr>
          <p:cNvPr id="3" name="Content Placeholder 2"/>
          <p:cNvSpPr>
            <a:spLocks noGrp="1"/>
          </p:cNvSpPr>
          <p:nvPr>
            <p:ph idx="1"/>
          </p:nvPr>
        </p:nvSpPr>
        <p:spPr>
          <a:xfrm>
            <a:off x="974075" y="296652"/>
            <a:ext cx="4858602" cy="6264696"/>
          </a:xfrm>
        </p:spPr>
        <p:txBody>
          <a:bodyPr>
            <a:normAutofit/>
          </a:bodyPr>
          <a:lstStyle/>
          <a:p>
            <a:pPr marL="0" indent="0">
              <a:buNone/>
            </a:pPr>
            <a:r>
              <a:rPr lang="en-AU" b="1" dirty="0" smtClean="0"/>
              <a:t>A LONE woman protester who chained herself to an 80-year-old Gold Coast tree has stopped chainsaw-wielding council workers in their tracks - for now. </a:t>
            </a:r>
            <a:endParaRPr lang="en-AU" dirty="0" smtClean="0"/>
          </a:p>
          <a:p>
            <a:pPr marL="0" indent="0">
              <a:buNone/>
            </a:pPr>
            <a:r>
              <a:rPr lang="en-AU" dirty="0" smtClean="0"/>
              <a:t>Lynne Hargreaves chained herself to the giant camphor laurel tree on the banks of Currumbin Creek early on Monday morning.</a:t>
            </a:r>
          </a:p>
          <a:p>
            <a:pPr marL="0" indent="0">
              <a:buNone/>
            </a:pPr>
            <a:r>
              <a:rPr lang="en-AU" dirty="0" smtClean="0"/>
              <a:t>She was protesting plans to remove it and another large tree to build a pedestrian underpass under Thrower Drive Bridge.</a:t>
            </a:r>
          </a:p>
          <a:p>
            <a:pPr marL="0" indent="0">
              <a:buNone/>
            </a:pPr>
            <a:r>
              <a:rPr lang="en-AU" dirty="0" smtClean="0"/>
              <a:t>Despite the camphor laurel being declared a noxious weed by the Gold Coast City Council, Ms Hargreaves has gathered almost 200 signatures on a petition of residents opposing the trees' removal.</a:t>
            </a:r>
          </a:p>
          <a:p>
            <a:pPr marL="0" indent="0">
              <a:buNone/>
            </a:pPr>
            <a:r>
              <a:rPr lang="en-AU" dirty="0" smtClean="0"/>
              <a:t>She said residents wanted the shady trees, not the walkway.</a:t>
            </a:r>
          </a:p>
          <a:p>
            <a:pPr marL="0" indent="0">
              <a:buNone/>
            </a:pPr>
            <a:r>
              <a:rPr lang="en-AU" dirty="0" smtClean="0"/>
              <a:t>"We know they're not native trees but they've been here for 80 years," she said.</a:t>
            </a:r>
          </a:p>
          <a:p>
            <a:pPr marL="0" indent="0">
              <a:buNone/>
            </a:pPr>
            <a:endParaRPr lang="en-AU" dirty="0"/>
          </a:p>
        </p:txBody>
      </p:sp>
    </p:spTree>
    <p:extLst>
      <p:ext uri="{BB962C8B-B14F-4D97-AF65-F5344CB8AC3E}">
        <p14:creationId xmlns:p14="http://schemas.microsoft.com/office/powerpoint/2010/main" val="128098251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3.bp.blogspot.com/-x5lH-B830ns/TynQ0cPCW0I/AAAAAAAAAPQ/SrQqtaYic7U/s1600/peta-campaign-logo-78098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7320" y="260648"/>
            <a:ext cx="8412426" cy="630932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975668" y="329937"/>
            <a:ext cx="4881380" cy="3771038"/>
          </a:xfrm>
        </p:spPr>
        <p:txBody>
          <a:bodyPr>
            <a:normAutofit fontScale="90000"/>
          </a:bodyPr>
          <a:lstStyle/>
          <a:p>
            <a:pPr algn="r"/>
            <a:r>
              <a:rPr lang="en-AU" sz="4800" dirty="0">
                <a:solidFill>
                  <a:schemeClr val="bg1"/>
                </a:solidFill>
                <a:latin typeface="Aharoni" pitchFamily="2" charset="-79"/>
                <a:cs typeface="Aharoni" pitchFamily="2" charset="-79"/>
              </a:rPr>
              <a:t>Publicity – PETA</a:t>
            </a:r>
            <a:r>
              <a:rPr lang="en-AU" sz="2800" dirty="0">
                <a:solidFill>
                  <a:schemeClr val="bg1"/>
                </a:solidFill>
              </a:rPr>
              <a:t/>
            </a:r>
            <a:br>
              <a:rPr lang="en-AU" sz="2800" dirty="0">
                <a:solidFill>
                  <a:schemeClr val="bg1"/>
                </a:solidFill>
              </a:rPr>
            </a:br>
            <a:r>
              <a:rPr lang="en-AU" sz="2800" dirty="0">
                <a:solidFill>
                  <a:schemeClr val="bg1"/>
                </a:solidFill>
              </a:rPr>
              <a:t>Have many famous women pose in various forms of undress to promote their belief in a society that treats animals in a more ethical way. </a:t>
            </a:r>
            <a:br>
              <a:rPr lang="en-AU" sz="2800" dirty="0">
                <a:solidFill>
                  <a:schemeClr val="bg1"/>
                </a:solidFill>
              </a:rPr>
            </a:br>
            <a:r>
              <a:rPr lang="en-AU" sz="2800" dirty="0">
                <a:solidFill>
                  <a:schemeClr val="bg1"/>
                </a:solidFill>
              </a:rPr>
              <a:t>Past models, Kim </a:t>
            </a:r>
            <a:r>
              <a:rPr lang="en-AU" sz="2800" dirty="0" err="1">
                <a:solidFill>
                  <a:schemeClr val="bg1"/>
                </a:solidFill>
              </a:rPr>
              <a:t>Kardashian</a:t>
            </a:r>
            <a:r>
              <a:rPr lang="en-AU" sz="2800" dirty="0">
                <a:solidFill>
                  <a:schemeClr val="bg1"/>
                </a:solidFill>
              </a:rPr>
              <a:t>, Pamela Anderson, Natalie </a:t>
            </a:r>
            <a:r>
              <a:rPr lang="en-AU" sz="2800" dirty="0" err="1">
                <a:solidFill>
                  <a:schemeClr val="bg1"/>
                </a:solidFill>
              </a:rPr>
              <a:t>Imbruglia</a:t>
            </a:r>
            <a:r>
              <a:rPr lang="en-AU" sz="2800" dirty="0">
                <a:solidFill>
                  <a:schemeClr val="bg1"/>
                </a:solidFill>
              </a:rPr>
              <a:t>, Paris Hilton</a:t>
            </a:r>
          </a:p>
        </p:txBody>
      </p:sp>
    </p:spTree>
    <p:extLst>
      <p:ext uri="{BB962C8B-B14F-4D97-AF65-F5344CB8AC3E}">
        <p14:creationId xmlns:p14="http://schemas.microsoft.com/office/powerpoint/2010/main" val="324018501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57101" y="836712"/>
            <a:ext cx="3911918" cy="1484784"/>
          </a:xfrm>
        </p:spPr>
        <p:txBody>
          <a:bodyPr>
            <a:normAutofit fontScale="90000"/>
          </a:bodyPr>
          <a:lstStyle/>
          <a:p>
            <a:pPr algn="ctr"/>
            <a:r>
              <a:rPr lang="en-AU" dirty="0" smtClean="0">
                <a:latin typeface="Aharoni" pitchFamily="2" charset="-79"/>
                <a:cs typeface="Aharoni" pitchFamily="2" charset="-79"/>
              </a:rPr>
              <a:t>COORDINATED DEMANDS – </a:t>
            </a:r>
            <a:r>
              <a:rPr lang="en-AU" sz="3600" dirty="0">
                <a:latin typeface="Aharoni" pitchFamily="2" charset="-79"/>
                <a:cs typeface="Aharoni" pitchFamily="2" charset="-79"/>
              </a:rPr>
              <a:t>LETTER WRITING, TEXT BOMBING</a:t>
            </a:r>
          </a:p>
        </p:txBody>
      </p:sp>
      <p:sp>
        <p:nvSpPr>
          <p:cNvPr id="3" name="Content Placeholder 2"/>
          <p:cNvSpPr>
            <a:spLocks noGrp="1"/>
          </p:cNvSpPr>
          <p:nvPr>
            <p:ph idx="1"/>
          </p:nvPr>
        </p:nvSpPr>
        <p:spPr>
          <a:xfrm>
            <a:off x="6384032" y="2592851"/>
            <a:ext cx="3528392" cy="4293096"/>
          </a:xfrm>
        </p:spPr>
        <p:txBody>
          <a:bodyPr/>
          <a:lstStyle/>
          <a:p>
            <a:pPr marL="0" indent="0" algn="ctr">
              <a:buNone/>
            </a:pPr>
            <a:endParaRPr lang="en-AU" dirty="0" smtClean="0"/>
          </a:p>
          <a:p>
            <a:pPr marL="0" indent="0" algn="ctr">
              <a:buNone/>
            </a:pPr>
            <a:r>
              <a:rPr lang="en-AU" dirty="0" smtClean="0"/>
              <a:t>Amnesty International promote sending letters to leaders who they believe exploit or ignore their citizens.</a:t>
            </a:r>
            <a:endParaRPr lang="en-AU" dirty="0"/>
          </a:p>
        </p:txBody>
      </p:sp>
      <p:pic>
        <p:nvPicPr>
          <p:cNvPr id="3074" name="Picture 2" descr="http://www.adsora.com/files/media/Amnesty-International-dictato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260648"/>
            <a:ext cx="4755874" cy="628378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t0.gstatic.com/images?q=tbn:ANd9GcS9mHIFCKeS8KoKxssva_7CfgCvS8yeQPsmh2qR9SbqD2wfvobh"/>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1030630">
            <a:off x="5878396" y="5048980"/>
            <a:ext cx="3923928" cy="11800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393521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9336558">
            <a:off x="944962" y="1088299"/>
            <a:ext cx="4522029" cy="1183760"/>
          </a:xfrm>
        </p:spPr>
        <p:txBody>
          <a:bodyPr>
            <a:normAutofit/>
          </a:bodyPr>
          <a:lstStyle/>
          <a:p>
            <a:r>
              <a:rPr lang="en-AU" dirty="0" smtClean="0">
                <a:solidFill>
                  <a:schemeClr val="bg1"/>
                </a:solidFill>
                <a:latin typeface="Aharoni" pitchFamily="2" charset="-79"/>
                <a:cs typeface="Aharoni" pitchFamily="2" charset="-79"/>
              </a:rPr>
              <a:t>PROTEST MARCH</a:t>
            </a:r>
            <a:endParaRPr lang="en-AU" dirty="0">
              <a:solidFill>
                <a:schemeClr val="bg1"/>
              </a:solidFill>
              <a:latin typeface="Aharoni" pitchFamily="2" charset="-79"/>
              <a:cs typeface="Aharoni" pitchFamily="2" charset="-79"/>
            </a:endParaRPr>
          </a:p>
        </p:txBody>
      </p:sp>
      <p:pic>
        <p:nvPicPr>
          <p:cNvPr id="4100" name="Picture 4" descr="http://www.collapseprepare.com/wp-content/uploads/2011/03/iran-protest.jpg"/>
          <p:cNvPicPr>
            <a:picLocks noChangeAspect="1" noChangeArrowheads="1"/>
          </p:cNvPicPr>
          <p:nvPr/>
        </p:nvPicPr>
        <p:blipFill rotWithShape="1">
          <a:blip r:embed="rId3">
            <a:extLst>
              <a:ext uri="{28A0092B-C50C-407E-A947-70E740481C1C}">
                <a14:useLocalDpi xmlns:a14="http://schemas.microsoft.com/office/drawing/2010/main" val="0"/>
              </a:ext>
            </a:extLst>
          </a:blip>
          <a:srcRect r="7879"/>
          <a:stretch/>
        </p:blipFill>
        <p:spPr bwMode="auto">
          <a:xfrm>
            <a:off x="1524001" y="0"/>
            <a:ext cx="8423564"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p:cNvSpPr txBox="1">
            <a:spLocks/>
          </p:cNvSpPr>
          <p:nvPr/>
        </p:nvSpPr>
        <p:spPr>
          <a:xfrm>
            <a:off x="1524000" y="5791572"/>
            <a:ext cx="8423564" cy="98072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AU" sz="3200" b="1" dirty="0">
                <a:solidFill>
                  <a:schemeClr val="bg1"/>
                </a:solidFill>
                <a:latin typeface="Adobe Garamond Pro" pitchFamily="18" charset="0"/>
                <a:cs typeface="Aharoni" pitchFamily="2" charset="-79"/>
              </a:rPr>
              <a:t>Public gathering to show how people feel about an issue (very visible activity).</a:t>
            </a:r>
          </a:p>
        </p:txBody>
      </p:sp>
      <p:sp>
        <p:nvSpPr>
          <p:cNvPr id="4" name="TextBox 3"/>
          <p:cNvSpPr txBox="1"/>
          <p:nvPr/>
        </p:nvSpPr>
        <p:spPr>
          <a:xfrm rot="19025416">
            <a:off x="1254396" y="489546"/>
            <a:ext cx="3816424" cy="1938992"/>
          </a:xfrm>
          <a:prstGeom prst="rect">
            <a:avLst/>
          </a:prstGeom>
          <a:noFill/>
        </p:spPr>
        <p:txBody>
          <a:bodyPr wrap="square" rtlCol="0">
            <a:spAutoFit/>
          </a:bodyPr>
          <a:lstStyle/>
          <a:p>
            <a:pPr algn="ctr"/>
            <a:r>
              <a:rPr lang="en-AU" sz="6000" b="1" dirty="0">
                <a:solidFill>
                  <a:schemeClr val="bg1"/>
                </a:solidFill>
              </a:rPr>
              <a:t>Protest march</a:t>
            </a:r>
          </a:p>
        </p:txBody>
      </p:sp>
    </p:spTree>
    <p:extLst>
      <p:ext uri="{BB962C8B-B14F-4D97-AF65-F5344CB8AC3E}">
        <p14:creationId xmlns:p14="http://schemas.microsoft.com/office/powerpoint/2010/main" val="315000874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http://t1.gstatic.com/images?q=tbn:ANd9GcTX_2ztiEELDAfmY7uZ-x_CQc_kgA-3tPrZ5ENloBXH3R5qSF7H"/>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tretch/>
        </p:blipFill>
        <p:spPr bwMode="auto">
          <a:xfrm>
            <a:off x="4117537" y="3487623"/>
            <a:ext cx="2438400" cy="1533525"/>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4" descr="http://t3.gstatic.com/images?q=tbn:ANd9GcQeK8ij1OFuniYoI6ISih3VEGDVHKw5UEBzXDshJj7Bo2v4Ji5i"/>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509" r="4974" b="6862"/>
          <a:stretch/>
        </p:blipFill>
        <p:spPr bwMode="auto">
          <a:xfrm>
            <a:off x="1739900" y="4287114"/>
            <a:ext cx="1021780" cy="688305"/>
          </a:xfrm>
          <a:prstGeom prst="rect">
            <a:avLst/>
          </a:prstGeom>
          <a:noFill/>
          <a:extLst>
            <a:ext uri="{909E8E84-426E-40DD-AFC4-6F175D3DCCD1}">
              <a14:hiddenFill xmlns:a14="http://schemas.microsoft.com/office/drawing/2010/main">
                <a:solidFill>
                  <a:srgbClr val="FFFFFF"/>
                </a:solidFill>
              </a14:hiddenFill>
            </a:ext>
          </a:extLst>
        </p:spPr>
      </p:pic>
      <p:pic>
        <p:nvPicPr>
          <p:cNvPr id="5168" name="Picture 48" descr="http://t3.gstatic.com/images?q=tbn:ANd9GcQYRajGdtXKye5lcgmLIc2rYR4tY95nROYKOKb4iWw0zaT0yqQl8Q"/>
          <p:cNvPicPr>
            <a:picLocks noChangeAspect="1" noChangeArrowheads="1"/>
          </p:cNvPicPr>
          <p:nvPr/>
        </p:nvPicPr>
        <p:blipFill rotWithShape="1">
          <a:blip r:embed="rId4">
            <a:extLst>
              <a:ext uri="{28A0092B-C50C-407E-A947-70E740481C1C}">
                <a14:useLocalDpi xmlns:a14="http://schemas.microsoft.com/office/drawing/2010/main" val="0"/>
              </a:ext>
            </a:extLst>
          </a:blip>
          <a:srcRect t="2843" r="-644"/>
          <a:stretch/>
        </p:blipFill>
        <p:spPr bwMode="auto">
          <a:xfrm rot="878477">
            <a:off x="8685724" y="4339786"/>
            <a:ext cx="1446992" cy="1211379"/>
          </a:xfrm>
          <a:prstGeom prst="triangle">
            <a:avLst/>
          </a:prstGeom>
          <a:noFill/>
          <a:extLst>
            <a:ext uri="{909E8E84-426E-40DD-AFC4-6F175D3DCCD1}">
              <a14:hiddenFill xmlns:a14="http://schemas.microsoft.com/office/drawing/2010/main">
                <a:solidFill>
                  <a:srgbClr val="FFFFFF"/>
                </a:solidFill>
              </a14:hiddenFill>
            </a:ext>
          </a:extLst>
        </p:spPr>
      </p:pic>
      <p:pic>
        <p:nvPicPr>
          <p:cNvPr id="5164" name="Picture 44" descr="http://thoughtfreak.com/images/image/5757c4407506.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01067" y="2224742"/>
            <a:ext cx="1455054" cy="145505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1275528" y="119719"/>
            <a:ext cx="7024744" cy="858168"/>
          </a:xfrm>
        </p:spPr>
        <p:txBody>
          <a:bodyPr>
            <a:normAutofit/>
          </a:bodyPr>
          <a:lstStyle/>
          <a:p>
            <a:pPr algn="l"/>
            <a:r>
              <a:rPr lang="en-AU" sz="3200" dirty="0"/>
              <a:t>               Social Movements: E.g.</a:t>
            </a:r>
          </a:p>
        </p:txBody>
      </p:sp>
      <p:pic>
        <p:nvPicPr>
          <p:cNvPr id="5122" name="Picture 2" descr="http://t3.gstatic.com/images?q=tbn:ANd9GcTvuWNnNuUBUG9gpA8xlefgWWOwmvJ94Okf-MAdnGp5uS6HYVwm"/>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20583454">
            <a:off x="2207516" y="4894218"/>
            <a:ext cx="2031298" cy="1521514"/>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8" descr="data:image/jpeg;base64,/9j/4AAQSkZJRgABAQAAAQABAAD/2wCEAAkGBhEQEBUQEBISEhQWExoVFxcYFxoQFhcYGRUVFBUYFhUZGyYeGhkkGhUSHzAiKScpLSwsGB4yNjAqNSYrLCkBCQoKDAwNDQwMDSkYEhgpKSkpKSkpKSkpKSkpKSkpKSkpKSkpKSkpKSkpKSkpKSkpKSkpKSkpKSkpKSkpKSkpKf/AABEIAL4BCQMBIgACEQEDEQH/xAAcAAEAAgMBAQEAAAAAAAAAAAAABgcDBAUIAgH/xABDEAACAQMDAgMFBAcFBgcAAAABAgMABBEFEiEGMQcTQSIyUWFxFCOBkQhCUmJygqEVJJKToiUzQ1Ox8DRjssHC0dL/xAAUAQEAAAAAAAAAAAAAAAAAAAAA/8QAFBEBAAAAAAAAAAAAAAAAAAAAAP/aAAwDAQACEQMRAD8Ao2lKUClKUClKUClKUClKUClKUClKUClKUClKUClKUClKUClKUClKUClKUClKUClKUClKUClKUClKUClKUClKUClKUClKUClKUClSroXw6u9WkKwgJEpxJMwOxfXA/afH6o+WSBzXoDpfwk0zTlDmNZ5FGWlmw+Mckqh9hAOecZ+ZoPNWl9K3t0M29rcTD4pGzL/iAx/Wug3htqwGfsF1/lsf6CvT/wDannFWheSOPzDCQEVWEnBU7XU5TGe2CPzx9aZd3E25kmgdAdoJiZWDDurjzODyDkcHPYeoeQ7/AEqe3bbPFLC3wkRoz+TAVq17K1IsYyt3bxTRcbsEOoGeWeOQe6Bk8FqrHxE8B4nRrnS12SAEm3zlH9T5RPKt+72PpigoOlfUkZUlWBBBwQeCCOCCPjXzQKUpQKUpQKUpQKUpQKUpQKUpQKUpQKUpQKUpQKUpQKUpQKUpQK7fRvTEmpXsVpHxvOWbGdiDl2/AdviSB61xKvT9GzRRturwjnKwKfgMeZIPxzF+VBcGiaJDZW6W1ugSONcAevzJPqxOST6k1p3Np9rSVmAdcOkSFtg3LuQuTggMWBw2DtABAyTXTvrzy1zgsxO1FHdmOSAPh2JJ9ACfSsVvYlbcQ7yG8sqXXghiDll/Ekig1tMtYnjkjZEZRcS5GAyk+YWGR2yAVHyxTWo44k89dsbptwQfL3KGBMfcBsruAU/HjHesOlXpNzJGV2ttBkAyV3qFAdW9QyOnzGzmupe2YkA5ZWU7lZcZU4IyMgg8EjBBGDQfsE8c0YZSHRh9QQeCCPzBFa+lsVLwEk+WQFJ5OxlyoJ9SOVz6gAnkmtPR9WjZggB8yRnLEKQhaI+Wx5Ps5Cq2OeCDk5BO5bf+Jmx/y4s/xZl/+Oz86Chv0gujlt7lL+JcJcZWQAYAlUZ3fzrz9VY+tVJXqTxy08S6LOx7xNHKv1Eiof8AS7V5boFKUoFKUoFKUoFKUoFKUoFKUoFKUoFKUoFKUoFKUoFKUoFKUoFekP0dMf2VJjv9sfP+VDj+leb6trwS6qNuDbB8br6A7PV1lWS3fH8Lm3b8KC8teRgUlXzTtV1KxKrPhtpJVnYKvuYzycE4wea09D6lhljE0M/n2+7YzNxJA4/VlBAIHYZIyOCSQcrTv6QPWEsl2NORisUSK8gHG+RxvG74hVK4HxJ+WID0Z1vc6VOZrcqQw2yRvkxyL6bgCOR6HuOfQkEPWdwGik85AWVgBIqjLce7Iqj3iBkEDkjbjO3B+D1BESBGTJ7SoWXBVWcgKGORzyMgZIHJAFVT0340wXMsVutrdW8ksixhYZEliyxCghJFwg5zwPzqTdXdV2WnyiG7nnJkHmBnhFwnBK+w8YVkdSOwI27gRjNBIOnn+yRGO6JVt+4uQxjwUQL97jbwBt5IPs11NI5DyEEeZIzDjGVGI0OD8VRT+NVJrv6Q0UUQjsYnnlChTNMPKTIHveWpLNn4ZWo/4beJc8+qxrexx3TTyBVlcfeQEg7RCPdRM9wFBOe9BZvjheCPRLgE8yNFGPqZUY/6VavLNWp4w9dPewwxeyI3lknjUdxCha3gZz6s5W4fHopT5k1XQKUpQKUpQKUpQKUpQKUpQKUpQKUpQKUpQKUoKBSrX6C1jp66CwalZQ283YShpFhf+I7/ALtvr7PzHarMn8EdFkXcluy5GQUmkwc9iMswxQeXKVJ+rPD2/sHZprV1i3HDqfOjC54zIBxx+0AflUYoFKUoFWF4Jm0TUGuLvP3KK0Z/VV5JordXb5Ayj5DOfSq9rb0/U5IPMEZA8yIxPkA5VirY57HKqQfQgUHozxa8KU1FTd25WK6RcHcQqTKo4VyeFcDgN+B4wVqLw18MpdUuD5u+K1j/AN5IP1iDjZG3uljzk8gDn4A+nJ9OhuEXz4opgAGG9FkAOO43A1lkkiQCNiiA+yqkhc+mFH/1QVB1a1ppFitzFEkTyK0VjCveNXXElzI3vPOYyOSTt3Ko7sx5txqcPUa3dvyoS/ge2lK5ZI53S1fK8cZCtjPJYfCpr4h+Fw1ORJWlaOOC32xxrjk5ctkkHHAiGfka0ui/CYWEyTRu7xyxLFPG+0qVMO9mBGCCJ1jxjkAn60FC9VdLT6bcta3K4Ycqw5V0Puuh9QcH6EEHkVYngp4aXEtzHqU4aKCI748jDTNjgqD/AMMZyW9ew9SLq6j6QgvTE7+zLA26KTashUkYIKyBldTxkEegIIPNZ9cvJbawnmUiSWK2kcHbgM6Rsw9kHtkDig8zeJ3QtxplyBIWkgb2YJO/sLwI2+DKMDHr3HriF1dHjn1la3VnaW8E8dxIHEshQhtv3e0bivAJLnj0x6VS9ApSlApSv0Cg/KV1Iulb5l3raXTL33CGQj8wuK50sLISrKVI7gjBH1BoPilKUClKUClKUClKUClKUEi6S0Kyu38u6vvsTk4UtD5kR+snmDYfqAPnVizfo2yld0N/E+RkZiZAQexyrtxVMVL+i/FC+0shYn8yHPMMmWT57PVD9OPiDQd68/R81VPcNtL/AAyFT/rVf+tRmTX9S0wT6b9oZV5jkjWRZkUnk7GUkI3odpHOQfhV36f4+adLbPKweKZE3eQxGXPGRHJ7rd/XB+VRI6J0xrHNtO2nTt+ox8sEn9xyUP0RhQQ3QPGTVbTC+f8AaEH6k484Y+G/Icf4q74630DUeNS042kh7zWx4z6syrg/mr1ra94A6lBlrcxXaemw+W+Pjsc4/JjUC1Hp+6t22T280TfB42T8sjmgs3rnwu0y10j+0bK4ml3NGY2dlZXV2wVAVFwcEnntsIqoqu/RulbmXpc2c4Ec0lyJLVJG8o7TJF3DdgS0x/nH7Qql720MUjxMVJRipKsHUlTg7WHBHHcUGClKUFj9NeK+rNDDpdvJErMyxJMy7pFUkKBuJK4Ueu0nA+lXbpfQumyQFJYFupPclmuELXDPgbizyDzEJyGABAAYY4xXm3w/6ij0/UYLuVC6Ix3AAEgMjJuUH9Ybsj6V6MjEc6C/iaVDLbteZV9rY8uNIY/UAbQCy8gsozkDFBL7O1EUaxqWIRQoLMXbAGBuY8sfmeazVH5b28iLA+TMIoxKwVWjeQEsGRAXKqw2EgkkNkKdvvVgutTvEVhmLcITc7tpKKoyTCOcschRv44LHAOKDW65lOno2rRM4MRXz4tx8u4jZ1jIKk4WVdwKuBnjByDxB+p/0h7YwNHZQSvIyld0oVEXIxkqrEt9OPrXc6+sEks7mS/kRwN0aNt8pV/ujTR7V3H2jOyepJwo5rzRQfua/KUoFKVIui+iLjVJvLiGyNeZZm4jiXuSx9TgHC+vyGSAwdJdIXGpz+TbqOBukkbiOJfVnb0HfjufSrgsZNE6dVTgXFwRu81l3yv84I+yIecMSoI7M9c3qjqS00W1FhYqGcjdtYAlmIGLi7/aJGCkJ4AwzDG1ap29vZJpGlldpHc7mZjuZie5JNBeT/pKxb8CwkMf7RmAb/DsI/1VIrHqTROpE+zyoPO2nCSgRzD1JikB5xycA+nIxXmSsttcvG6yRsUdWDKynaykHIII7EGgkviJ0JJpF2YWJeJ8tDJ+0ueQccb14BH0PYiorXoLqqYa10st7IB58S+YT29uNzFN9Ay7mx/D8K8+0ClKUClKUClKUClKUH6PnVldI+GGn6qn911No5gMtBLABIPiRiX21+Yz8wO1VpWSCdo2DozIynIZSVYEdiCOQaC3Lr9G+7XlLy2IHqyvH/0DVUc8e1mUMGAJAYZwcHuMgHB781ZmieP2oQ27QzBJ324jlYYdTxjzAOJBgY9DznJr8m8TdO1DjV9MTee9xbHy5R89pOW/FiPlQRDp3r7ULDAtrmRFH/DJ8yP/AC2yo+oANWh0v4wnUpY7W8H2eZvu4pYndIi7YCiSPOVJOMODwT2xmo3D4WWeoc6PqcUh7+RcAwzD49h7X1C4+ddbpfwWnsbhb7U5reG3tmEzYcuW2EMo90ALkD5nsBk0Fn3nvL5cYB53jMjyqyO8TnzNroyctgMBnvwfdiNl4SadFM1yEEqqRiNmZ49zHCgW5AcljgBWkxznLdhX/Xniw9+biKGMRRPKjI4LJKUjBADgHadxw3bIwAScDE38GNYjm06USzP5tpIZmGdxaEFJgCG9N8bjjtn945Dj+NUREUMFtYxJFGu+eaC3xEJOV8pZQvAXkkZ7kZ7VTtW7014/PDCLe9tUnjA2goVjwnYIYyu1gBx6fjXYjvemNah2SJFpk27uAlswweMSBfLYEeh5H9aCiqmHSPiXc2CPEczxNCYlRmIEeW3Ep8OSePnUt1LwFEqh9LvoLoHPsuQpx8VdNwbnjsB86rnX+lLuwkMV1A8bAZzjcpGcBlcZUjPGc0HoOLxg0uZLiZZ9jC2XCSKUYt94dqj9cguAQue2e3Naeq+LOkjzkS5L/wBwMcZCPhn+8GzJUYbiPvgc9685V9wQM7BEVmY8AKCxP0A5NBJvEDriTU7qR1MiW+8GOJjwMRpFvYDjeQgPrjOM/GK1OtF8HNRuccRx5xwzbnXP7aoCEPycqamll+j7FCvmX14qKOWOREo+pb/9CgpGtrT9KnuG2QRSTN8EUyH8lFXT9o6T039m8kH7Km4BPyZvY/1VydS8fDGpj0uxgtVP6zAMx+B2JhQfqWoHS3gSwX7VrEy2sKjcyB1D4/8AMkPsRj8z9KydYeLNrbxDT9EiVIUHMm3CM3xCsMvjvub3jjOQParXX+rLy/bfd3Ek3qAThF/hjGFX8BXIoMk87SMzuzOzEszMSzMSckknkkn1rHXe0PoTUL5d9razSJ+3jYhx3w7EKT9DW3deF2rx+9YXB/hXzf8A0E0EWpXdi6F1J22LYXmfnBIv5krgVZ3QngMykXWrMqInt+QCDkDn75/dC8cgE8dyKDpeUbDo0rL7LyxcA9/v5sqPr5bZ/OqCqzvGnxGTUJVtLVt1tAxJYdpZMbdy/uKCQD65Y9sVWNApSlApSlApSlApSlApSlApSlB9RyFSGUkEHII4IPoQfQ1NtT8VLi60n+zbkNK/mKwnL+0UXBCOuPbOf1ifh3IzUHpQK2dP1KW3fzIJHjbBGVO0kEYZT8VI4IPBrBHEWO1QST2AGSfwqQaT4f39yQI7dx/ECCP5MF8fy0EdpVq2vgkIVD6leQ2y4yQzpF+TMST9NorK930xp/uLJqMg/ZBWPPzeQ/1XP0oID0veahDKJNPadHJxmPO0/Jh7rD5HNXj0vr/UbqXu7OKeIJ7UfFvK+SBlSfu2IGTt4B+PaoJd+O0qDbp9lbWoxjc2biTH8R2j8CDUM1rr3UbzP2i7ndT3QMY4/wDLTC/0oLXvbHprU52hkSTTLkHkELaEn1Uj2oc/kTn1rt2fQl5p2BpwsL6DaSFnjWCUfAebEAsufi44+XevN9dDROormyl861meF+2VPBHfDKeGGfQgigsTq3xE6jVW8yKSwiVth8uExqD6DzmDd8jBDAH0qtdQ1We4bfPLLM3xkdpD+bE1aWlfpDXBHlX9rDcRFCrbMxM2Rj2gSVIPORgd66mhaz0tqO5J7OGxb03sYgeO6yIQo+hIoKOpV0ap4CxTR+dpl2Jtw3KPYMWDjaPMD7hwe+G7VCOoPCXVbJDJJbl4wMl4mEwUeu4D2gB8cYoIdWW2ZQ6lxuUMCwHBIzyM/MZr4dCDggg/A8V80F3+Jni1bvZwxaRdyRtlcrEhg2RhT7JcqCCDsAVPgck8VWVj4iapAcx3119GkaUf4XyP6VHaUFj2nj5q6DDPBL83iAP+gqK4HU/iTqOogpc3B8v/AJSARR/iq+9/MTUXpQKUpQKUpQKUpQKUpQKUpQKUpQK7ujdGXV0NyKEX0Zzszxn2VwWb8Aa7/ht1vaabHcfaI5Wd9pQxKm44z7Jlc5jHPdRnk88Csmt+M17KzfZFjsgwwWQeZOR+/cONx/DFAg8HrkRefcSJBHkDL/dk/NfMKjHzbaK6Q0Lpy0wbi7kuGHJSI+eT/OgES/Tc/wBara+1Kadt88skr/tOxkb82JNa1BZzeKljaZXTNLjX9+4YyZ+sSnaPwauDrPixqlyNhuTCn7EAFuv5p7R/E1D6UH3LMzEsxLE9yTkn6k18UpQKUpQKUpQKUpQbWnanNbyCWCR4nHIZGKH8xVi9PeP+owHF0I7xP3gIZB9HQY/NTVYUoL3h8QNA1uQDVLUW8gOEkdjtIx2aaPaR68NwPQ5NcybwRtL6aR9J1CJoVB9kgz7HPKp5q8Fe/PJHHvVTdZYbp0zsdlyMHaSuR8DjuKCXaz4Qata43WrSgsQDCROOBnJC+0AfTIH51Erq0eJzHKjRupwysCjA/AqeRUy0Lxi1S12IZ2miQY2PjOOw+8xuyPTJI+Rqb2/jdpt6yx6rpylewkIS7x8yCikfy5+lBSFKu6forp3UZ2NlcNuZd/lRMtrEgz7zGaMkd+ygn93uaqHXrKKG6mhhkEsaSMquCCGAOAQRwR8x370HPpSlApSlApSlApSlApSlApSlApSlAqadX6Bp9jELYG5a9EUUrSez9nYyBXZFXAYAI3Dc5III+ELqwtTtr6fTnN9ArpBaQS2915eGKSSQqkXngASDZK/snJBQ/Cg42j6XZrpsl7dRzTN9qW3RI5Vt9uYXlLEmN89gMY9O9cnpvSxdXtvbHOJZ44zjuAzhWOcfAn0qbdKag8OgzGG1hunbUkUrLD9qGDASpVP2gw7nj2iPWtLwmtVXUZLq4JhS0glndtvKEL5S4THvBpMhcd1oNHxR6Rj0zUGghLGFo0liLMHO1gQeQOcOrj6YrR6G6cS/vFgldkjCPK5XG8pGhdlTPG44xz2znnFSjxAgt5tKsbm0me4SB5LN3dPKf0miUryMBSwznnI+dRTolbz7Yh08/wB4VZGQcHcFjZnTaQQxZQw245zQa3UC2fmKbHzxG0eWWbazo+5wV3KAGBUI2cfrY9Kkmt9BxQy6iqNLttLaCVA2AzNKbfdu45UeZIeMHgVzetbQg21w9tHavPb+Y0aKYlys0sYcRH3NyohwOPUd6sfrnUpJZdYthDbqFsYJd6RhZmAe1f7yTOWAVm47YUfiFd6Ro9munPfXaXEp+1LbokUiwY+6aUszNG+ewGAB2NYfD7p2PUNRhtJS6xvvLbSA2EieQAEjAJKgZxUi6Y1V7bQppEt7e5/2iisk8X2hAPs7ncEz3yAM/An41zPCqcx6qk2OYoriXbjvttpjtx8+1Bi6v0C0jtbW9shcLHO0yFJijsGhZBkMgAIO4/lWfVuh44ZbpA0oEGnRXQ3YDF5PswKnjG0GZ+3PGM8HPJ6m6xmvxFG6QQxQhhHFBH5Malzl225PtEgf95q0erdWeWbU7VbeEbNIidpVXEzY+zOcvnlArtxj9QUFa9PaZZ/Y7i7vFuJPLlihRInWHmRJ33MzI3H3WOB61r9HaAl/qEVqzNHHIzZbhmCqjSHHGN2FxnGM1I+ldU+y6Jcyi3t7ktfQoyTRmZQvlSsG2ggg54Bz+sa1PCh/9uW7MoTDykjG0LiGUkY9AP8A2oOd1NodrHBb3dm8zRTmVNkwUSI0JQNkp7JBEiEV377pG0EUlusE4uYtNjvjN5wZWykTyqYSowo3sAQxPsg/GsHiBfedY6Y8UMcFu0MrbI1KoLgS7J8EsSeFiIz8e59OpewXDCWaSJkjHT8CiT2ijgrb7fvCACxJxj4gjnFBV9K/TX5QKUpQKUpQKUpQKUpQKUpQKUpQKUpQKUpQK231WdoRbtNKYVO5Yy7GME9yEzgH8K1KUHR0vqK7tQwtrmeANgsI5GiDEds7SM1rvqUzGRmlkJl/3pLsTJ7W/wC8Ofa9oA8555rWpQZheSCMxB38ssHKbjsLAEBivbcASM/OvmCdo2DozIynIZSVYEdiCOQax0oNm/1Ka4cyzyyTORgvIxkYgdhuYk19vrNwzSOZpS0qbJDvOZEG3Cuc+0vsJwfgK06UHU0jqe8sw62txNAH94I5TOAQCcevJ5rUGpTeY03myeY27c+4723gh9zZydwLA/HJrWpQK3m1u5LO5nlLSRiJzvbLxgKAjHPK4RBjt7IrRpQdXROqryyDC0uJYA+NwRsA4zjI+PJrXTWrgTm6EsnnEsxk3EuSwIYlvmCR+NaVKDal1KVokgaRjFGzMiE5VS+N5A9M7RWafqC6khFu9zO8KgARtI7RgL7oCE7cDjHHFc+lApSlApSlApSlApSlApSlApSlApSlApSlApSlApSlApSlApSlApSlApSlApSlApSlApSlApSlApSlApSlApSlApSlB//Z"/>
          <p:cNvSpPr>
            <a:spLocks noChangeAspect="1" noChangeArrowheads="1"/>
          </p:cNvSpPr>
          <p:nvPr/>
        </p:nvSpPr>
        <p:spPr bwMode="auto">
          <a:xfrm>
            <a:off x="1587501" y="-881063"/>
            <a:ext cx="2524125" cy="18097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5" name="AutoShape 10" descr="data:image/jpeg;base64,/9j/4AAQSkZJRgABAQAAAQABAAD/2wCEAAkGBhEQEBUQEBISEhQWExoVFxcYFxoQFhcYGRUVFBUYFhUZGyYeGhkkGhUSHzAiKScpLSwsGB4yNjAqNSYrLCkBCQoKDAwNDQwMDSkYEhgpKSkpKSkpKSkpKSkpKSkpKSkpKSkpKSkpKSkpKSkpKSkpKSkpKSkpKSkpKSkpKSkpKf/AABEIAL4BCQMBIgACEQEDEQH/xAAcAAEAAgMBAQEAAAAAAAAAAAAABgcDBAUIAgH/xABDEAACAQMDAgMFBAcFBgcAAAABAgMABBEFEiEGMQcTQSIyUWFxFCOBkQhCUmJygqEVJJKToiUzQ1Ox8DRjssHC0dL/xAAUAQEAAAAAAAAAAAAAAAAAAAAA/8QAFBEBAAAAAAAAAAAAAAAAAAAAAP/aAAwDAQACEQMRAD8Ao2lKUClKUClKUClKUClKUClKUClKUClKUClKUClKUClKUClKUClKUClKUClKUClKUClKUClKUClKUClKUClKUClKUClKUClKUClSroXw6u9WkKwgJEpxJMwOxfXA/afH6o+WSBzXoDpfwk0zTlDmNZ5FGWlmw+Mckqh9hAOecZ+ZoPNWl9K3t0M29rcTD4pGzL/iAx/Wug3htqwGfsF1/lsf6CvT/wDannFWheSOPzDCQEVWEnBU7XU5TGe2CPzx9aZd3E25kmgdAdoJiZWDDurjzODyDkcHPYeoeQ7/AEqe3bbPFLC3wkRoz+TAVq17K1IsYyt3bxTRcbsEOoGeWeOQe6Bk8FqrHxE8B4nRrnS12SAEm3zlH9T5RPKt+72PpigoOlfUkZUlWBBBwQeCCOCCPjXzQKUpQKUpQKUpQKUpQKUpQKUpQKUpQKUpQKUpQKUpQKUpQKUpQK7fRvTEmpXsVpHxvOWbGdiDl2/AdviSB61xKvT9GzRRturwjnKwKfgMeZIPxzF+VBcGiaJDZW6W1ugSONcAevzJPqxOST6k1p3Np9rSVmAdcOkSFtg3LuQuTggMWBw2DtABAyTXTvrzy1zgsxO1FHdmOSAPh2JJ9ACfSsVvYlbcQ7yG8sqXXghiDll/Ekig1tMtYnjkjZEZRcS5GAyk+YWGR2yAVHyxTWo44k89dsbptwQfL3KGBMfcBsruAU/HjHesOlXpNzJGV2ttBkAyV3qFAdW9QyOnzGzmupe2YkA5ZWU7lZcZU4IyMgg8EjBBGDQfsE8c0YZSHRh9QQeCCPzBFa+lsVLwEk+WQFJ5OxlyoJ9SOVz6gAnkmtPR9WjZggB8yRnLEKQhaI+Wx5Ps5Cq2OeCDk5BO5bf+Jmx/y4s/xZl/+Oz86Chv0gujlt7lL+JcJcZWQAYAlUZ3fzrz9VY+tVJXqTxy08S6LOx7xNHKv1Eiof8AS7V5boFKUoFKUoFKUoFKUoFKUoFKUoFKUoFKUoFKUoFKUoFKUoFKUoFekP0dMf2VJjv9sfP+VDj+leb6trwS6qNuDbB8br6A7PV1lWS3fH8Lm3b8KC8teRgUlXzTtV1KxKrPhtpJVnYKvuYzycE4wea09D6lhljE0M/n2+7YzNxJA4/VlBAIHYZIyOCSQcrTv6QPWEsl2NORisUSK8gHG+RxvG74hVK4HxJ+WID0Z1vc6VOZrcqQw2yRvkxyL6bgCOR6HuOfQkEPWdwGik85AWVgBIqjLce7Iqj3iBkEDkjbjO3B+D1BESBGTJ7SoWXBVWcgKGORzyMgZIHJAFVT0340wXMsVutrdW8ksixhYZEliyxCghJFwg5zwPzqTdXdV2WnyiG7nnJkHmBnhFwnBK+w8YVkdSOwI27gRjNBIOnn+yRGO6JVt+4uQxjwUQL97jbwBt5IPs11NI5DyEEeZIzDjGVGI0OD8VRT+NVJrv6Q0UUQjsYnnlChTNMPKTIHveWpLNn4ZWo/4beJc8+qxrexx3TTyBVlcfeQEg7RCPdRM9wFBOe9BZvjheCPRLgE8yNFGPqZUY/6VavLNWp4w9dPewwxeyI3lknjUdxCha3gZz6s5W4fHopT5k1XQKUpQKUpQKUpQKUpQKUpQKUpQKUpQKUpQKUoKBSrX6C1jp66CwalZQ283YShpFhf+I7/ALtvr7PzHarMn8EdFkXcluy5GQUmkwc9iMswxQeXKVJ+rPD2/sHZprV1i3HDqfOjC54zIBxx+0AflUYoFKUoFWF4Jm0TUGuLvP3KK0Z/VV5JordXb5Ayj5DOfSq9rb0/U5IPMEZA8yIxPkA5VirY57HKqQfQgUHozxa8KU1FTd25WK6RcHcQqTKo4VyeFcDgN+B4wVqLw18MpdUuD5u+K1j/AN5IP1iDjZG3uljzk8gDn4A+nJ9OhuEXz4opgAGG9FkAOO43A1lkkiQCNiiA+yqkhc+mFH/1QVB1a1ppFitzFEkTyK0VjCveNXXElzI3vPOYyOSTt3Ko7sx5txqcPUa3dvyoS/ge2lK5ZI53S1fK8cZCtjPJYfCpr4h+Fw1ORJWlaOOC32xxrjk5ctkkHHAiGfka0ui/CYWEyTRu7xyxLFPG+0qVMO9mBGCCJ1jxjkAn60FC9VdLT6bcta3K4Ycqw5V0Puuh9QcH6EEHkVYngp4aXEtzHqU4aKCI748jDTNjgqD/AMMZyW9ew9SLq6j6QgvTE7+zLA26KTashUkYIKyBldTxkEegIIPNZ9cvJbawnmUiSWK2kcHbgM6Rsw9kHtkDig8zeJ3QtxplyBIWkgb2YJO/sLwI2+DKMDHr3HriF1dHjn1la3VnaW8E8dxIHEshQhtv3e0bivAJLnj0x6VS9ApSlApSv0Cg/KV1Iulb5l3raXTL33CGQj8wuK50sLISrKVI7gjBH1BoPilKUClKUClKUClKUClKUEi6S0Kyu38u6vvsTk4UtD5kR+snmDYfqAPnVizfo2yld0N/E+RkZiZAQexyrtxVMVL+i/FC+0shYn8yHPMMmWT57PVD9OPiDQd68/R81VPcNtL/AAyFT/rVf+tRmTX9S0wT6b9oZV5jkjWRZkUnk7GUkI3odpHOQfhV36f4+adLbPKweKZE3eQxGXPGRHJ7rd/XB+VRI6J0xrHNtO2nTt+ox8sEn9xyUP0RhQQ3QPGTVbTC+f8AaEH6k484Y+G/Icf4q74630DUeNS042kh7zWx4z6syrg/mr1ra94A6lBlrcxXaemw+W+Pjsc4/JjUC1Hp+6t22T280TfB42T8sjmgs3rnwu0y10j+0bK4ml3NGY2dlZXV2wVAVFwcEnntsIqoqu/RulbmXpc2c4Ec0lyJLVJG8o7TJF3DdgS0x/nH7Qql720MUjxMVJRipKsHUlTg7WHBHHcUGClKUFj9NeK+rNDDpdvJErMyxJMy7pFUkKBuJK4Ueu0nA+lXbpfQumyQFJYFupPclmuELXDPgbizyDzEJyGABAAYY4xXm3w/6ij0/UYLuVC6Ix3AAEgMjJuUH9Ybsj6V6MjEc6C/iaVDLbteZV9rY8uNIY/UAbQCy8gsozkDFBL7O1EUaxqWIRQoLMXbAGBuY8sfmeazVH5b28iLA+TMIoxKwVWjeQEsGRAXKqw2EgkkNkKdvvVgutTvEVhmLcITc7tpKKoyTCOcschRv44LHAOKDW65lOno2rRM4MRXz4tx8u4jZ1jIKk4WVdwKuBnjByDxB+p/0h7YwNHZQSvIyld0oVEXIxkqrEt9OPrXc6+sEks7mS/kRwN0aNt8pV/ujTR7V3H2jOyepJwo5rzRQfua/KUoFKVIui+iLjVJvLiGyNeZZm4jiXuSx9TgHC+vyGSAwdJdIXGpz+TbqOBukkbiOJfVnb0HfjufSrgsZNE6dVTgXFwRu81l3yv84I+yIecMSoI7M9c3qjqS00W1FhYqGcjdtYAlmIGLi7/aJGCkJ4AwzDG1ap29vZJpGlldpHc7mZjuZie5JNBeT/pKxb8CwkMf7RmAb/DsI/1VIrHqTROpE+zyoPO2nCSgRzD1JikB5xycA+nIxXmSsttcvG6yRsUdWDKynaykHIII7EGgkviJ0JJpF2YWJeJ8tDJ+0ueQccb14BH0PYiorXoLqqYa10st7IB58S+YT29uNzFN9Ay7mx/D8K8+0ClKUClKUClKUClKUH6PnVldI+GGn6qn911No5gMtBLABIPiRiX21+Yz8wO1VpWSCdo2DozIynIZSVYEdiCOQaC3Lr9G+7XlLy2IHqyvH/0DVUc8e1mUMGAJAYZwcHuMgHB781ZmieP2oQ27QzBJ324jlYYdTxjzAOJBgY9DznJr8m8TdO1DjV9MTee9xbHy5R89pOW/FiPlQRDp3r7ULDAtrmRFH/DJ8yP/AC2yo+oANWh0v4wnUpY7W8H2eZvu4pYndIi7YCiSPOVJOMODwT2xmo3D4WWeoc6PqcUh7+RcAwzD49h7X1C4+ddbpfwWnsbhb7U5reG3tmEzYcuW2EMo90ALkD5nsBk0Fn3nvL5cYB53jMjyqyO8TnzNroyctgMBnvwfdiNl4SadFM1yEEqqRiNmZ49zHCgW5AcljgBWkxznLdhX/Xniw9+biKGMRRPKjI4LJKUjBADgHadxw3bIwAScDE38GNYjm06USzP5tpIZmGdxaEFJgCG9N8bjjtn945Dj+NUREUMFtYxJFGu+eaC3xEJOV8pZQvAXkkZ7kZ7VTtW7014/PDCLe9tUnjA2goVjwnYIYyu1gBx6fjXYjvemNah2SJFpk27uAlswweMSBfLYEeh5H9aCiqmHSPiXc2CPEczxNCYlRmIEeW3Ep8OSePnUt1LwFEqh9LvoLoHPsuQpx8VdNwbnjsB86rnX+lLuwkMV1A8bAZzjcpGcBlcZUjPGc0HoOLxg0uZLiZZ9jC2XCSKUYt94dqj9cguAQue2e3Naeq+LOkjzkS5L/wBwMcZCPhn+8GzJUYbiPvgc9685V9wQM7BEVmY8AKCxP0A5NBJvEDriTU7qR1MiW+8GOJjwMRpFvYDjeQgPrjOM/GK1OtF8HNRuccRx5xwzbnXP7aoCEPycqamll+j7FCvmX14qKOWOREo+pb/9CgpGtrT9KnuG2QRSTN8EUyH8lFXT9o6T039m8kH7Km4BPyZvY/1VydS8fDGpj0uxgtVP6zAMx+B2JhQfqWoHS3gSwX7VrEy2sKjcyB1D4/8AMkPsRj8z9KydYeLNrbxDT9EiVIUHMm3CM3xCsMvjvub3jjOQParXX+rLy/bfd3Ek3qAThF/hjGFX8BXIoMk87SMzuzOzEszMSzMSckknkkn1rHXe0PoTUL5d9razSJ+3jYhx3w7EKT9DW3deF2rx+9YXB/hXzf8A0E0EWpXdi6F1J22LYXmfnBIv5krgVZ3QngMykXWrMqInt+QCDkDn75/dC8cgE8dyKDpeUbDo0rL7LyxcA9/v5sqPr5bZ/OqCqzvGnxGTUJVtLVt1tAxJYdpZMbdy/uKCQD65Y9sVWNApSlApSlApSlApSlApSlApSlB9RyFSGUkEHII4IPoQfQ1NtT8VLi60n+zbkNK/mKwnL+0UXBCOuPbOf1ifh3IzUHpQK2dP1KW3fzIJHjbBGVO0kEYZT8VI4IPBrBHEWO1QST2AGSfwqQaT4f39yQI7dx/ECCP5MF8fy0EdpVq2vgkIVD6leQ2y4yQzpF+TMST9NorK930xp/uLJqMg/ZBWPPzeQ/1XP0oID0veahDKJNPadHJxmPO0/Jh7rD5HNXj0vr/UbqXu7OKeIJ7UfFvK+SBlSfu2IGTt4B+PaoJd+O0qDbp9lbWoxjc2biTH8R2j8CDUM1rr3UbzP2i7ndT3QMY4/wDLTC/0oLXvbHprU52hkSTTLkHkELaEn1Uj2oc/kTn1rt2fQl5p2BpwsL6DaSFnjWCUfAebEAsufi44+XevN9dDROormyl861meF+2VPBHfDKeGGfQgigsTq3xE6jVW8yKSwiVth8uExqD6DzmDd8jBDAH0qtdQ1We4bfPLLM3xkdpD+bE1aWlfpDXBHlX9rDcRFCrbMxM2Rj2gSVIPORgd66mhaz0tqO5J7OGxb03sYgeO6yIQo+hIoKOpV0ap4CxTR+dpl2Jtw3KPYMWDjaPMD7hwe+G7VCOoPCXVbJDJJbl4wMl4mEwUeu4D2gB8cYoIdWW2ZQ6lxuUMCwHBIzyM/MZr4dCDggg/A8V80F3+Jni1bvZwxaRdyRtlcrEhg2RhT7JcqCCDsAVPgck8VWVj4iapAcx3119GkaUf4XyP6VHaUFj2nj5q6DDPBL83iAP+gqK4HU/iTqOogpc3B8v/AJSARR/iq+9/MTUXpQKUpQKUpQKUpQKUpQKUpQKUpQK7ujdGXV0NyKEX0Zzszxn2VwWb8Aa7/ht1vaabHcfaI5Wd9pQxKm44z7Jlc5jHPdRnk88Csmt+M17KzfZFjsgwwWQeZOR+/cONx/DFAg8HrkRefcSJBHkDL/dk/NfMKjHzbaK6Q0Lpy0wbi7kuGHJSI+eT/OgES/Tc/wBara+1Kadt88skr/tOxkb82JNa1BZzeKljaZXTNLjX9+4YyZ+sSnaPwauDrPixqlyNhuTCn7EAFuv5p7R/E1D6UH3LMzEsxLE9yTkn6k18UpQKUpQKUpQKUpQbWnanNbyCWCR4nHIZGKH8xVi9PeP+owHF0I7xP3gIZB9HQY/NTVYUoL3h8QNA1uQDVLUW8gOEkdjtIx2aaPaR68NwPQ5NcybwRtL6aR9J1CJoVB9kgz7HPKp5q8Fe/PJHHvVTdZYbp0zsdlyMHaSuR8DjuKCXaz4Qata43WrSgsQDCROOBnJC+0AfTIH51Erq0eJzHKjRupwysCjA/AqeRUy0Lxi1S12IZ2miQY2PjOOw+8xuyPTJI+Rqb2/jdpt6yx6rpylewkIS7x8yCikfy5+lBSFKu6forp3UZ2NlcNuZd/lRMtrEgz7zGaMkd+ygn93uaqHXrKKG6mhhkEsaSMquCCGAOAQRwR8x370HPpSlApSlApSlApSlApSlApSlApSlAqadX6Bp9jELYG5a9EUUrSez9nYyBXZFXAYAI3Dc5III+ELqwtTtr6fTnN9ArpBaQS2915eGKSSQqkXngASDZK/snJBQ/Cg42j6XZrpsl7dRzTN9qW3RI5Vt9uYXlLEmN89gMY9O9cnpvSxdXtvbHOJZ44zjuAzhWOcfAn0qbdKag8OgzGG1hunbUkUrLD9qGDASpVP2gw7nj2iPWtLwmtVXUZLq4JhS0glndtvKEL5S4THvBpMhcd1oNHxR6Rj0zUGghLGFo0liLMHO1gQeQOcOrj6YrR6G6cS/vFgldkjCPK5XG8pGhdlTPG44xz2znnFSjxAgt5tKsbm0me4SB5LN3dPKf0miUryMBSwznnI+dRTolbz7Yh08/wB4VZGQcHcFjZnTaQQxZQw245zQa3UC2fmKbHzxG0eWWbazo+5wV3KAGBUI2cfrY9Kkmt9BxQy6iqNLttLaCVA2AzNKbfdu45UeZIeMHgVzetbQg21w9tHavPb+Y0aKYlys0sYcRH3NyohwOPUd6sfrnUpJZdYthDbqFsYJd6RhZmAe1f7yTOWAVm47YUfiFd6Ro9munPfXaXEp+1LbokUiwY+6aUszNG+ewGAB2NYfD7p2PUNRhtJS6xvvLbSA2EieQAEjAJKgZxUi6Y1V7bQppEt7e5/2iisk8X2hAPs7ncEz3yAM/An41zPCqcx6qk2OYoriXbjvttpjtx8+1Bi6v0C0jtbW9shcLHO0yFJijsGhZBkMgAIO4/lWfVuh44ZbpA0oEGnRXQ3YDF5PswKnjG0GZ+3PGM8HPJ6m6xmvxFG6QQxQhhHFBH5Malzl225PtEgf95q0erdWeWbU7VbeEbNIidpVXEzY+zOcvnlArtxj9QUFa9PaZZ/Y7i7vFuJPLlihRInWHmRJ33MzI3H3WOB61r9HaAl/qEVqzNHHIzZbhmCqjSHHGN2FxnGM1I+ldU+y6Jcyi3t7ktfQoyTRmZQvlSsG2ggg54Bz+sa1PCh/9uW7MoTDykjG0LiGUkY9AP8A2oOd1NodrHBb3dm8zRTmVNkwUSI0JQNkp7JBEiEV377pG0EUlusE4uYtNjvjN5wZWykTyqYSowo3sAQxPsg/GsHiBfedY6Y8UMcFu0MrbI1KoLgS7J8EsSeFiIz8e59OpewXDCWaSJkjHT8CiT2ijgrb7fvCACxJxj4gjnFBV9K/TX5QKUpQKUpQKUpQKUpQKUpQKUpQKUpQKUpQK231WdoRbtNKYVO5Yy7GME9yEzgH8K1KUHR0vqK7tQwtrmeANgsI5GiDEds7SM1rvqUzGRmlkJl/3pLsTJ7W/wC8Ofa9oA8555rWpQZheSCMxB38ssHKbjsLAEBivbcASM/OvmCdo2DozIynIZSVYEdiCOQax0oNm/1Ka4cyzyyTORgvIxkYgdhuYk19vrNwzSOZpS0qbJDvOZEG3Cuc+0vsJwfgK06UHU0jqe8sw62txNAH94I5TOAQCcevJ5rUGpTeY03myeY27c+4723gh9zZydwLA/HJrWpQK3m1u5LO5nlLSRiJzvbLxgKAjHPK4RBjt7IrRpQdXROqryyDC0uJYA+NwRsA4zjI+PJrXTWrgTm6EsnnEsxk3EuSwIYlvmCR+NaVKDal1KVokgaRjFGzMiE5VS+N5A9M7RWafqC6khFu9zO8KgARtI7RgL7oCE7cDjHHFc+lApSlApSlApSlApSlApSlApSlApSlApSlApSlApSlApSlApSlApSlApSlApSlApSlApSlApSlApSlApSlApSlApSlB//Z"/>
          <p:cNvSpPr>
            <a:spLocks noChangeAspect="1" noChangeArrowheads="1"/>
          </p:cNvSpPr>
          <p:nvPr/>
        </p:nvSpPr>
        <p:spPr bwMode="auto">
          <a:xfrm>
            <a:off x="1739901" y="-728663"/>
            <a:ext cx="2524125" cy="18097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6" name="AutoShape 12" descr="data:image/jpeg;base64,/9j/4AAQSkZJRgABAQAAAQABAAD/2wCEAAkGBhEQEBUQEBISEhQWExoVFxcYFxoQFhcYGRUVFBUYFhUZGyYeGhkkGhUSHzAiKScpLSwsGB4yNjAqNSYrLCkBCQoKDAwNDQwMDSkYEhgpKSkpKSkpKSkpKSkpKSkpKSkpKSkpKSkpKSkpKSkpKSkpKSkpKSkpKSkpKSkpKSkpKf/AABEIAL4BCQMBIgACEQEDEQH/xAAcAAEAAgMBAQEAAAAAAAAAAAAABgcDBAUIAgH/xABDEAACAQMDAgMFBAcFBgcAAAABAgMABBEFEiEGMQcTQSIyUWFxFCOBkQhCUmJygqEVJJKToiUzQ1Ox8DRjssHC0dL/xAAUAQEAAAAAAAAAAAAAAAAAAAAA/8QAFBEBAAAAAAAAAAAAAAAAAAAAAP/aAAwDAQACEQMRAD8Ao2lKUClKUClKUClKUClKUClKUClKUClKUClKUClKUClKUClKUClKUClKUClKUClKUClKUClKUClKUClKUClKUClKUClKUClKUClSroXw6u9WkKwgJEpxJMwOxfXA/afH6o+WSBzXoDpfwk0zTlDmNZ5FGWlmw+Mckqh9hAOecZ+ZoPNWl9K3t0M29rcTD4pGzL/iAx/Wug3htqwGfsF1/lsf6CvT/wDannFWheSOPzDCQEVWEnBU7XU5TGe2CPzx9aZd3E25kmgdAdoJiZWDDurjzODyDkcHPYeoeQ7/AEqe3bbPFLC3wkRoz+TAVq17K1IsYyt3bxTRcbsEOoGeWeOQe6Bk8FqrHxE8B4nRrnS12SAEm3zlH9T5RPKt+72PpigoOlfUkZUlWBBBwQeCCOCCPjXzQKUpQKUpQKUpQKUpQKUpQKUpQKUpQKUpQKUpQKUpQKUpQKUpQK7fRvTEmpXsVpHxvOWbGdiDl2/AdviSB61xKvT9GzRRturwjnKwKfgMeZIPxzF+VBcGiaJDZW6W1ugSONcAevzJPqxOST6k1p3Np9rSVmAdcOkSFtg3LuQuTggMWBw2DtABAyTXTvrzy1zgsxO1FHdmOSAPh2JJ9ACfSsVvYlbcQ7yG8sqXXghiDll/Ekig1tMtYnjkjZEZRcS5GAyk+YWGR2yAVHyxTWo44k89dsbptwQfL3KGBMfcBsruAU/HjHesOlXpNzJGV2ttBkAyV3qFAdW9QyOnzGzmupe2YkA5ZWU7lZcZU4IyMgg8EjBBGDQfsE8c0YZSHRh9QQeCCPzBFa+lsVLwEk+WQFJ5OxlyoJ9SOVz6gAnkmtPR9WjZggB8yRnLEKQhaI+Wx5Ps5Cq2OeCDk5BO5bf+Jmx/y4s/xZl/+Oz86Chv0gujlt7lL+JcJcZWQAYAlUZ3fzrz9VY+tVJXqTxy08S6LOx7xNHKv1Eiof8AS7V5boFKUoFKUoFKUoFKUoFKUoFKUoFKUoFKUoFKUoFKUoFKUoFKUoFekP0dMf2VJjv9sfP+VDj+leb6trwS6qNuDbB8br6A7PV1lWS3fH8Lm3b8KC8teRgUlXzTtV1KxKrPhtpJVnYKvuYzycE4wea09D6lhljE0M/n2+7YzNxJA4/VlBAIHYZIyOCSQcrTv6QPWEsl2NORisUSK8gHG+RxvG74hVK4HxJ+WID0Z1vc6VOZrcqQw2yRvkxyL6bgCOR6HuOfQkEPWdwGik85AWVgBIqjLce7Iqj3iBkEDkjbjO3B+D1BESBGTJ7SoWXBVWcgKGORzyMgZIHJAFVT0340wXMsVutrdW8ksixhYZEliyxCghJFwg5zwPzqTdXdV2WnyiG7nnJkHmBnhFwnBK+w8YVkdSOwI27gRjNBIOnn+yRGO6JVt+4uQxjwUQL97jbwBt5IPs11NI5DyEEeZIzDjGVGI0OD8VRT+NVJrv6Q0UUQjsYnnlChTNMPKTIHveWpLNn4ZWo/4beJc8+qxrexx3TTyBVlcfeQEg7RCPdRM9wFBOe9BZvjheCPRLgE8yNFGPqZUY/6VavLNWp4w9dPewwxeyI3lknjUdxCha3gZz6s5W4fHopT5k1XQKUpQKUpQKUpQKUpQKUpQKUpQKUpQKUpQKUoKBSrX6C1jp66CwalZQ283YShpFhf+I7/ALtvr7PzHarMn8EdFkXcluy5GQUmkwc9iMswxQeXKVJ+rPD2/sHZprV1i3HDqfOjC54zIBxx+0AflUYoFKUoFWF4Jm0TUGuLvP3KK0Z/VV5JordXb5Ayj5DOfSq9rb0/U5IPMEZA8yIxPkA5VirY57HKqQfQgUHozxa8KU1FTd25WK6RcHcQqTKo4VyeFcDgN+B4wVqLw18MpdUuD5u+K1j/AN5IP1iDjZG3uljzk8gDn4A+nJ9OhuEXz4opgAGG9FkAOO43A1lkkiQCNiiA+yqkhc+mFH/1QVB1a1ppFitzFEkTyK0VjCveNXXElzI3vPOYyOSTt3Ko7sx5txqcPUa3dvyoS/ge2lK5ZI53S1fK8cZCtjPJYfCpr4h+Fw1ORJWlaOOC32xxrjk5ctkkHHAiGfka0ui/CYWEyTRu7xyxLFPG+0qVMO9mBGCCJ1jxjkAn60FC9VdLT6bcta3K4Ycqw5V0Puuh9QcH6EEHkVYngp4aXEtzHqU4aKCI748jDTNjgqD/AMMZyW9ew9SLq6j6QgvTE7+zLA26KTashUkYIKyBldTxkEegIIPNZ9cvJbawnmUiSWK2kcHbgM6Rsw9kHtkDig8zeJ3QtxplyBIWkgb2YJO/sLwI2+DKMDHr3HriF1dHjn1la3VnaW8E8dxIHEshQhtv3e0bivAJLnj0x6VS9ApSlApSv0Cg/KV1Iulb5l3raXTL33CGQj8wuK50sLISrKVI7gjBH1BoPilKUClKUClKUClKUClKUEi6S0Kyu38u6vvsTk4UtD5kR+snmDYfqAPnVizfo2yld0N/E+RkZiZAQexyrtxVMVL+i/FC+0shYn8yHPMMmWT57PVD9OPiDQd68/R81VPcNtL/AAyFT/rVf+tRmTX9S0wT6b9oZV5jkjWRZkUnk7GUkI3odpHOQfhV36f4+adLbPKweKZE3eQxGXPGRHJ7rd/XB+VRI6J0xrHNtO2nTt+ox8sEn9xyUP0RhQQ3QPGTVbTC+f8AaEH6k484Y+G/Icf4q74630DUeNS042kh7zWx4z6syrg/mr1ra94A6lBlrcxXaemw+W+Pjsc4/JjUC1Hp+6t22T280TfB42T8sjmgs3rnwu0y10j+0bK4ml3NGY2dlZXV2wVAVFwcEnntsIqoqu/RulbmXpc2c4Ec0lyJLVJG8o7TJF3DdgS0x/nH7Qql720MUjxMVJRipKsHUlTg7WHBHHcUGClKUFj9NeK+rNDDpdvJErMyxJMy7pFUkKBuJK4Ueu0nA+lXbpfQumyQFJYFupPclmuELXDPgbizyDzEJyGABAAYY4xXm3w/6ij0/UYLuVC6Ix3AAEgMjJuUH9Ybsj6V6MjEc6C/iaVDLbteZV9rY8uNIY/UAbQCy8gsozkDFBL7O1EUaxqWIRQoLMXbAGBuY8sfmeazVH5b28iLA+TMIoxKwVWjeQEsGRAXKqw2EgkkNkKdvvVgutTvEVhmLcITc7tpKKoyTCOcschRv44LHAOKDW65lOno2rRM4MRXz4tx8u4jZ1jIKk4WVdwKuBnjByDxB+p/0h7YwNHZQSvIyld0oVEXIxkqrEt9OPrXc6+sEks7mS/kRwN0aNt8pV/ujTR7V3H2jOyepJwo5rzRQfua/KUoFKVIui+iLjVJvLiGyNeZZm4jiXuSx9TgHC+vyGSAwdJdIXGpz+TbqOBukkbiOJfVnb0HfjufSrgsZNE6dVTgXFwRu81l3yv84I+yIecMSoI7M9c3qjqS00W1FhYqGcjdtYAlmIGLi7/aJGCkJ4AwzDG1ap29vZJpGlldpHc7mZjuZie5JNBeT/pKxb8CwkMf7RmAb/DsI/1VIrHqTROpE+zyoPO2nCSgRzD1JikB5xycA+nIxXmSsttcvG6yRsUdWDKynaykHIII7EGgkviJ0JJpF2YWJeJ8tDJ+0ueQccb14BH0PYiorXoLqqYa10st7IB58S+YT29uNzFN9Ay7mx/D8K8+0ClKUClKUClKUClKUH6PnVldI+GGn6qn911No5gMtBLABIPiRiX21+Yz8wO1VpWSCdo2DozIynIZSVYEdiCOQaC3Lr9G+7XlLy2IHqyvH/0DVUc8e1mUMGAJAYZwcHuMgHB781ZmieP2oQ27QzBJ324jlYYdTxjzAOJBgY9DznJr8m8TdO1DjV9MTee9xbHy5R89pOW/FiPlQRDp3r7ULDAtrmRFH/DJ8yP/AC2yo+oANWh0v4wnUpY7W8H2eZvu4pYndIi7YCiSPOVJOMODwT2xmo3D4WWeoc6PqcUh7+RcAwzD49h7X1C4+ddbpfwWnsbhb7U5reG3tmEzYcuW2EMo90ALkD5nsBk0Fn3nvL5cYB53jMjyqyO8TnzNroyctgMBnvwfdiNl4SadFM1yEEqqRiNmZ49zHCgW5AcljgBWkxznLdhX/Xniw9+biKGMRRPKjI4LJKUjBADgHadxw3bIwAScDE38GNYjm06USzP5tpIZmGdxaEFJgCG9N8bjjtn945Dj+NUREUMFtYxJFGu+eaC3xEJOV8pZQvAXkkZ7kZ7VTtW7014/PDCLe9tUnjA2goVjwnYIYyu1gBx6fjXYjvemNah2SJFpk27uAlswweMSBfLYEeh5H9aCiqmHSPiXc2CPEczxNCYlRmIEeW3Ep8OSePnUt1LwFEqh9LvoLoHPsuQpx8VdNwbnjsB86rnX+lLuwkMV1A8bAZzjcpGcBlcZUjPGc0HoOLxg0uZLiZZ9jC2XCSKUYt94dqj9cguAQue2e3Naeq+LOkjzkS5L/wBwMcZCPhn+8GzJUYbiPvgc9685V9wQM7BEVmY8AKCxP0A5NBJvEDriTU7qR1MiW+8GOJjwMRpFvYDjeQgPrjOM/GK1OtF8HNRuccRx5xwzbnXP7aoCEPycqamll+j7FCvmX14qKOWOREo+pb/9CgpGtrT9KnuG2QRSTN8EUyH8lFXT9o6T039m8kH7Km4BPyZvY/1VydS8fDGpj0uxgtVP6zAMx+B2JhQfqWoHS3gSwX7VrEy2sKjcyB1D4/8AMkPsRj8z9KydYeLNrbxDT9EiVIUHMm3CM3xCsMvjvub3jjOQParXX+rLy/bfd3Ek3qAThF/hjGFX8BXIoMk87SMzuzOzEszMSzMSckknkkn1rHXe0PoTUL5d9razSJ+3jYhx3w7EKT9DW3deF2rx+9YXB/hXzf8A0E0EWpXdi6F1J22LYXmfnBIv5krgVZ3QngMykXWrMqInt+QCDkDn75/dC8cgE8dyKDpeUbDo0rL7LyxcA9/v5sqPr5bZ/OqCqzvGnxGTUJVtLVt1tAxJYdpZMbdy/uKCQD65Y9sVWNApSlApSlApSlApSlApSlApSlB9RyFSGUkEHII4IPoQfQ1NtT8VLi60n+zbkNK/mKwnL+0UXBCOuPbOf1ifh3IzUHpQK2dP1KW3fzIJHjbBGVO0kEYZT8VI4IPBrBHEWO1QST2AGSfwqQaT4f39yQI7dx/ECCP5MF8fy0EdpVq2vgkIVD6leQ2y4yQzpF+TMST9NorK930xp/uLJqMg/ZBWPPzeQ/1XP0oID0veahDKJNPadHJxmPO0/Jh7rD5HNXj0vr/UbqXu7OKeIJ7UfFvK+SBlSfu2IGTt4B+PaoJd+O0qDbp9lbWoxjc2biTH8R2j8CDUM1rr3UbzP2i7ndT3QMY4/wDLTC/0oLXvbHprU52hkSTTLkHkELaEn1Uj2oc/kTn1rt2fQl5p2BpwsL6DaSFnjWCUfAebEAsufi44+XevN9dDROormyl861meF+2VPBHfDKeGGfQgigsTq3xE6jVW8yKSwiVth8uExqD6DzmDd8jBDAH0qtdQ1We4bfPLLM3xkdpD+bE1aWlfpDXBHlX9rDcRFCrbMxM2Rj2gSVIPORgd66mhaz0tqO5J7OGxb03sYgeO6yIQo+hIoKOpV0ap4CxTR+dpl2Jtw3KPYMWDjaPMD7hwe+G7VCOoPCXVbJDJJbl4wMl4mEwUeu4D2gB8cYoIdWW2ZQ6lxuUMCwHBIzyM/MZr4dCDggg/A8V80F3+Jni1bvZwxaRdyRtlcrEhg2RhT7JcqCCDsAVPgck8VWVj4iapAcx3119GkaUf4XyP6VHaUFj2nj5q6DDPBL83iAP+gqK4HU/iTqOogpc3B8v/AJSARR/iq+9/MTUXpQKUpQKUpQKUpQKUpQKUpQKUpQK7ujdGXV0NyKEX0Zzszxn2VwWb8Aa7/ht1vaabHcfaI5Wd9pQxKm44z7Jlc5jHPdRnk88Csmt+M17KzfZFjsgwwWQeZOR+/cONx/DFAg8HrkRefcSJBHkDL/dk/NfMKjHzbaK6Q0Lpy0wbi7kuGHJSI+eT/OgES/Tc/wBara+1Kadt88skr/tOxkb82JNa1BZzeKljaZXTNLjX9+4YyZ+sSnaPwauDrPixqlyNhuTCn7EAFuv5p7R/E1D6UH3LMzEsxLE9yTkn6k18UpQKUpQKUpQKUpQbWnanNbyCWCR4nHIZGKH8xVi9PeP+owHF0I7xP3gIZB9HQY/NTVYUoL3h8QNA1uQDVLUW8gOEkdjtIx2aaPaR68NwPQ5NcybwRtL6aR9J1CJoVB9kgz7HPKp5q8Fe/PJHHvVTdZYbp0zsdlyMHaSuR8DjuKCXaz4Qata43WrSgsQDCROOBnJC+0AfTIH51Erq0eJzHKjRupwysCjA/AqeRUy0Lxi1S12IZ2miQY2PjOOw+8xuyPTJI+Rqb2/jdpt6yx6rpylewkIS7x8yCikfy5+lBSFKu6forp3UZ2NlcNuZd/lRMtrEgz7zGaMkd+ygn93uaqHXrKKG6mhhkEsaSMquCCGAOAQRwR8x370HPpSlApSlApSlApSlApSlApSlApSlAqadX6Bp9jELYG5a9EUUrSez9nYyBXZFXAYAI3Dc5III+ELqwtTtr6fTnN9ArpBaQS2915eGKSSQqkXngASDZK/snJBQ/Cg42j6XZrpsl7dRzTN9qW3RI5Vt9uYXlLEmN89gMY9O9cnpvSxdXtvbHOJZ44zjuAzhWOcfAn0qbdKag8OgzGG1hunbUkUrLD9qGDASpVP2gw7nj2iPWtLwmtVXUZLq4JhS0glndtvKEL5S4THvBpMhcd1oNHxR6Rj0zUGghLGFo0liLMHO1gQeQOcOrj6YrR6G6cS/vFgldkjCPK5XG8pGhdlTPG44xz2znnFSjxAgt5tKsbm0me4SB5LN3dPKf0miUryMBSwznnI+dRTolbz7Yh08/wB4VZGQcHcFjZnTaQQxZQw245zQa3UC2fmKbHzxG0eWWbazo+5wV3KAGBUI2cfrY9Kkmt9BxQy6iqNLttLaCVA2AzNKbfdu45UeZIeMHgVzetbQg21w9tHavPb+Y0aKYlys0sYcRH3NyohwOPUd6sfrnUpJZdYthDbqFsYJd6RhZmAe1f7yTOWAVm47YUfiFd6Ro9munPfXaXEp+1LbokUiwY+6aUszNG+ewGAB2NYfD7p2PUNRhtJS6xvvLbSA2EieQAEjAJKgZxUi6Y1V7bQppEt7e5/2iisk8X2hAPs7ncEz3yAM/An41zPCqcx6qk2OYoriXbjvttpjtx8+1Bi6v0C0jtbW9shcLHO0yFJijsGhZBkMgAIO4/lWfVuh44ZbpA0oEGnRXQ3YDF5PswKnjG0GZ+3PGM8HPJ6m6xmvxFG6QQxQhhHFBH5Malzl225PtEgf95q0erdWeWbU7VbeEbNIidpVXEzY+zOcvnlArtxj9QUFa9PaZZ/Y7i7vFuJPLlihRInWHmRJ33MzI3H3WOB61r9HaAl/qEVqzNHHIzZbhmCqjSHHGN2FxnGM1I+ldU+y6Jcyi3t7ktfQoyTRmZQvlSsG2ggg54Bz+sa1PCh/9uW7MoTDykjG0LiGUkY9AP8A2oOd1NodrHBb3dm8zRTmVNkwUSI0JQNkp7JBEiEV377pG0EUlusE4uYtNjvjN5wZWykTyqYSowo3sAQxPsg/GsHiBfedY6Y8UMcFu0MrbI1KoLgS7J8EsSeFiIz8e59OpewXDCWaSJkjHT8CiT2ijgrb7fvCACxJxj4gjnFBV9K/TX5QKUpQKUpQKUpQKUpQKUpQKUpQKUpQKUpQK231WdoRbtNKYVO5Yy7GME9yEzgH8K1KUHR0vqK7tQwtrmeANgsI5GiDEds7SM1rvqUzGRmlkJl/3pLsTJ7W/wC8Ofa9oA8555rWpQZheSCMxB38ssHKbjsLAEBivbcASM/OvmCdo2DozIynIZSVYEdiCOQax0oNm/1Ka4cyzyyTORgvIxkYgdhuYk19vrNwzSOZpS0qbJDvOZEG3Cuc+0vsJwfgK06UHU0jqe8sw62txNAH94I5TOAQCcevJ5rUGpTeY03myeY27c+4723gh9zZydwLA/HJrWpQK3m1u5LO5nlLSRiJzvbLxgKAjHPK4RBjt7IrRpQdXROqryyDC0uJYA+NwRsA4zjI+PJrXTWrgTm6EsnnEsxk3EuSwIYlvmCR+NaVKDal1KVokgaRjFGzMiE5VS+N5A9M7RWafqC6khFu9zO8KgARtI7RgL7oCE7cDjHHFc+lApSlApSlApSlApSlApSlApSlApSlApSlApSlApSlApSlApSlApSlApSlApSlApSlApSlApSlApSlApSlApSlApSlB//Z"/>
          <p:cNvSpPr>
            <a:spLocks noChangeAspect="1" noChangeArrowheads="1"/>
          </p:cNvSpPr>
          <p:nvPr/>
        </p:nvSpPr>
        <p:spPr bwMode="auto">
          <a:xfrm>
            <a:off x="1892301" y="-576263"/>
            <a:ext cx="2524125" cy="18097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pic>
        <p:nvPicPr>
          <p:cNvPr id="5134" name="Picture 14" descr="http://www.freshheadies.com/catalog/images/sea-shepherd_logo_square.jp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14676" b="12715"/>
          <a:stretch/>
        </p:blipFill>
        <p:spPr bwMode="auto">
          <a:xfrm>
            <a:off x="7869070" y="5634952"/>
            <a:ext cx="1611307" cy="1169950"/>
          </a:xfrm>
          <a:prstGeom prst="rect">
            <a:avLst/>
          </a:prstGeom>
          <a:noFill/>
          <a:extLst>
            <a:ext uri="{909E8E84-426E-40DD-AFC4-6F175D3DCCD1}">
              <a14:hiddenFill xmlns:a14="http://schemas.microsoft.com/office/drawing/2010/main">
                <a:solidFill>
                  <a:srgbClr val="FFFFFF"/>
                </a:solidFill>
              </a14:hiddenFill>
            </a:ext>
          </a:extLst>
        </p:spPr>
      </p:pic>
      <p:sp>
        <p:nvSpPr>
          <p:cNvPr id="7" name="AutoShape 16" descr="data:image/jpeg;base64,/9j/4AAQSkZJRgABAQAAAQABAAD/2wCEAAkGBhAQEBUUEBQSFRUWFBMUGBcUFxcYFxUXFxQXFRYUFhYYHSYeGBkkGRUXIC8gIycqLC4sGB8xNTAqNSYrLCkBCQoKDgwOGg8PGiwkHyUpLyk1LCwsLCwqMTQqLCwsKiwvKS8sLCwyLDAtLywsLywsLCwsNDQsLDQsLywsLC0qLP/AABEIAOEA4QMBIgACEQEDEQH/xAAcAAEAAgMBAQEAAAAAAAAAAAAABgcDBAUIAgH/xABIEAABAwIBCAUHCgQFBAMAAAABAAIDBBEFBgcSITFBUWETInGBkSMyQlJigqEUFVNykpOiscHRM0OywggXs9LwNERz8RaD4f/EABsBAAIDAQEBAAAAAAAAAAAAAAAGBAUHAwEC/8QAOBEAAQMCAQgJAwIHAQAAAAAAAQACAwQRBRITITFBUWGRBiJxgaGxwdHwFOHxMjMjQlJigpKiFf/aAAwDAQACEQMRAD8AtdERYcrNEREIRERCERFiqapkbS6RzWtG0uIAHeV6AToCACTYLKihOM5z4Y+rTNMp9Y3awdgtpO+HaoZimWlbUHrSljfVj6g7NWs95KtYMIqJdLhkjjr5e9leU2BVU2lwyRx18veyt6txaCH+LLGzf1nAHuG0ri1OcSgZskc88GMd+bgB8VUBJK2aPC55v4UUj/qtJHeQNStW4JCwXkefAD1V0zo7Txi8ryeQHr5qxpc6lMPNimPboD+4rF/mvD9DJ9pqitPkBiD7eS0Qd73NG7he/wAFvMzX1pGswDkXuv8ABpC8NLhrdBcP9vZeOosIZoLh/t7Fd1mdaC+uGUDkWk+FwtunznUTvOEzPrNB/pJUZ/ytrPXg+0//AGLTnzd4g3ZG131Xt/UhfP0uGv0B9v8AL3Xx9FhD9AeB/l7qyKTK+hlNmTx34Ouz+sBddrwRcEEHeNioysyeq4b9JDK0Dfokt+0NSwUWJzQG8Uj2fVcQD2gaivh2CxvF4ZPXxC+H9HopBenl52PiPZX2iq7C86FQywnY2UcR1H9urqnwCnOCZV0tWPJPs/1H6n9w9Luuqmow+en0ubo3jSPnaqKqwuppdL23G8aR87V2ERFAVaiIiEIiIhCIiIQiIiEIiIhCIiIQiL4mmaxpc8hrWgkkmwAG0kqsMrc4D57xUxLIthdsdJx+q3ltO/gplJRyVTrM1bTsCn0NBLWPyWatp2D5uUlylzhQ012Q2llGo+o0+0RtPIeIVa4rjU9U/SmeXcBsa3k1o1BaK6GA0sEs7WVMhjYTbSAG3cCTqaD61jb4hup6OGjYXAXI26z3J7pcPp6Bhe0XIGk2ue72C1aSjklcGRNc9x2BoJPw3KaYRmulfZ1S8Rj1GWc7sLvNB7Lqe4RhlPBHo07WBusEt1kkEg6TtpN7jWt5UdTjUjjkxDJHj9kt1nSGWTqwDJG/WfYePauJhuRlFBbRia4j0pOub8deodwC7TWgagv1FSySvkN3kntS9LNJKbyOJPE3RERc1yRERCEXMxLJukqAeliYSfSA0XfabYrpovtj3MN2mx4L7ZI+M5TCQeGhV3jOa0gF1I+/sSWv2B41eI71B63D5ad+jKxzHDc4W7wd45hX4tPFcNgnjLahrXMAJu7Vo22uDvR7VdUuMysOTL1h4/dMNH0gmi6s/WG/b9/mlVpk5nEnp7MnvLHxJ8o0cnHzhyPiFZWE4zDVM04XBw3jYWng4biq2ynzfyUwMkBMkQ1kemwcTbzhzHhvUbwzFZqaQSQuLXDwI4OGwhTpqGnrWZ2nNj4d42fNasp8NpcRZnqUgO8O8bD80q+kUdyUyyjrW6LrMmG1l9TtWtzL7Ry2j4qRJZlifC8seLFJ88EkDzHILEIiIuS4oiIhCIiIQiIiEIviaZrGlzyGtaCSSbAAbSSvtVZl/lb07zBCfJMPWI/mOHPe0HxOvgplHSOqpMgatp3KfQUL6yXIbq2ncPmpaeWOWL6x5ZGS2Bp1DWNOx8935gbu1RlfrGFxAaCSSAANpJ2ALdxbBZ6V4ZO3RJAI3g9hGo22FO8TIoAImaOG07ytGgjhpmtgZYbhtO88VooiKQpSmmbTKJtO51PI6zJHaUd9jZHanN5BxseF7+srRXnpWVkHlqZLU9S7r7I3k+f7Dj63A7+3atYth5cTUR949fdJ2M4Ra9RAOJHqPVTtERLKUUREQhEREIRERCEVWZ8MsuhgFFEevMNKW3oxX1N94jwaeKsXHMYjo6eSeY2ZG0uPE7g0cySAOZC8p49jMlZUyTzHryOLjwA2NaOQaAByCaOjmHfUT5946rPE7OWvkuEz7CylOQ+darw4tjkJnp9nRuPWYOMTjs+qdXZtVi4hglJikHyvCy0n04x1Te2sFvoScth2jiaCXXyZyoqcPnE1M6x2OadbJG+q8bx8RusmytwkPdn6bqyf8u4Eeq6UOIS0cgewqZRyPieC0ua9puDsLSD8CrXyLyyFY3o5S0TN3DUJB6zRx4jv2bIlUOp8apjWUQDZ2Dy8HpXttFvO2Gxt1hzFlFaapfE9r2Etc0ggjaCFQzwMroy14yXt0cQfYrQSKfGqbKbocOYO7sPzSvQCLh5JZSNrYA42EjdUjRx3OA4H9xuXcSbLG6J5Y8aQkaaF8LzG8WIRERc1yRERCERFiqqlsbHPebNa0uJ4AC5XoFzYIAJNgovnByl+TQ9FGbSyjaNrWbC7kTsHfwVTrexrFX1U75X7XHUPVaNTW9wsulkTk98rqRpC8Udnv5+qzvI8AU700LKGmu7tPt6BaPRwR4bSFz9drnt3egXfyPwmGip3V9YQ1rW6TNIea31wN7nXAaBx9pVRlTnDqK2s6Y3Ebbtjiv1Wsvv9s2BLuzcAF3M8eXPyuf5LAfIQOs62ySUaifqt1tHPSPBVurbCaAuBq6gddw0D+luwdp2/lZ1WYnNPU58GxB0W2bvm1T2irWSsDmHtG8HgVnUHw3EnQPuNYPnDiP3UypapsrQ5huD4jkea71FOYjcaloGD4uyvjyXaJBrG/iPmhZkBRFFV6rRyFy0E7RBUO8qNTXH+YOBPrj49t1NF57Y8gggkEawRtB4q2MistBVtEUxAmA27BIBvHB3Ed43gKmKYbm7zRDRtG7j2eXYkjGcIzRM8I6u0buI4eXZqliIiX0roiIhCIij2XmVbcNonzai89SJp9KRwOj3CxceTSusMTpniNguSbLwmwuqtz5ZY9LMKKJ3UiIdKR6UluqzsaD4u9lVSsk87pHOe8lznEucTrJJNySeJJWNa/Q0jKOBsLdnidpVe52UboiIpq+V1cmcpJ8PqGzwGzm6i0+a9p85jhvB+BsRrCtDHIoauFuIUf8KU2lZvhl9IOtsBJ8SDscFTSleb7KwUU5jn10s46OZvAHUJR7Tb37L77KoxGjL/AOPEOu3Z/UN3btHHtVrheIOoZw8fp1EcFKsAxt9JO2Vm7U5u5zd7T/zbZXdR1bJo2yRm7XAOB5H9VR2NYU6mmdGdYGtrhsew62vB3gj9VMs2GPa3UzzqN3x34+m0f1dzkoYtTNmiFRHrA5j7J0xukbUQCqi0kDmPt7qxUREqJJRERCEUJzn4z0cLYG7ZTd3JjSNXe632SpsqXy1xP5RWyG/VYejb2M1G3Iu0j3q2wiDO1AJ1N0+3v3K8wKmz1UHHU3T37PfuXCAU4yjxL5kwYNadGpqLgcWucOu73GWH1iOK4+QuFCorWBwu1l5He7bRH2i34qJZ3spPlmJPa03jp7wt4aQPlHd77i/BoTUIvq6tkB/S3ru9BzU7pRWlobTt7T6e/JQhEROKQkW9heKOgdq1tO1v6jmtFF8uaHCxXaCeSCQSRmxCsCnqGyNDmm4KyKF4TizoHcWHaP1HNTGGZr2hzTcEXBVHPAYjwWp4TirK+Pc8ax6jh5L7X3BO5jg5hLXNIII1EEbwvhFGIurgi+gq38jMrm1jNGSwmaNY2aY9do/Mbu9SZef6WqfE9r43Frmm4I2gq4cksq2VsdjZszQNNvHdpt9knw2cCVHE8OzJzsY6vl9kiYxhP05z0Q6h2bvsu+iIqNLiLzbnZyx+cK0tjN4ILxx22Odfryd5FhyaOKtXO/lj8ho+ijdaaoDmNttYzZI/kbHRHN19y85p56MYdrq3jg31PpzUWZ/8oRERPCjIiIhCIiIQrKyfxQ1uHBjtc1FYc30zjZvb0b7DkHBftDWPhkZIw2cxwcO0HYeSh+R2NikrI5H36N14pRxikGhJ22B0hzaFMK+kMMr4ztY5zb8bG1xyO3vS5UQCKVzLdV2kd/6hz0960TozV5+ndTv05Pkfnir1w2ubPCyVmx7Q7suNYPMHV3LZUIzXYrpwPhJ1xu0m/UfuHY6/2lN1nVVDmJnR7j4bEs1tP9NO+LcfDZ4IiIoyiLUxat6GCST1GOd3gGw8bKhnG6t7OJU6FA8eu5jPxBx+DSqgTZgcdonP3m3L8p46NxZMD5N5tyH3U5yWqRQ4VV1h84B2jfYS0WYO+R9u5UI95JJJuSbkned5VzZy6n5NgNLACLzOYTbVdoBmP4nMVLpkwNmU2Wc/zOI7m6B6pJxefPVb3cfLQPBEREwqqRERCEXSwfGDCbHWw7Rw5hc1F8PYHjJcpFPUSU0gliNiFYTHhwBBuDrBC+lEMFxkwnRdrYT9nmOXJS5rgRcawddwqOeExOsdS1XC8Tjr4spuhw1jd9l+rPQVz4JGyRktc03B/Q8QdhCwIo5AIsVZuaHCx1K6sl8p462O46sjbabOHMcWldarqmRRukkcGsY0uc47GtaLknuCorCsVlppRJC6zh4OG9rhvBVxYDjcOIU97NNxoyRus6xO0EHa07uI7wk7EcP+ndlt/QfDh7JAxfCjSOzkf6D4cOzcvNeWuVD8RrJJ3XDSdGNp9CNt9FvbtJ5uK4StnOlmnbTtdV0DT0Y60sQ19GN8kfscW7to1bKmWj4bU089O00/6RottFthSi8EHSiIisV8IiIhCIiIQisiOs6emppvSMQhefbgPR6+Zj6I+8q3UyyPqNKlmjPoSxyN5CRrmSHxjiVdiDLsD9x89Hnbkr7o9Pmq5o2Ou328bKcZu6/oq5g3SNdGe8aTfxNA71b6oLDqnopo3+o9jvsuB/RX6s+xyO0rX7x5flXnSSLJmZJvFuX5RERUCWFB860pEETdxkJ8GEf3KtqeEve1o2ucG+Jt+qsDO1sp+2b8o1Csn2A1cAOwzwg98jU6YZ1KIO7T4laDg5yMPDh/cfErP/iBqvLUkQ2Mikfb6zmtH+mqlVk5+n3xOMcKWP4ySn9VWyZsEbk0EQ4X5klZfKbvKIiK3XNEREIRERCF1clsCdXVkNO3V0jwCfVYOs93c0Eq/sqc38ToGmkYGPiY1oa3Y9jRYA+0BsO/Yd1q7zBUIdXTSHX0cBA5F72i/g1w71amcrFXU2FVMjDZxYIwRtBkcI7jmA4nuSLjVXM7EY4Ija1hwu7f3WVnQVD6V2ejOn03KnwV+qLYFjWgdCQ9TcT6J/ZSlXU0LonWK03DsRjr4s4zXtG77bii3sGxmWklEkRsRqIOxw3tcN4WiijuaHgtcLgqe9jXtLXC4KvTBsZhrYdOOxB1OadrTbW1w/5deb85GS4w7EJImC0TrSxcmOJ6vuuDm9wUvyex+SimEkesbHNJ1PbwPPgdyy57amGrp6OqhN+tLE71gSGPDHDcRY/avvVdhcL6CuDG/tvuOwgXF/m1ZtjeFOpDlt0s2HdwKqNERPKWUREQhEREIRSLIqW0srT6UDh3tkjf+TT4qOrtZIPtVt5xzjxgkUeqF4Xdl+WlTKBxbVREf1N8wpUr6wiUvp4nHa6KMntLASqFV55Nf9FT/wDgi/oCz/HR1GHiU99JR/DjPE+S6SIiVklqv87LDo053XlHiGW/I+ChWTptWU9/p4f9RqsDOpBemjd6stvtMd/t+KrWjm0JGO9VzXeBB/ROeGdeiDRxHiVoGD9fDw0f3DxPur3nw6GQ3kjjcbWu5rSbcLkLF8y030MP3bP2W6CiTxI4aASs+stL5lpvoYfu2fsnzLTfQw/ds/ZbqL3OP3nmiy0vmWm+hh+7Z+yfMtN9DD92z9luojOP3nmiy0vmWm+hh+7Z+yfMtN9DD92z9luojOP3nmiywU9DFHfo42Mvt0Wht+2wUazqYe6fCKlrNZa1sndG9sjvwtcpYvx7A4EEAgixB2EHaCF9wTuimbLrLSDyK8IuLLxuu9gGN6No5Dq9EndyPL8vy62cjN7Lhs5fG0upXuvG8a9C/wDKedxG4naOdwIWtejkirYQ9huD85r4o6yWhmEkevdsI3FWIijmA43sjkPJrj/Sf0UjVVLE6N2SVqtBXxVsQlj7xtB3IungWNmmkBLWyRkjSjeAQeYvscNxXMRR3sa9pa7UpUsTJmFjxcFXfh1LRVETZIooC1wuPJs1cQdWojYQtn5lpvoYfu2fsqkyTypfRS7zE49dn9zfaHx2dlxUdYyZjZI3BzHC4I3/ALHkkuvppaV+slp1H07VnOJ4a6ik3tOo+h4rB8y030MP3bP2T5lpvoYfu2fst1FX5x+881VWWl8y030MP3bP2T5lpvoYfu2fst1EZx+880WWl8y030MP3bP2XLyowuBlHO5sUTSInWIY0EaraiApCo7l/MG4fLf0tBo75Gn8gV3pnPdMxtzrHmpVG3KqIx/cPNU4rzya/wCip/8AwRf0BUYr5weLQp4WnaIoxq5MAV9jp6jBxKa+kp/hxjifJbiIiVklqPZe0nSUEthct0Xj3XAk/Z0lTa9AVVOJI3Mdsc1zT2OFj+aoOpgMb3Mdta4tPaDY/kmrApbxuj3G/P8ACdejU14nxbjfn+FeOT1WJaSF/GNl+0CzviCugobmwxDTpXRk64nmw4Nf1h+LTUyS9VxZqd7Nx/CVa6HM1D49xPLWPBERFGUREREIRERCERFr4hXxwRPllOiyNrnuPANFz/6XoBJsF4slRTskaWSNa9rhYtcAWkcCDqIUExXMjhcztJglgJ3RPGj9l4dbsFgqy/zmxJtXLNG8GN7yRBINJjWjU1otYtNgLlpFzcqWUP8AiEZby9I4HeY5AQfdc0W8SmpuD4rR9aA69eSfMG1/Fcc4x2tdvD8xWGRuvIaib2XvDW9/RtafisOW2QgiHTUjfJgDTjHoAC2k3i3VrG7bs2c2r/xCQgeSpJHH25GtH4WuUOxfPLic8jXMe2FrXNcGRCwdom4D3ElzhuIuAeClU1FjEsofKdA/qOjkL87KZRYj9DJnIu8bwtlFI8TwhlRTMr6IeRkGlJGNZhfsePqh1xy27DqjisYpRILjWNBG0EawVqFJVx1cQljOjy4IpHkdla6ik0X3dC8jSHqn12jjxG/uCjiImiZMwseNBX3PAyeMxyC4K9A01SyRgfG4Oa4XBGwhZFUeRmWTqRwjlJdA498ZPpN5cR3jXttqOQOALSCCAQRrBB2EHeEj1tG+lfknUdR+bVnGIYe+ikyTpadR3/dfSIigquRQjOpVgU8Ue98ml3Mab/F4U3VU5za/pKsMB1RsAP1ndY/AtVphMeXUt4afnernBIc5WN4XPzvsovQU/SSsZ672t+04D9VfwVPZvaHpa5hOyMOkPcLD8Tmq4VLxyS8rWbhfn+FO6SS5UzI9wvz/AAiIioEsIqkzj4V0NYXgdWUafvDU/wCNj7yttRzLvA/lNKS0XfFeRvEgDrN7x8QFZYZUZioBOo6D3/dW2D1X01U0nUdB7/uoHm9xXoK1rSerKOjPadbT9oAe8rfXntriDcaiNepXdktjPyulZIbaVtF9tz26j2X1HsIVjjlPZwmHYfRW3SOks5tQ3boPp84LrIiJcSmiIiEIiIhCKm8+uWPm0ETvVknt4xxn4PPuKzcrMo48PpJKiSx0RZrfXedTGDtO3gLncvKuIV8k8r5ZXaT5HOe48S43PZ2Jt6NYdnpfqXjqt1dv287KPM+wstdERaIoiIiIQrLzK5XinqTSTHyVQerfY2a1h3PHV7Q1SnLbIo0xM0AJhJ1jfGT/AG8Du2KjWPIIIJBBuCNoPEL03m8yqZilADJoukaOinabWLrecRwe3XwvcbknY3E+jmFbEOqdDh5H7+6usJxGSjku3VtG8e+5VMileWmRhpHdJFcwOPaYyfRPFvA9x5xRdYJ2TsD2HQtQp6iOpjEkZuD8simOQ2WZp3CGd3kT5pP8sn+w7+G3ioci8ngZOwseNC8qqaOpjMcg0Hw4hehGuBFxrB16l+qsshMtRDaCoPkyeo8nzCfRd7HPd2bLNBSNV0j6aTId3Hes3rqGSjkyH6th3rFVVDY2Oe7U1rXOPYBc/AKh8QrHTSvkdte9zj3m9lY+c7GujhbA09aXW7iGNP6u/pKrajpHSyNjYLue4NA5k28Ew4LBm4jM7b5BNPR6mzULqh/83kPngrHzW4VoQvnI1yO0W/VbtI7XXHuqcLWwygbBCyJnmsaG9vEnmTc962UuVc+fmdJvPhsSnXVH1M75d50dmzwRERRlERERCFTmW+T/AMkqTojycl3s4DX1mdxPgQsmQeUXyWo0Xm0Utmuvsa70X8uB5HkrKylwFtZTmM6necx3quGzuOsHtVKVdI+J7mSAtc0kEHcQnCimbXU5hk1gWPofm1PuHVDMSpDBL+oCx9D82r0AihWb3KvpmCnmd5Rg6hPpsA2c3NHw7Cpqleop3U8hjf8AOKS6ulfSymJ+zx4oiIo6jIiKIZz8sPm6icWG00t44uINutJ7oN+0t4rvTwPqJWxM1k2XhNhcqq88+WPyur+TxG8NOSDbY+XY93u+aPe4quV+k3X4tgpKVlLC2FmoD8nvVe52UboiIpS+UREQhFLs2eWBw2ta558jJaOUbg0nqydrTr7NIb1EUXGogZUROifqIsvQbG4XsSaFkrC14DmOFiDrBBVSZZZIOon6bLmFxs072nboO/Q712My2WPyql+TSm8tOABfa+HY0+75p5aPFWHV0jJWOZI0Oa4WIOwhZa18uF1LonaQDpG8bCO5MeGYk+kflDS06x82rz+ikWV2SL6J923dC49V28H1H8+e/wAQI6m2KVkzA9huCtIgnZOwSRm4KKeZGZeiNvQ1ROi1pLH7wGi+geOyw7hwtA0XOppo6hmQ8LlV0kVXHm5B7hb+OYu+qnfK/wBI6h6rR5rR2D43UwzY5PkuNU8ahdkfM7HP7h1e88FEsn8DfWTtjZs2ud6rd7v252V20lIyKNsbBZrQGgcgqjFalsEQp49o5D7qixusbTwili0Ei3YPusyIiVEkIiIhCIiIQih+XmSHylvTQjyrG6wB/EaN31hu47OCmCLvBO+B4kZrUimqX00gljOkfLLz9DM+N4c0lrmm4I1EEK3cjsrm1kei8gTNHWGzSHrt/Ubuyy5WW+Q3TaU9MPKbXxgefxc32+W/t21xFK+J4LS5r2nURqLSD8Cmp7YcUhu3Q4cxw7E7PZT4zT3abOHMHceC9AIohkll7HUgRz2ZNsB2Nk7ODuXhwEvSrPBJA/IkFikmpppKZ+blFj81L5e8NBLiAACSTqAA2kngvMGcXK44lWvkaT0TPJxD2AfOtxcbu7wNytPPblj8nphSRHyk469trYb2I98gt7A5UInfoxh2Qw1bxpOgdm09/wA1qsmf/KERETmo6IiIQiIiEIiIhC62SuUMlBVx1EfoO6zfXYdT2HtHgbHcvVWG4hHUQsliOkyRrXtPEEX7jyXj9XFmKyxsXUErtulJBfjtkjHxePfSn0lw7PRfUMHWbr4j7a+a7wvsbK4K2iZNG6OQaTXCxH/Nh5qnMqsmH0Uttbo3a2Ptt9k+0P8A9V0ucALnUBr1qucustopWOp4A2QX60hFwLfR8T7Xhe90qYRLM2XJYLtOvcOPzWmzAZqhs2RGLtOvcOPb5qArLSUj5XtZG0uc42AG0lKSkfK9rI2lznGwA2kq3Mj8kG0TC59nTOFiRsaPVbv7Tv7kxV1aylZc6XHUPmxNeI4iyijudLjqHzYtrJXJtlFDo6nPdre4bzuA9kbu8712kRI8kjpHF7zclZxLK+Z5kebkoiIua5oiIhCIiIQiIiEIoplZkLHV3kisyb8Mn1uB5jvupWi7QzvgflxmxXenqZKd4kiNiqCrqCSCQxytLXDaD+Y4jmFKcm840sFmVN5Y9gd/MaO0+eO3XzVjYtgsFUzRnYHDcdjm82uGsKt8ezcVEJLqe8zNthbpByLfS7vBMsddTVrc3UCx8O47PmtOEOJUmIszVUADx1dx2fNa2Mq83VJjRNVR1GjM4C+kS5h0RogOYetGbAbNXLXdVHlHkLX0BPyiFwZ9I3rRn3xqHYbHkpZDPLC+7C+N7TtBLXA8OPcpfhec+Zo0aljZW2sXDqu7x5p8ArWCatogGxkSMGw6HAcD7qprejLx1qc5Q3aj7HwVCor7rMJydxDW5jaeQ723hIJ428mTzN1x67MGx40qOsBadgkaHA//AGRm34VZR4/Tapg5h/uBtzF0rz0M8BtI0jtFlTiKwqzMbirPM6CT6klv6w1c1+aPGR/2pPZJCfyep7MUo36RK3/YDzUbIduUPRS9uaTGT/2ru+SEfm9dCjzI4s/zmwx/XlB/0w5euxOjaLmVv+wRkO3KAIrYhzHMhAdXV0UY4MG3sc8j+kroU2F5PUOuOJ9ZINhl1tvzDgGfgKhuxunP7Ic88Bo5mwUynw6pqP22E+XPUqtwHJSsrnWpYXya7FwFmN+s82aPFWVgeb2kwl7J8QqNOoYWvZBASLOBuC52onv0Rq3rZxLL2pkboRaMEdrBsQsQOGlu7rKPwU8krw1jXPcdzQSSoE1TVVIIeRG3cNJ73bO4d6aaLoxk9eqdbgPU/ldzKLLaorLtv0cXqNO367truzUOS5+CYDPWSaELb2tpOOprBxcf02qVZPZs3uIfWHQb9G0guP1nDU0dmvsVh0VBHAwMiY1jRsDR8TxPMqinxKClbmqYAnw+6sKnF6aiZmaMAnhq57T8uuXk1kpDQs6vWkPnSEazyA9FvLxXbREsySPlcXvNyUnSzPmeXyG5KIiLmuaIiIQiIiEIiIhCIiIQiIiEIiIhC5mL5N0tV/GjBO5w1OHvDWRyOpQzFM1bhrppQfZl1Huc0WPgFYyKbBXTwaGO0btYU+mxKpptEbtG46R87FSNdkjWw+fBJbi0aY8WXt3rmxzPjPVc5p2aiQfh2L0AsNRRRyfxGMf9Zod+YVqzHXWtIwHs9tKvI+kjrWljB7DbwN/NUtBlZXM82ol952l/VdbQy+xEfz/wRH46Ks2bI+hde9PFr9UaPho2stf/AOBYd9APtyf7l9/+nRO/VF4NK6f+xh7tL4f+WlVy/LzEHbZz3MjH5NWjUZQ1cl9OeY33abgNt9gNlagyCw/6Afbk/wBy24clKJhuKeHvaD+d16MUo2foi8GhejGqBmmOHwaFSTGOebAFxO4ayV2qHImum2QuaOMlmd9na/AK5IaZjBZjWtHBoA/JZFzkx15/bYB26fZcZeksh0RMA7Tf2UBwrNWwWNTKXH1Y9Q73HWfAKY4Zg0FM3Rgjawb7bT2uOs95W6iqJ6yaf9x2jds5Kiqa+oqf3XkjdqHJERFEUJEREIRERCEREQhEREIRERCEREQhEREIRERCEREQhEREIRERCEREQhEREIRERCEREQhEREIRERCEREQhEREIX//Z"/>
          <p:cNvSpPr>
            <a:spLocks noChangeAspect="1" noChangeArrowheads="1"/>
          </p:cNvSpPr>
          <p:nvPr/>
        </p:nvSpPr>
        <p:spPr bwMode="auto">
          <a:xfrm>
            <a:off x="1587501" y="-660400"/>
            <a:ext cx="1362075" cy="13620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8" name="AutoShape 18" descr="data:image/jpeg;base64,/9j/4AAQSkZJRgABAQAAAQABAAD/2wCEAAkGBhAQEBUUEBQSFRUWFBMUGBcUFxcYFxUXFxQXFRYUFhYYHSYeGBkkGRUXIC8gIycqLC4sGB8xNTAqNSYrLCkBCQoKDgwOGg8PGiwkHyUpLyk1LCwsLCwqMTQqLCwsKiwvKS8sLCwyLDAtLywsLywsLCwsNDQsLDQsLywsLC0qLP/AABEIAOEA4QMBIgACEQEDEQH/xAAcAAEAAgMBAQEAAAAAAAAAAAAABgcDBAUIAgH/xABIEAABAwIBCAUHCgQFBAMAAAABAAIDBBEFBgcSITFBUWETInGBkSMyQlJigqEUFVNykpOiscHRM0OywggXs9LwNERz8RaD4f/EABsBAAIDAQEBAAAAAAAAAAAAAAAGBAUHAwEC/8QAOBEAAQMCAQgJAwIHAQAAAAAAAQACAwQRBRITITFBUWGRBiJxgaGxwdHwFOHxMjMjQlJigpKiFf/aAAwDAQACEQMRAD8AtdERYcrNEREIRERCERFiqapkbS6RzWtG0uIAHeV6AToCACTYLKihOM5z4Y+rTNMp9Y3awdgtpO+HaoZimWlbUHrSljfVj6g7NWs95KtYMIqJdLhkjjr5e9leU2BVU2lwyRx18veyt6txaCH+LLGzf1nAHuG0ri1OcSgZskc88GMd+bgB8VUBJK2aPC55v4UUj/qtJHeQNStW4JCwXkefAD1V0zo7Txi8ryeQHr5qxpc6lMPNimPboD+4rF/mvD9DJ9pqitPkBiD7eS0Qd73NG7he/wAFvMzX1pGswDkXuv8ABpC8NLhrdBcP9vZeOosIZoLh/t7Fd1mdaC+uGUDkWk+FwtunznUTvOEzPrNB/pJUZ/ytrPXg+0//AGLTnzd4g3ZG131Xt/UhfP0uGv0B9v8AL3Xx9FhD9AeB/l7qyKTK+hlNmTx34Ouz+sBddrwRcEEHeNioysyeq4b9JDK0Dfokt+0NSwUWJzQG8Uj2fVcQD2gaivh2CxvF4ZPXxC+H9HopBenl52PiPZX2iq7C86FQywnY2UcR1H9urqnwCnOCZV0tWPJPs/1H6n9w9Luuqmow+en0ubo3jSPnaqKqwuppdL23G8aR87V2ERFAVaiIiEIiIhCIiIQiIiEIiIhCIiIQiL4mmaxpc8hrWgkkmwAG0kqsMrc4D57xUxLIthdsdJx+q3ltO/gplJRyVTrM1bTsCn0NBLWPyWatp2D5uUlylzhQ012Q2llGo+o0+0RtPIeIVa4rjU9U/SmeXcBsa3k1o1BaK6GA0sEs7WVMhjYTbSAG3cCTqaD61jb4hup6OGjYXAXI26z3J7pcPp6Bhe0XIGk2ue72C1aSjklcGRNc9x2BoJPw3KaYRmulfZ1S8Rj1GWc7sLvNB7Lqe4RhlPBHo07WBusEt1kkEg6TtpN7jWt5UdTjUjjkxDJHj9kt1nSGWTqwDJG/WfYePauJhuRlFBbRia4j0pOub8deodwC7TWgagv1FSySvkN3kntS9LNJKbyOJPE3RERc1yRERCEXMxLJukqAeliYSfSA0XfabYrpovtj3MN2mx4L7ZI+M5TCQeGhV3jOa0gF1I+/sSWv2B41eI71B63D5ad+jKxzHDc4W7wd45hX4tPFcNgnjLahrXMAJu7Vo22uDvR7VdUuMysOTL1h4/dMNH0gmi6s/WG/b9/mlVpk5nEnp7MnvLHxJ8o0cnHzhyPiFZWE4zDVM04XBw3jYWng4biq2ynzfyUwMkBMkQ1kemwcTbzhzHhvUbwzFZqaQSQuLXDwI4OGwhTpqGnrWZ2nNj4d42fNasp8NpcRZnqUgO8O8bD80q+kUdyUyyjrW6LrMmG1l9TtWtzL7Ry2j4qRJZlifC8seLFJ88EkDzHILEIiIuS4oiIhCIiIQiIiEIviaZrGlzyGtaCSSbAAbSSvtVZl/lb07zBCfJMPWI/mOHPe0HxOvgplHSOqpMgatp3KfQUL6yXIbq2ncPmpaeWOWL6x5ZGS2Bp1DWNOx8935gbu1RlfrGFxAaCSSAANpJ2ALdxbBZ6V4ZO3RJAI3g9hGo22FO8TIoAImaOG07ytGgjhpmtgZYbhtO88VooiKQpSmmbTKJtO51PI6zJHaUd9jZHanN5BxseF7+srRXnpWVkHlqZLU9S7r7I3k+f7Dj63A7+3atYth5cTUR949fdJ2M4Ra9RAOJHqPVTtERLKUUREQhEREIRERCEVWZ8MsuhgFFEevMNKW3oxX1N94jwaeKsXHMYjo6eSeY2ZG0uPE7g0cySAOZC8p49jMlZUyTzHryOLjwA2NaOQaAByCaOjmHfUT5946rPE7OWvkuEz7CylOQ+darw4tjkJnp9nRuPWYOMTjs+qdXZtVi4hglJikHyvCy0n04x1Te2sFvoScth2jiaCXXyZyoqcPnE1M6x2OadbJG+q8bx8RusmytwkPdn6bqyf8u4Eeq6UOIS0cgewqZRyPieC0ua9puDsLSD8CrXyLyyFY3o5S0TN3DUJB6zRx4jv2bIlUOp8apjWUQDZ2Dy8HpXttFvO2Gxt1hzFlFaapfE9r2Etc0ggjaCFQzwMroy14yXt0cQfYrQSKfGqbKbocOYO7sPzSvQCLh5JZSNrYA42EjdUjRx3OA4H9xuXcSbLG6J5Y8aQkaaF8LzG8WIRERc1yRERCERFiqqlsbHPebNa0uJ4AC5XoFzYIAJNgovnByl+TQ9FGbSyjaNrWbC7kTsHfwVTrexrFX1U75X7XHUPVaNTW9wsulkTk98rqRpC8Udnv5+qzvI8AU700LKGmu7tPt6BaPRwR4bSFz9drnt3egXfyPwmGip3V9YQ1rW6TNIea31wN7nXAaBx9pVRlTnDqK2s6Y3Ebbtjiv1Wsvv9s2BLuzcAF3M8eXPyuf5LAfIQOs62ySUaifqt1tHPSPBVurbCaAuBq6gddw0D+luwdp2/lZ1WYnNPU58GxB0W2bvm1T2irWSsDmHtG8HgVnUHw3EnQPuNYPnDiP3UypapsrQ5huD4jkea71FOYjcaloGD4uyvjyXaJBrG/iPmhZkBRFFV6rRyFy0E7RBUO8qNTXH+YOBPrj49t1NF57Y8gggkEawRtB4q2MistBVtEUxAmA27BIBvHB3Ed43gKmKYbm7zRDRtG7j2eXYkjGcIzRM8I6u0buI4eXZqliIiX0roiIhCIij2XmVbcNonzai89SJp9KRwOj3CxceTSusMTpniNguSbLwmwuqtz5ZY9LMKKJ3UiIdKR6UluqzsaD4u9lVSsk87pHOe8lznEucTrJJNySeJJWNa/Q0jKOBsLdnidpVe52UboiIpq+V1cmcpJ8PqGzwGzm6i0+a9p85jhvB+BsRrCtDHIoauFuIUf8KU2lZvhl9IOtsBJ8SDscFTSleb7KwUU5jn10s46OZvAHUJR7Tb37L77KoxGjL/AOPEOu3Z/UN3btHHtVrheIOoZw8fp1EcFKsAxt9JO2Vm7U5u5zd7T/zbZXdR1bJo2yRm7XAOB5H9VR2NYU6mmdGdYGtrhsew62vB3gj9VMs2GPa3UzzqN3x34+m0f1dzkoYtTNmiFRHrA5j7J0xukbUQCqi0kDmPt7qxUREqJJRERCEUJzn4z0cLYG7ZTd3JjSNXe632SpsqXy1xP5RWyG/VYejb2M1G3Iu0j3q2wiDO1AJ1N0+3v3K8wKmz1UHHU3T37PfuXCAU4yjxL5kwYNadGpqLgcWucOu73GWH1iOK4+QuFCorWBwu1l5He7bRH2i34qJZ3spPlmJPa03jp7wt4aQPlHd77i/BoTUIvq6tkB/S3ru9BzU7pRWlobTt7T6e/JQhEROKQkW9heKOgdq1tO1v6jmtFF8uaHCxXaCeSCQSRmxCsCnqGyNDmm4KyKF4TizoHcWHaP1HNTGGZr2hzTcEXBVHPAYjwWp4TirK+Pc8ax6jh5L7X3BO5jg5hLXNIII1EEbwvhFGIurgi+gq38jMrm1jNGSwmaNY2aY9do/Mbu9SZef6WqfE9r43Frmm4I2gq4cksq2VsdjZszQNNvHdpt9knw2cCVHE8OzJzsY6vl9kiYxhP05z0Q6h2bvsu+iIqNLiLzbnZyx+cK0tjN4ILxx22Odfryd5FhyaOKtXO/lj8ho+ijdaaoDmNttYzZI/kbHRHN19y85p56MYdrq3jg31PpzUWZ/8oRERPCjIiIhCIiIQrKyfxQ1uHBjtc1FYc30zjZvb0b7DkHBftDWPhkZIw2cxwcO0HYeSh+R2NikrI5H36N14pRxikGhJ22B0hzaFMK+kMMr4ztY5zb8bG1xyO3vS5UQCKVzLdV2kd/6hz0960TozV5+ndTv05Pkfnir1w2ubPCyVmx7Q7suNYPMHV3LZUIzXYrpwPhJ1xu0m/UfuHY6/2lN1nVVDmJnR7j4bEs1tP9NO+LcfDZ4IiIoyiLUxat6GCST1GOd3gGw8bKhnG6t7OJU6FA8eu5jPxBx+DSqgTZgcdonP3m3L8p46NxZMD5N5tyH3U5yWqRQ4VV1h84B2jfYS0WYO+R9u5UI95JJJuSbkned5VzZy6n5NgNLACLzOYTbVdoBmP4nMVLpkwNmU2Wc/zOI7m6B6pJxefPVb3cfLQPBEREwqqRERCEXSwfGDCbHWw7Rw5hc1F8PYHjJcpFPUSU0gliNiFYTHhwBBuDrBC+lEMFxkwnRdrYT9nmOXJS5rgRcawddwqOeExOsdS1XC8Tjr4spuhw1jd9l+rPQVz4JGyRktc03B/Q8QdhCwIo5AIsVZuaHCx1K6sl8p462O46sjbabOHMcWldarqmRRukkcGsY0uc47GtaLknuCorCsVlppRJC6zh4OG9rhvBVxYDjcOIU97NNxoyRus6xO0EHa07uI7wk7EcP+ndlt/QfDh7JAxfCjSOzkf6D4cOzcvNeWuVD8RrJJ3XDSdGNp9CNt9FvbtJ5uK4StnOlmnbTtdV0DT0Y60sQ19GN8kfscW7to1bKmWj4bU089O00/6RottFthSi8EHSiIisV8IiIhCIiIQisiOs6emppvSMQhefbgPR6+Zj6I+8q3UyyPqNKlmjPoSxyN5CRrmSHxjiVdiDLsD9x89Hnbkr7o9Pmq5o2Ou328bKcZu6/oq5g3SNdGe8aTfxNA71b6oLDqnopo3+o9jvsuB/RX6s+xyO0rX7x5flXnSSLJmZJvFuX5RERUCWFB860pEETdxkJ8GEf3KtqeEve1o2ucG+Jt+qsDO1sp+2b8o1Csn2A1cAOwzwg98jU6YZ1KIO7T4laDg5yMPDh/cfErP/iBqvLUkQ2Mikfb6zmtH+mqlVk5+n3xOMcKWP4ySn9VWyZsEbk0EQ4X5klZfKbvKIiK3XNEREIRERCF1clsCdXVkNO3V0jwCfVYOs93c0Eq/sqc38ToGmkYGPiY1oa3Y9jRYA+0BsO/Yd1q7zBUIdXTSHX0cBA5F72i/g1w71amcrFXU2FVMjDZxYIwRtBkcI7jmA4nuSLjVXM7EY4Ija1hwu7f3WVnQVD6V2ejOn03KnwV+qLYFjWgdCQ9TcT6J/ZSlXU0LonWK03DsRjr4s4zXtG77bii3sGxmWklEkRsRqIOxw3tcN4WiijuaHgtcLgqe9jXtLXC4KvTBsZhrYdOOxB1OadrTbW1w/5deb85GS4w7EJImC0TrSxcmOJ6vuuDm9wUvyex+SimEkesbHNJ1PbwPPgdyy57amGrp6OqhN+tLE71gSGPDHDcRY/avvVdhcL6CuDG/tvuOwgXF/m1ZtjeFOpDlt0s2HdwKqNERPKWUREQhEREIRSLIqW0srT6UDh3tkjf+TT4qOrtZIPtVt5xzjxgkUeqF4Xdl+WlTKBxbVREf1N8wpUr6wiUvp4nHa6KMntLASqFV55Nf9FT/wDgi/oCz/HR1GHiU99JR/DjPE+S6SIiVklqv87LDo053XlHiGW/I+ChWTptWU9/p4f9RqsDOpBemjd6stvtMd/t+KrWjm0JGO9VzXeBB/ROeGdeiDRxHiVoGD9fDw0f3DxPur3nw6GQ3kjjcbWu5rSbcLkLF8y030MP3bP2W6CiTxI4aASs+stL5lpvoYfu2fsnzLTfQw/ds/ZbqL3OP3nmiy0vmWm+hh+7Z+yfMtN9DD92z9luojOP3nmiy0vmWm+hh+7Z+yfMtN9DD92z9luojOP3nmiywU9DFHfo42Mvt0Wht+2wUazqYe6fCKlrNZa1sndG9sjvwtcpYvx7A4EEAgixB2EHaCF9wTuimbLrLSDyK8IuLLxuu9gGN6No5Dq9EndyPL8vy62cjN7Lhs5fG0upXuvG8a9C/wDKedxG4naOdwIWtejkirYQ9huD85r4o6yWhmEkevdsI3FWIijmA43sjkPJrj/Sf0UjVVLE6N2SVqtBXxVsQlj7xtB3IungWNmmkBLWyRkjSjeAQeYvscNxXMRR3sa9pa7UpUsTJmFjxcFXfh1LRVETZIooC1wuPJs1cQdWojYQtn5lpvoYfu2fsqkyTypfRS7zE49dn9zfaHx2dlxUdYyZjZI3BzHC4I3/ALHkkuvppaV+slp1H07VnOJ4a6ik3tOo+h4rB8y030MP3bP2T5lpvoYfu2fst1FX5x+881VWWl8y030MP3bP2T5lpvoYfu2fst1EZx+880WWl8y030MP3bP2XLyowuBlHO5sUTSInWIY0EaraiApCo7l/MG4fLf0tBo75Gn8gV3pnPdMxtzrHmpVG3KqIx/cPNU4rzya/wCip/8AwRf0BUYr5weLQp4WnaIoxq5MAV9jp6jBxKa+kp/hxjifJbiIiVklqPZe0nSUEthct0Xj3XAk/Z0lTa9AVVOJI3Mdsc1zT2OFj+aoOpgMb3Mdta4tPaDY/kmrApbxuj3G/P8ACdejU14nxbjfn+FeOT1WJaSF/GNl+0CzviCugobmwxDTpXRk64nmw4Nf1h+LTUyS9VxZqd7Nx/CVa6HM1D49xPLWPBERFGUREREIRERCERFr4hXxwRPllOiyNrnuPANFz/6XoBJsF4slRTskaWSNa9rhYtcAWkcCDqIUExXMjhcztJglgJ3RPGj9l4dbsFgqy/zmxJtXLNG8GN7yRBINJjWjU1otYtNgLlpFzcqWUP8AiEZby9I4HeY5AQfdc0W8SmpuD4rR9aA69eSfMG1/Fcc4x2tdvD8xWGRuvIaib2XvDW9/RtafisOW2QgiHTUjfJgDTjHoAC2k3i3VrG7bs2c2r/xCQgeSpJHH25GtH4WuUOxfPLic8jXMe2FrXNcGRCwdom4D3ElzhuIuAeClU1FjEsofKdA/qOjkL87KZRYj9DJnIu8bwtlFI8TwhlRTMr6IeRkGlJGNZhfsePqh1xy27DqjisYpRILjWNBG0EawVqFJVx1cQljOjy4IpHkdla6ik0X3dC8jSHqn12jjxG/uCjiImiZMwseNBX3PAyeMxyC4K9A01SyRgfG4Oa4XBGwhZFUeRmWTqRwjlJdA498ZPpN5cR3jXttqOQOALSCCAQRrBB2EHeEj1tG+lfknUdR+bVnGIYe+ikyTpadR3/dfSIigquRQjOpVgU8Ue98ml3Mab/F4U3VU5za/pKsMB1RsAP1ndY/AtVphMeXUt4afnernBIc5WN4XPzvsovQU/SSsZ672t+04D9VfwVPZvaHpa5hOyMOkPcLD8Tmq4VLxyS8rWbhfn+FO6SS5UzI9wvz/AAiIioEsIqkzj4V0NYXgdWUafvDU/wCNj7yttRzLvA/lNKS0XfFeRvEgDrN7x8QFZYZUZioBOo6D3/dW2D1X01U0nUdB7/uoHm9xXoK1rSerKOjPadbT9oAe8rfXntriDcaiNepXdktjPyulZIbaVtF9tz26j2X1HsIVjjlPZwmHYfRW3SOks5tQ3boPp84LrIiJcSmiIiEIiIhCKm8+uWPm0ETvVknt4xxn4PPuKzcrMo48PpJKiSx0RZrfXedTGDtO3gLncvKuIV8k8r5ZXaT5HOe48S43PZ2Jt6NYdnpfqXjqt1dv287KPM+wstdERaIoiIiIQrLzK5XinqTSTHyVQerfY2a1h3PHV7Q1SnLbIo0xM0AJhJ1jfGT/AG8Du2KjWPIIIJBBuCNoPEL03m8yqZilADJoukaOinabWLrecRwe3XwvcbknY3E+jmFbEOqdDh5H7+6usJxGSjku3VtG8e+5VMileWmRhpHdJFcwOPaYyfRPFvA9x5xRdYJ2TsD2HQtQp6iOpjEkZuD8simOQ2WZp3CGd3kT5pP8sn+w7+G3ioci8ngZOwseNC8qqaOpjMcg0Hw4hehGuBFxrB16l+qsshMtRDaCoPkyeo8nzCfRd7HPd2bLNBSNV0j6aTId3Hes3rqGSjkyH6th3rFVVDY2Oe7U1rXOPYBc/AKh8QrHTSvkdte9zj3m9lY+c7GujhbA09aXW7iGNP6u/pKrajpHSyNjYLue4NA5k28Ew4LBm4jM7b5BNPR6mzULqh/83kPngrHzW4VoQvnI1yO0W/VbtI7XXHuqcLWwygbBCyJnmsaG9vEnmTc962UuVc+fmdJvPhsSnXVH1M75d50dmzwRERRlERERCFTmW+T/AMkqTojycl3s4DX1mdxPgQsmQeUXyWo0Xm0Utmuvsa70X8uB5HkrKylwFtZTmM6necx3quGzuOsHtVKVdI+J7mSAtc0kEHcQnCimbXU5hk1gWPofm1PuHVDMSpDBL+oCx9D82r0AihWb3KvpmCnmd5Rg6hPpsA2c3NHw7Cpqleop3U8hjf8AOKS6ulfSymJ+zx4oiIo6jIiKIZz8sPm6icWG00t44uINutJ7oN+0t4rvTwPqJWxM1k2XhNhcqq88+WPyur+TxG8NOSDbY+XY93u+aPe4quV+k3X4tgpKVlLC2FmoD8nvVe52UboiIpS+UREQhFLs2eWBw2ta558jJaOUbg0nqydrTr7NIb1EUXGogZUROifqIsvQbG4XsSaFkrC14DmOFiDrBBVSZZZIOon6bLmFxs072nboO/Q712My2WPyql+TSm8tOABfa+HY0+75p5aPFWHV0jJWOZI0Oa4WIOwhZa18uF1LonaQDpG8bCO5MeGYk+kflDS06x82rz+ikWV2SL6J923dC49V28H1H8+e/wAQI6m2KVkzA9huCtIgnZOwSRm4KKeZGZeiNvQ1ROi1pLH7wGi+geOyw7hwtA0XOppo6hmQ8LlV0kVXHm5B7hb+OYu+qnfK/wBI6h6rR5rR2D43UwzY5PkuNU8ahdkfM7HP7h1e88FEsn8DfWTtjZs2ud6rd7v252V20lIyKNsbBZrQGgcgqjFalsEQp49o5D7qixusbTwili0Ei3YPusyIiVEkIiIhCIiIQih+XmSHylvTQjyrG6wB/EaN31hu47OCmCLvBO+B4kZrUimqX00gljOkfLLz9DM+N4c0lrmm4I1EEK3cjsrm1kei8gTNHWGzSHrt/Ubuyy5WW+Q3TaU9MPKbXxgefxc32+W/t21xFK+J4LS5r2nURqLSD8Cmp7YcUhu3Q4cxw7E7PZT4zT3abOHMHceC9AIohkll7HUgRz2ZNsB2Nk7ODuXhwEvSrPBJA/IkFikmpppKZ+blFj81L5e8NBLiAACSTqAA2kngvMGcXK44lWvkaT0TPJxD2AfOtxcbu7wNytPPblj8nphSRHyk469trYb2I98gt7A5UInfoxh2Qw1bxpOgdm09/wA1qsmf/KERETmo6IiIQiIiEIiIhC62SuUMlBVx1EfoO6zfXYdT2HtHgbHcvVWG4hHUQsliOkyRrXtPEEX7jyXj9XFmKyxsXUErtulJBfjtkjHxePfSn0lw7PRfUMHWbr4j7a+a7wvsbK4K2iZNG6OQaTXCxH/Nh5qnMqsmH0Uttbo3a2Ptt9k+0P8A9V0ucALnUBr1qucustopWOp4A2QX60hFwLfR8T7Xhe90qYRLM2XJYLtOvcOPzWmzAZqhs2RGLtOvcOPb5qArLSUj5XtZG0uc42AG0lKSkfK9rI2lznGwA2kq3Mj8kG0TC59nTOFiRsaPVbv7Tv7kxV1aylZc6XHUPmxNeI4iyijudLjqHzYtrJXJtlFDo6nPdre4bzuA9kbu8712kRI8kjpHF7zclZxLK+Z5kebkoiIua5oiIhCIiIQiIiEIoplZkLHV3kisyb8Mn1uB5jvupWi7QzvgflxmxXenqZKd4kiNiqCrqCSCQxytLXDaD+Y4jmFKcm840sFmVN5Y9gd/MaO0+eO3XzVjYtgsFUzRnYHDcdjm82uGsKt8ezcVEJLqe8zNthbpByLfS7vBMsddTVrc3UCx8O47PmtOEOJUmIszVUADx1dx2fNa2Mq83VJjRNVR1GjM4C+kS5h0RogOYetGbAbNXLXdVHlHkLX0BPyiFwZ9I3rRn3xqHYbHkpZDPLC+7C+N7TtBLXA8OPcpfhec+Zo0aljZW2sXDqu7x5p8ArWCatogGxkSMGw6HAcD7qprejLx1qc5Q3aj7HwVCor7rMJydxDW5jaeQ723hIJ428mTzN1x67MGx40qOsBadgkaHA//AGRm34VZR4/Tapg5h/uBtzF0rz0M8BtI0jtFlTiKwqzMbirPM6CT6klv6w1c1+aPGR/2pPZJCfyep7MUo36RK3/YDzUbIduUPRS9uaTGT/2ru+SEfm9dCjzI4s/zmwx/XlB/0w5euxOjaLmVv+wRkO3KAIrYhzHMhAdXV0UY4MG3sc8j+kroU2F5PUOuOJ9ZINhl1tvzDgGfgKhuxunP7Ic88Bo5mwUynw6pqP22E+XPUqtwHJSsrnWpYXya7FwFmN+s82aPFWVgeb2kwl7J8QqNOoYWvZBASLOBuC52onv0Rq3rZxLL2pkboRaMEdrBsQsQOGlu7rKPwU8krw1jXPcdzQSSoE1TVVIIeRG3cNJ73bO4d6aaLoxk9eqdbgPU/ldzKLLaorLtv0cXqNO367truzUOS5+CYDPWSaELb2tpOOprBxcf02qVZPZs3uIfWHQb9G0guP1nDU0dmvsVh0VBHAwMiY1jRsDR8TxPMqinxKClbmqYAnw+6sKnF6aiZmaMAnhq57T8uuXk1kpDQs6vWkPnSEazyA9FvLxXbREsySPlcXvNyUnSzPmeXyG5KIiLmuaIiIQiIiEIiIhCIiIQiIiEIiIhC5mL5N0tV/GjBO5w1OHvDWRyOpQzFM1bhrppQfZl1Huc0WPgFYyKbBXTwaGO0btYU+mxKpptEbtG46R87FSNdkjWw+fBJbi0aY8WXt3rmxzPjPVc5p2aiQfh2L0AsNRRRyfxGMf9Zod+YVqzHXWtIwHs9tKvI+kjrWljB7DbwN/NUtBlZXM82ol952l/VdbQy+xEfz/wRH46Ks2bI+hde9PFr9UaPho2stf/AOBYd9APtyf7l9/+nRO/VF4NK6f+xh7tL4f+WlVy/LzEHbZz3MjH5NWjUZQ1cl9OeY33abgNt9gNlagyCw/6Afbk/wBy24clKJhuKeHvaD+d16MUo2foi8GhejGqBmmOHwaFSTGOebAFxO4ayV2qHImum2QuaOMlmd9na/AK5IaZjBZjWtHBoA/JZFzkx15/bYB26fZcZeksh0RMA7Tf2UBwrNWwWNTKXH1Y9Q73HWfAKY4Zg0FM3Rgjawb7bT2uOs95W6iqJ6yaf9x2jds5Kiqa+oqf3XkjdqHJERFEUJEREIRERCEREQhEREIRERCEREQhEREIRERCEREQhEREIRERCEREQhEREIRERCEREQhEREIRERCEREQhEREIX//Z"/>
          <p:cNvSpPr>
            <a:spLocks noChangeAspect="1" noChangeArrowheads="1"/>
          </p:cNvSpPr>
          <p:nvPr/>
        </p:nvSpPr>
        <p:spPr bwMode="auto">
          <a:xfrm>
            <a:off x="1739901" y="-508000"/>
            <a:ext cx="1362075" cy="13620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pic>
        <p:nvPicPr>
          <p:cNvPr id="5140" name="Picture 20" descr="http://waba.org.my/events/wabaevents/forum2/pics/goldenbowred.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rot="537976">
            <a:off x="4163488" y="4706397"/>
            <a:ext cx="2213276" cy="1375920"/>
          </a:xfrm>
          <a:prstGeom prst="rect">
            <a:avLst/>
          </a:prstGeom>
          <a:noFill/>
          <a:extLst>
            <a:ext uri="{909E8E84-426E-40DD-AFC4-6F175D3DCCD1}">
              <a14:hiddenFill xmlns:a14="http://schemas.microsoft.com/office/drawing/2010/main">
                <a:solidFill>
                  <a:srgbClr val="FFFFFF"/>
                </a:solidFill>
              </a14:hiddenFill>
            </a:ext>
          </a:extLst>
        </p:spPr>
      </p:pic>
      <p:pic>
        <p:nvPicPr>
          <p:cNvPr id="5142" name="Picture 22" descr="http://t2.gstatic.com/images?q=tbn:ANd9GcRjkfv3GOl97PJEQgCIVsEUwpdA9yNYpFM7ivkG50Z763MrNvr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rot="1133842">
            <a:off x="6527044" y="4449138"/>
            <a:ext cx="1365035" cy="1890439"/>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http://t0.gstatic.com/images?q=tbn:ANd9GcR4k82DfTGN7Sp0MC_NnT_3o7zFwNYBJOi1Onr0rK5M-t43-xevL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rot="20667089">
            <a:off x="7801705" y="3517089"/>
            <a:ext cx="1380197" cy="1361876"/>
          </a:xfrm>
          <a:prstGeom prst="rect">
            <a:avLst/>
          </a:prstGeom>
          <a:noFill/>
          <a:extLst>
            <a:ext uri="{909E8E84-426E-40DD-AFC4-6F175D3DCCD1}">
              <a14:hiddenFill xmlns:a14="http://schemas.microsoft.com/office/drawing/2010/main">
                <a:solidFill>
                  <a:srgbClr val="FFFFFF"/>
                </a:solidFill>
              </a14:hiddenFill>
            </a:ext>
          </a:extLst>
        </p:spPr>
      </p:pic>
      <p:pic>
        <p:nvPicPr>
          <p:cNvPr id="5144" name="Picture 24" descr="http://t1.gstatic.com/images?q=tbn:ANd9GcSUAmTyqZ1qShKKrv5l3oQ6_gNTNTU0VX0AhS892NejwfY2R2d0RKJKZY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rot="335610">
            <a:off x="1759213" y="3054837"/>
            <a:ext cx="2169810" cy="1335267"/>
          </a:xfrm>
          <a:prstGeom prst="rect">
            <a:avLst/>
          </a:prstGeom>
          <a:noFill/>
          <a:extLst>
            <a:ext uri="{909E8E84-426E-40DD-AFC4-6F175D3DCCD1}">
              <a14:hiddenFill xmlns:a14="http://schemas.microsoft.com/office/drawing/2010/main">
                <a:solidFill>
                  <a:srgbClr val="FFFFFF"/>
                </a:solidFill>
              </a14:hiddenFill>
            </a:ext>
          </a:extLst>
        </p:spPr>
      </p:pic>
      <p:sp>
        <p:nvSpPr>
          <p:cNvPr id="9" name="AutoShape 26" descr="data:image/jpeg;base64,/9j/4AAQSkZJRgABAQAAAQABAAD/2wBDAAkGBwgHBgkIBwgKCgkLDRYPDQwMDRsUFRAWIB0iIiAdHx8kKDQsJCYxJx8fLT0tMTU3Ojo6Iys/RD84QzQ5Ojf/2wBDAQoKCg0MDRoPDxo3JR8lNzc3Nzc3Nzc3Nzc3Nzc3Nzc3Nzc3Nzc3Nzc3Nzc3Nzc3Nzc3Nzc3Nzc3Nzc3Nzc3Nzf/wAARCABxAOYDASIAAhEBAxEB/8QAHAABAAIDAQEBAAAAAAAAAAAAAAYHBAUIAQID/8QARhAAAQMDAQQGBgQLBwUAAAAAAQIDBAAFEQYHEiExEyJBUWGBFHF0kaGxIzI2sxUWMzQ1QlJyc5KyJENTdaLBwlRi0fDx/8QAGQEBAAMBAQAAAAAAAAAAAAAAAAEDBAUC/8QALREAAgEDAgMGBgMAAAAAAAAAAAECAwQRIUEFEjETUXHB0eEiNIGRofAUMrH/2gAMAwEAAhEDEQA/ALwpSlAKUpQClKUApSlAKUpQClKUApSlAKUpQClKUApSlAKUpQClKUApSlAKUpQClKUApSlAKZHfQ1Uuvdp7jEh62aZUgKbyh6dwUArkUtg8CRx4nhnhx44AthxxtpO84tKAO1RxWO1cYLy9xqbGWr9lLqSfnXNsS06g1nLUW2pVzWF9d19e822fWrqj1Dj4VuXNkWpgjKoVtWEjglL+T5ZSBQHQYIIyKVzci46v0ZKSy49PgKzlLMn6RlYHdnKSP3Tn1VbOgNoMfU7hgTGBFuiUlYQk5Q6kYypJ7OYyD8aAnFKUoBSlKAUoa1UG+Q517nWqKvpHYKEF9QIISpRPU9YAyfWKA2ZcQDgrSD3E150rf+Ij+YVWG0rZzcdTX83WEuGsCMhpLT5IUSkqJOcEfrCqbk21ESQ7GkxG23mVltxJSOqoHBFAdapUlX1VA+o5r2qt2AoQiyXhLaAkCcOA/hoq0qAV8lxAJBWkEdma+iK5p2lMsubQL6pxpCz06BlSQf7pugOlOlb/AG0fzCvquetM7LLpeYcW5oRCix3gl1kuAlSkHBBwBwyOVdCIGEgeFAe0pSgFeEgDJIAr01GNezHItrbaaUU9O5uqIOOqASR51VXqqjTdR7FtCk61WNNbkibkMOqKW3m1kcwlQOK/WqchvuxZTT7CilxKwQU8O3lVwtklCSeZGazWN7/KT0xg1X9i7RrXKZ9UpStxgPaUpQEH2t6gXZNMKYjLWiXcFGO2pBwUJx11A9mBwB7yKom3Qlzp0WBGADj7qGUYH1SogDh4VP8AblMLupIMLPCPE6TH76iP+FaLZhFErXtpz9VlTjxHfhtQHxIPlQF92KzxLJaY1ugthDLCAnI5rPaontJPEnxrY4rwUJABJOAOZoDWaiskO/2t63z2wptwdVWOs2rsUnuIqntmNqnWraX6JOYcSqOzIbWvcIQo9XBB7iOI/wDNXf6VG/6hr+cUS/HWrCHWlKPYFAk0B+1eKUEjKiAO8mobtF1qnSkJtqKhL1zk56Ftf1W0jmtXeAcDHaT2VTY/GvVUh2U2q63FWesUKV0aPAJyEj1AUB0slQUMggjvFe1y7Du980/cFejTZsSVHVuuMurVu9+FNk4I8uR4HkavPSOsTqTTciXFidLdIqd16EhYTvLx1SCogBKu8nvHMUB+G0zWSdNW4RYSkquslJ6If4SeRWf9h2n1GotsIUpcy9LWoqWtLalKJyVElRJPiTUK1la9SsT13XVENbDs10hClPNrBwCQhO4o4CRwGfiSTWNpy06iupfGmkTFKbCS8I0wMHBzjOVpzyPfQHTmK5k1p9rrz7Yv51bmyq0aktaLj+MqJiS4UdCJMwPnhnOMLVj4VUetPtdefbF/OgLL2Cfoe8+3D7pFWjVXbBP0Pefbh90irRoBXNm0f7f332hH3TddJ1zZtG+3999pR903QF66D+xGnv8ALI33Sa3pqupOpJGltk2n7hDbYW6YMRsdMSEjebTx4VV141rqO9E+l3Z9DShnoYqiyj/TxPmTQHSiHEOFW4tKt04ODnB7jTpEb27vp3u7PGuYI2obnCsz9shTXYrD8gyH1tLKXHFFKU4KxxA6o4DGe2teiY8pXStynSo/3iHTn35oDrGoftF/NoX8VXyqFbMdezE3FiyXySp9h/6ONIdUStC+xClHmDyBJznA454TXaIP7HC/iq/prFxH5aZu4b83AilkjGXd4bGOBdBV6hxPwFW2OVV/s/i9Lc35BGQw2AD4q/8AhqwBWbg9PloOT3Zp41V57jl7ke0pSuscgUpSgKG22NLTrdDhB3FwGgk9+FuZ+Y99YeyRaUa7ghRxvtupT4ndz8galu3a1rXHt14QklLKlR3j+yFYKT7xj1kVWml7kmz6ltdycJCI0hKlnuQrKFH+VRoDqOvwmtKfhvspICnG1IBPLJGK/VtaVoSpCgUqGQR2g19HjzoDmTVOkblpJ9hi4hpxt5J6KQycpXjGQQeIPHl7jzrN2YADXVq4D66/6FVO9vIH4LtHf6Ur+g1BdmP27tX76/6FUBj7RLku66wur4WClp0xmjj6ob6uP5t4+ZqdQNpen9O2SLbbHbZMgMtgAnDSVL/WKieJJOSTjtqtdRMrj6ju7bvBXp8hR9RcUR8CKn+h9m9l1DZYl3kXSa4lwEOR2QlAStJIUkkgngQeRHfQEN1jqhzVVwanSYMaG40gt5aUVFSc5G8ogZxxxwHM1IdiMl9GqnUsIUuHIjKDjiUEp3kkFOVDh2rq0rXoTTFr3TGs8dS0/wB4+OlV71ZqRIbbbQEtoSlI4AJGAKAq7b1+jbN7Uv8AoNYewb85vH8Nr5qrM29fo2ze0r/orD2DfnN4/htfNVAXBXMetPtdefbHPnXTlc1bQo6outry2UnCpG+nPaFJB+ZNAWJsE/Q959uH3SKtGqm2Cy2+hvMHP0vStv47wU7v/H5VbNAK5r2jcdfX72hH3TddJk4GeHjXL2s56Jupr3PQSW3JK1JPelI3QfckUB0Dollt7QunkvNocT+DI3VUkEfkk9lUvtThRYGtZTEJhthotNuFDaQlO8QckAcuVXtpmGq3abtMFZyuNCZZUfFKAP8AaqR2wfbyT7Oz8jQEi2K6ftdwgTrpPhsyJTEwsNF1AUGwG0KyAe3Kzx8BUq2gaKtl2sUp+NDZYuDDZcZdaQEFRSM7qscweI49+RxrU7B/szdP8zV9y1VgXWSzDtkuTJUEstMqWsnsABoDlNMgs7kpo5U0Q6g+I4g+8CugtcvekWa2P/4igvh4ozXPLDK1RmmMfSKQlsJz+scDHvrobWjCmbHao+OuhSUY8dwisfENbWaNvDni6gzP0HF6Czl8jBfWVeQ4D5VJhWJbIwiW+PHTybbCfhWUKttqfZ0Yx7kUXNXta0p97PaUpV5SKUpQGFd7bGu9tk2+agqjyGyhYBwRntB7CO+uctXaZnaWuXo01JUw4o+jSR9V0D5KxzHu4ca6ZPI1gXVFtfjmHdUx3GH+r0T+CF+GDUNpaslJt4RTehtpjtihtW26x1yoDQCWFs46RpI/VIJwQOzkRU4G1vSRRkyJoV+z6E5n34x8axbnshsUpwuW+TLg5JO4lYcR7lcQPOtYnY1GSSqRfHtwcTuspBA9ZJqSCObTNbQ9VphxrdHebYjOFwuPAArJGMAAnA41hbKo70jW8BxhlxxthSy6tCSUt9Qgbx5DnVkWTZhpVKG5Cy9cwOSnneor1pTgHzzU6iRI8NhLERhthpPJDaQkDyFQmnqhhrRlLbZdNuwbz+HWEZhzd1DxA/JvAYBPgoAeYx2io3pHWVz0q8v0MNvxXTl2M7kJUe8EfVPjx9VdHSozEphbElpDrLiSlbaxlKgeYIqtbpss029cA1EuUmC6vrCOlxK/HhvAn40bS6kpN9Eai6bZJzsRSLbbGYzyh+Wec6QI8QkAZ8/casLZ/eLrfNOM3C8xWmHHeLSm8jpm8cF7p+rn1nI49uK09j2VWC2SG5EpUi4ONqCkCQQEAjkSkAA+eangATwHAd1SQVnt2iOO2C3SkDqRpn0h7gpJSP8AVu1ENk+prfp26TUXZxTLEppIS7uFSUqSTwOO8Hny4eqrsuyLdJjrgXToVsygUFl0j6Qd2PdUQXsi0yVEoVcEJJ4JEjIHhlQJ+NQmnoThkztN0hXiCibbX0vxllQS4kHBIJB5+INVdtq0w6t1Go4iFrShsMy0p47oBO6v1ccE92PE1ZWnLJE07aGrZby4Y7SlqSXVbysqUVHJ9ZNbEgKBChkEYIPbUkHLmn71N09dG7lbFoD6UlJC07yVoJGUkZ5HA9wqzou2eL0SfS7JJDvb0LqSnPgTg/Ct9fNlmnLm84+wh+A85xUYq8Jz37hyB5YqPyNj0BhJcXfZDbKRlSlto4efKoYNLqzapNvEN2DaovoEZ5JS46pe86QRggY4J9eSePZWq2baUe1FemJKkYtcRwLecxwWpPJCfMDPcBU+tGzDSrMhpMqW9cXFDpENuPBKVjvwjG8PXwqxIsZiLHQxGaQ0y2AlDbaQlKR4AUTT6EtNdT9Ryrn/AGw/byT7Oz8jXQNc+7Yft3J9nZ+RqSDI2ea8iaStUuHJgyZK35RfCmikAAoQnHE/9nxrD1rtAuGp2zES0mFbcg9Ck7y3CO1Z5Y5cB3cz2bXZjoi1aqs02XclykusTCwnoXAkbobQrjkHjlRqwLVsy0tbXw/6EuU6k5SZTqnEg9+59XPjigK62U6Ofu1yj3yc0U2yKvpGd4fnDiT1SB+yDxz2kDxq27/CVOkWpKUFSG5YccPcAkn5gDzravONRmCtZShptOSeQSBUbTra3F8ILUhLecdKQMesjOcVmualFLkqSxk029OtJ81KOcEor6Ffm24lxCVoIKVDII7RX2K0IzHtKUqQKUpQA8qr/WslD93KA6lKobIUjJ5rJBx7sGrArRr0zFdkT35C1OrmDGVJH0f7vw91Y72lUrU1CBssq1OjU55/T98DAk6gmyHYMW0NMqekRw8pTx6oBHLh6qxGHrgdSXNLvQrQhlXSoJVu7m6d3A7+Iz51sV6RZLUYImPtvMApDyMBRSc8PiaynNPNqui56JTyFONlDiBjCuru8fn5VndG5k05d632x6mhVraKaj3PbfPp9jRW28yWrXa4dsjxm5EpS90EENpAUR35419q1VOVAZU2yyJPpXo7iTndUcdnHhWz/FRhMKKy1KfbejKUWn04Chk5Ir38U4oix2EPOgtP9OVnBK1eNeFRvEsJ7Lfw9z061m221u/Pywfppq6Sri3KTMS2HY7xbJbyAajqnnomqbpNeQy6qMgrIweA3QE7vceIz51LbTaG7YuUpt1a/SHS4QoDgT2V+CtPRlz50p1xahMb6NbfAADA5e6rp0K06cE3qn64KYV6MKk2l8LWP8yaiDqK5B9hE5pjcmMqdYLYPVwCRve6thpa53G6sKlTG2UsEYQW85KgTny5V5B0szFd6Rcp54obU2yF4w2D3e+tlZrYi1QERG3FOJSSd5QGePqqbencqSdR6a+XuLipbODVNa6efsQzWckO3pe66EqhNoLYzzUVAn4YPlW2l6jkompQwGiyqB6SkkHO9uk45+FZx0xFccnuPrLq5hJ3lJGWuf1fePdWM5o6O4lgemPpLTRaJTgbyePD41Q6F1GcpQ3f7+C5V7WUIwnsvL1MGTqa5oiwFpbjtiQ3vLfcSrowckY4cRyHvr0yp72roYS4yd6OFAJUSjcP1vPgceVbB7SaHIrUYT5KGkNhtaBjCwCTkjv41kL00wJsSVHkPMKjNpbCUngpI7D769djdSfxPdb/AHI7a1X9VtLb7GttV9ukuNKlOpiNx2UqAWslI38jGfDGc1gvXyTcLbdocsNKUhkLQ40kpChkdh49o41v2NMx2rTItxecU28vf3uAKTw5e6sdGkmwJBcnPuLfZDS1KA5AjB+ApKldOKj10edfH2Ea1opuWMarH0x7mutT6W7nakdExkW1Ki8oHeGEntzjFZVm1DLk3huHJMdxt5KihxgKwCOOMnnyPEVnDTEfpWVrecUluJ6KU4HWTjGfXxr5t+l0QpkaT6c+6Y4UEJWBjdOeHxpTpXMHFLpnXw0InWtpqTfXH51N4682y0px5xDbaRlSlqwAPE1zntGu8W96vly4DnSx0pQ0hwcl7o4keGflVz7QtLu6rsIt7DzTTqX0OBboJTgc+A58KiFu2LtJANyvjrh/ZisBserKirPwrqnLI5s919D0faZsOXb5klT0oyEKYKMDqITg7ygc9Tx51esR9MmMzIb+o62lYz3EZqGxNlGk2FBTsWRJUBj6WU5g+SSBUzjR2osduPHQENNpCUIHIAchQGDqKI7OtEmOx+UWjgM8/CqvTDlKf9HEV7ps43N05z/721cRGa83B51z7ywjcyUm8YOjZ8RlaxlFLOTCssVcO1RY7hyttpKVY7wKzxXmK9rdCKjFRWxz5ScpOT3FKUr0QKUpQClKUApSlAKUpQClKUApSlAKUpQClKUApSlAKUpQHmK9pSgFKUoBSlKAUpSgFKUoBSlKAUpSgFKUoBSlKAUpSgFKUoBSlKAUpSgFKUoBSlKAUpSgFKUoBSlKAUpSgFKUoD//2Q=="/>
          <p:cNvSpPr>
            <a:spLocks noChangeAspect="1" noChangeArrowheads="1"/>
          </p:cNvSpPr>
          <p:nvPr/>
        </p:nvSpPr>
        <p:spPr bwMode="auto">
          <a:xfrm>
            <a:off x="1587500" y="-728663"/>
            <a:ext cx="3048000" cy="14954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10" name="AutoShape 28" descr="data:image/jpeg;base64,/9j/4AAQSkZJRgABAQAAAQABAAD/2wBDAAkGBwgHBgkIBwgKCgkLDRYPDQwMDRsUFRAWIB0iIiAdHx8kKDQsJCYxJx8fLT0tMTU3Ojo6Iys/RD84QzQ5Ojf/2wBDAQoKCg0MDRoPDxo3JR8lNzc3Nzc3Nzc3Nzc3Nzc3Nzc3Nzc3Nzc3Nzc3Nzc3Nzc3Nzc3Nzc3Nzc3Nzc3Nzc3Nzf/wAARCABxAOYDASIAAhEBAxEB/8QAHAABAAIDAQEBAAAAAAAAAAAAAAYHBAUIAQID/8QARhAAAQMDAQQGBgQLBwUAAAAAAQIDBAAFEQYHEiExEyJBUWGBFHF0kaGxIzI2sxUWMzQ1QlJyc5KyJENTdaLBwlRi0fDx/8QAGQEBAAMBAQAAAAAAAAAAAAAAAAEDBAUC/8QALREAAgEDAgMGBgMAAAAAAAAAAAECAwQRIUEFEjETUXHB0eEiNIGRofAUMrH/2gAMAwEAAhEDEQA/ALwpSlAKUpQClKUApSlAKUpQClKUApSlAKUpQClKUApSlAKUpQClKUApSlAKUpQClKUApSlAKZHfQ1Uuvdp7jEh62aZUgKbyh6dwUArkUtg8CRx4nhnhx44AthxxtpO84tKAO1RxWO1cYLy9xqbGWr9lLqSfnXNsS06g1nLUW2pVzWF9d19e822fWrqj1Dj4VuXNkWpgjKoVtWEjglL+T5ZSBQHQYIIyKVzci46v0ZKSy49PgKzlLMn6RlYHdnKSP3Tn1VbOgNoMfU7hgTGBFuiUlYQk5Q6kYypJ7OYyD8aAnFKUoBSlKAUoa1UG+Q517nWqKvpHYKEF9QIISpRPU9YAyfWKA2ZcQDgrSD3E150rf+Ij+YVWG0rZzcdTX83WEuGsCMhpLT5IUSkqJOcEfrCqbk21ESQ7GkxG23mVltxJSOqoHBFAdapUlX1VA+o5r2qt2AoQiyXhLaAkCcOA/hoq0qAV8lxAJBWkEdma+iK5p2lMsubQL6pxpCz06BlSQf7pugOlOlb/AG0fzCvquetM7LLpeYcW5oRCix3gl1kuAlSkHBBwBwyOVdCIGEgeFAe0pSgFeEgDJIAr01GNezHItrbaaUU9O5uqIOOqASR51VXqqjTdR7FtCk61WNNbkibkMOqKW3m1kcwlQOK/WqchvuxZTT7CilxKwQU8O3lVwtklCSeZGazWN7/KT0xg1X9i7RrXKZ9UpStxgPaUpQEH2t6gXZNMKYjLWiXcFGO2pBwUJx11A9mBwB7yKom3Qlzp0WBGADj7qGUYH1SogDh4VP8AblMLupIMLPCPE6TH76iP+FaLZhFErXtpz9VlTjxHfhtQHxIPlQF92KzxLJaY1ugthDLCAnI5rPaontJPEnxrY4rwUJABJOAOZoDWaiskO/2t63z2wptwdVWOs2rsUnuIqntmNqnWraX6JOYcSqOzIbWvcIQo9XBB7iOI/wDNXf6VG/6hr+cUS/HWrCHWlKPYFAk0B+1eKUEjKiAO8mobtF1qnSkJtqKhL1zk56Ftf1W0jmtXeAcDHaT2VTY/GvVUh2U2q63FWesUKV0aPAJyEj1AUB0slQUMggjvFe1y7Du980/cFejTZsSVHVuuMurVu9+FNk4I8uR4HkavPSOsTqTTciXFidLdIqd16EhYTvLx1SCogBKu8nvHMUB+G0zWSdNW4RYSkquslJ6If4SeRWf9h2n1GotsIUpcy9LWoqWtLalKJyVElRJPiTUK1la9SsT13XVENbDs10hClPNrBwCQhO4o4CRwGfiSTWNpy06iupfGmkTFKbCS8I0wMHBzjOVpzyPfQHTmK5k1p9rrz7Yv51bmyq0aktaLj+MqJiS4UdCJMwPnhnOMLVj4VUetPtdefbF/OgLL2Cfoe8+3D7pFWjVXbBP0Pefbh90irRoBXNm0f7f332hH3TddJ1zZtG+3999pR903QF66D+xGnv8ALI33Sa3pqupOpJGltk2n7hDbYW6YMRsdMSEjebTx4VV141rqO9E+l3Z9DShnoYqiyj/TxPmTQHSiHEOFW4tKt04ODnB7jTpEb27vp3u7PGuYI2obnCsz9shTXYrD8gyH1tLKXHFFKU4KxxA6o4DGe2teiY8pXStynSo/3iHTn35oDrGoftF/NoX8VXyqFbMdezE3FiyXySp9h/6ONIdUStC+xClHmDyBJznA454TXaIP7HC/iq/prFxH5aZu4b83AilkjGXd4bGOBdBV6hxPwFW2OVV/s/i9Lc35BGQw2AD4q/8AhqwBWbg9PloOT3Zp41V57jl7ke0pSuscgUpSgKG22NLTrdDhB3FwGgk9+FuZ+Y99YeyRaUa7ghRxvtupT4ndz8galu3a1rXHt14QklLKlR3j+yFYKT7xj1kVWml7kmz6ltdycJCI0hKlnuQrKFH+VRoDqOvwmtKfhvspICnG1IBPLJGK/VtaVoSpCgUqGQR2g19HjzoDmTVOkblpJ9hi4hpxt5J6KQycpXjGQQeIPHl7jzrN2YADXVq4D66/6FVO9vIH4LtHf6Ur+g1BdmP27tX76/6FUBj7RLku66wur4WClp0xmjj6ob6uP5t4+ZqdQNpen9O2SLbbHbZMgMtgAnDSVL/WKieJJOSTjtqtdRMrj6ju7bvBXp8hR9RcUR8CKn+h9m9l1DZYl3kXSa4lwEOR2QlAStJIUkkgngQeRHfQEN1jqhzVVwanSYMaG40gt5aUVFSc5G8ogZxxxwHM1IdiMl9GqnUsIUuHIjKDjiUEp3kkFOVDh2rq0rXoTTFr3TGs8dS0/wB4+OlV71ZqRIbbbQEtoSlI4AJGAKAq7b1+jbN7Uv8AoNYewb85vH8Nr5qrM29fo2ze0r/orD2DfnN4/htfNVAXBXMetPtdefbHPnXTlc1bQo6outry2UnCpG+nPaFJB+ZNAWJsE/Q959uH3SKtGqm2Cy2+hvMHP0vStv47wU7v/H5VbNAK5r2jcdfX72hH3TddJk4GeHjXL2s56Jupr3PQSW3JK1JPelI3QfckUB0Dollt7QunkvNocT+DI3VUkEfkk9lUvtThRYGtZTEJhthotNuFDaQlO8QckAcuVXtpmGq3abtMFZyuNCZZUfFKAP8AaqR2wfbyT7Oz8jQEi2K6ftdwgTrpPhsyJTEwsNF1AUGwG0KyAe3Kzx8BUq2gaKtl2sUp+NDZYuDDZcZdaQEFRSM7qscweI49+RxrU7B/szdP8zV9y1VgXWSzDtkuTJUEstMqWsnsABoDlNMgs7kpo5U0Q6g+I4g+8CugtcvekWa2P/4igvh4ozXPLDK1RmmMfSKQlsJz+scDHvrobWjCmbHao+OuhSUY8dwisfENbWaNvDni6gzP0HF6Czl8jBfWVeQ4D5VJhWJbIwiW+PHTybbCfhWUKttqfZ0Yx7kUXNXta0p97PaUpV5SKUpQGFd7bGu9tk2+agqjyGyhYBwRntB7CO+uctXaZnaWuXo01JUw4o+jSR9V0D5KxzHu4ca6ZPI1gXVFtfjmHdUx3GH+r0T+CF+GDUNpaslJt4RTehtpjtihtW26x1yoDQCWFs46RpI/VIJwQOzkRU4G1vSRRkyJoV+z6E5n34x8axbnshsUpwuW+TLg5JO4lYcR7lcQPOtYnY1GSSqRfHtwcTuspBA9ZJqSCObTNbQ9VphxrdHebYjOFwuPAArJGMAAnA41hbKo70jW8BxhlxxthSy6tCSUt9Qgbx5DnVkWTZhpVKG5Cy9cwOSnneor1pTgHzzU6iRI8NhLERhthpPJDaQkDyFQmnqhhrRlLbZdNuwbz+HWEZhzd1DxA/JvAYBPgoAeYx2io3pHWVz0q8v0MNvxXTl2M7kJUe8EfVPjx9VdHSozEphbElpDrLiSlbaxlKgeYIqtbpss029cA1EuUmC6vrCOlxK/HhvAn40bS6kpN9Eai6bZJzsRSLbbGYzyh+Wec6QI8QkAZ8/casLZ/eLrfNOM3C8xWmHHeLSm8jpm8cF7p+rn1nI49uK09j2VWC2SG5EpUi4ONqCkCQQEAjkSkAA+eangATwHAd1SQVnt2iOO2C3SkDqRpn0h7gpJSP8AVu1ENk+prfp26TUXZxTLEppIS7uFSUqSTwOO8Hny4eqrsuyLdJjrgXToVsygUFl0j6Qd2PdUQXsi0yVEoVcEJJ4JEjIHhlQJ+NQmnoThkztN0hXiCibbX0vxllQS4kHBIJB5+INVdtq0w6t1Go4iFrShsMy0p47oBO6v1ccE92PE1ZWnLJE07aGrZby4Y7SlqSXVbysqUVHJ9ZNbEgKBChkEYIPbUkHLmn71N09dG7lbFoD6UlJC07yVoJGUkZ5HA9wqzou2eL0SfS7JJDvb0LqSnPgTg/Ct9fNlmnLm84+wh+A85xUYq8Jz37hyB5YqPyNj0BhJcXfZDbKRlSlto4efKoYNLqzapNvEN2DaovoEZ5JS46pe86QRggY4J9eSePZWq2baUe1FemJKkYtcRwLecxwWpPJCfMDPcBU+tGzDSrMhpMqW9cXFDpENuPBKVjvwjG8PXwqxIsZiLHQxGaQ0y2AlDbaQlKR4AUTT6EtNdT9Ryrn/AGw/byT7Oz8jXQNc+7Yft3J9nZ+RqSDI2ea8iaStUuHJgyZK35RfCmikAAoQnHE/9nxrD1rtAuGp2zES0mFbcg9Ck7y3CO1Z5Y5cB3cz2bXZjoi1aqs02XclykusTCwnoXAkbobQrjkHjlRqwLVsy0tbXw/6EuU6k5SZTqnEg9+59XPjigK62U6Ofu1yj3yc0U2yKvpGd4fnDiT1SB+yDxz2kDxq27/CVOkWpKUFSG5YccPcAkn5gDzravONRmCtZShptOSeQSBUbTra3F8ILUhLecdKQMesjOcVmualFLkqSxk029OtJ81KOcEor6Ffm24lxCVoIKVDII7RX2K0IzHtKUqQKUpQA8qr/WslD93KA6lKobIUjJ5rJBx7sGrArRr0zFdkT35C1OrmDGVJH0f7vw91Y72lUrU1CBssq1OjU55/T98DAk6gmyHYMW0NMqekRw8pTx6oBHLh6qxGHrgdSXNLvQrQhlXSoJVu7m6d3A7+Iz51sV6RZLUYImPtvMApDyMBRSc8PiaynNPNqui56JTyFONlDiBjCuru8fn5VndG5k05d632x6mhVraKaj3PbfPp9jRW28yWrXa4dsjxm5EpS90EENpAUR35419q1VOVAZU2yyJPpXo7iTndUcdnHhWz/FRhMKKy1KfbejKUWn04Chk5Ir38U4oix2EPOgtP9OVnBK1eNeFRvEsJ7Lfw9z061m221u/Pywfppq6Sri3KTMS2HY7xbJbyAajqnnomqbpNeQy6qMgrIweA3QE7vceIz51LbTaG7YuUpt1a/SHS4QoDgT2V+CtPRlz50p1xahMb6NbfAADA5e6rp0K06cE3qn64KYV6MKk2l8LWP8yaiDqK5B9hE5pjcmMqdYLYPVwCRve6thpa53G6sKlTG2UsEYQW85KgTny5V5B0szFd6Rcp54obU2yF4w2D3e+tlZrYi1QERG3FOJSSd5QGePqqbencqSdR6a+XuLipbODVNa6efsQzWckO3pe66EqhNoLYzzUVAn4YPlW2l6jkompQwGiyqB6SkkHO9uk45+FZx0xFccnuPrLq5hJ3lJGWuf1fePdWM5o6O4lgemPpLTRaJTgbyePD41Q6F1GcpQ3f7+C5V7WUIwnsvL1MGTqa5oiwFpbjtiQ3vLfcSrowckY4cRyHvr0yp72roYS4yd6OFAJUSjcP1vPgceVbB7SaHIrUYT5KGkNhtaBjCwCTkjv41kL00wJsSVHkPMKjNpbCUngpI7D769djdSfxPdb/AHI7a1X9VtLb7GttV9ukuNKlOpiNx2UqAWslI38jGfDGc1gvXyTcLbdocsNKUhkLQ40kpChkdh49o41v2NMx2rTItxecU28vf3uAKTw5e6sdGkmwJBcnPuLfZDS1KA5AjB+ApKldOKj10edfH2Ea1opuWMarH0x7mutT6W7nakdExkW1Ki8oHeGEntzjFZVm1DLk3huHJMdxt5KihxgKwCOOMnnyPEVnDTEfpWVrecUluJ6KU4HWTjGfXxr5t+l0QpkaT6c+6Y4UEJWBjdOeHxpTpXMHFLpnXw0InWtpqTfXH51N4682y0px5xDbaRlSlqwAPE1zntGu8W96vly4DnSx0pQ0hwcl7o4keGflVz7QtLu6rsIt7DzTTqX0OBboJTgc+A58KiFu2LtJANyvjrh/ZisBserKirPwrqnLI5s919D0faZsOXb5klT0oyEKYKMDqITg7ygc9Tx51esR9MmMzIb+o62lYz3EZqGxNlGk2FBTsWRJUBj6WU5g+SSBUzjR2osduPHQENNpCUIHIAchQGDqKI7OtEmOx+UWjgM8/CqvTDlKf9HEV7ps43N05z/721cRGa83B51z7ywjcyUm8YOjZ8RlaxlFLOTCssVcO1RY7hyttpKVY7wKzxXmK9rdCKjFRWxz5ScpOT3FKUr0QKUpQClKUApSlAKUpQClKUApSlAKUpQClKUApSlAKUpQHmK9pSgFKUoBSlKAUpSgFKUoBSlKAUpSgFKUoBSlKAUpSgFKUoBSlKAUpSgFKUoBSlKAUpSgFKUoBSlKAUpSgFKUoD//2Q=="/>
          <p:cNvSpPr>
            <a:spLocks noChangeAspect="1" noChangeArrowheads="1"/>
          </p:cNvSpPr>
          <p:nvPr/>
        </p:nvSpPr>
        <p:spPr bwMode="auto">
          <a:xfrm>
            <a:off x="1739900" y="-576263"/>
            <a:ext cx="3048000" cy="14954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pic>
        <p:nvPicPr>
          <p:cNvPr id="5150" name="Picture 30" descr="http://austeaparty.com.au/web/wp-content/uploads/2011/03/getup_logo_highres-1024x504.jp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rot="1339178">
            <a:off x="7478678" y="549070"/>
            <a:ext cx="2428374" cy="1192670"/>
          </a:xfrm>
          <a:prstGeom prst="rect">
            <a:avLst/>
          </a:prstGeom>
          <a:noFill/>
          <a:extLst>
            <a:ext uri="{909E8E84-426E-40DD-AFC4-6F175D3DCCD1}">
              <a14:hiddenFill xmlns:a14="http://schemas.microsoft.com/office/drawing/2010/main">
                <a:solidFill>
                  <a:srgbClr val="FFFFFF"/>
                </a:solidFill>
              </a14:hiddenFill>
            </a:ext>
          </a:extLst>
        </p:spPr>
      </p:pic>
      <p:pic>
        <p:nvPicPr>
          <p:cNvPr id="5152" name="Picture 32" descr="http://t1.gstatic.com/images?q=tbn:ANd9GcQpWaDiDHnmaLdY733uFV1cImcwsfBWhPPXDeyDCopIZQqrlI9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rot="20603825">
            <a:off x="1884341" y="319812"/>
            <a:ext cx="1694530" cy="1501971"/>
          </a:xfrm>
          <a:prstGeom prst="triangle">
            <a:avLst/>
          </a:prstGeom>
          <a:noFill/>
          <a:extLst>
            <a:ext uri="{909E8E84-426E-40DD-AFC4-6F175D3DCCD1}">
              <a14:hiddenFill xmlns:a14="http://schemas.microsoft.com/office/drawing/2010/main">
                <a:solidFill>
                  <a:srgbClr val="FFFFFF"/>
                </a:solidFill>
              </a14:hiddenFill>
            </a:ext>
          </a:extLst>
        </p:spPr>
      </p:pic>
      <p:pic>
        <p:nvPicPr>
          <p:cNvPr id="5154" name="Picture 34" descr="http://t0.gstatic.com/images?q=tbn:ANd9GcQeQiRWuZBul6RCzi7QkYR0g2HuHTWVWtsAW1weKAQsJnrZoGkI"/>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439422" y="1306854"/>
            <a:ext cx="3110720" cy="1161222"/>
          </a:xfrm>
          <a:prstGeom prst="rect">
            <a:avLst/>
          </a:prstGeom>
          <a:noFill/>
          <a:extLst>
            <a:ext uri="{909E8E84-426E-40DD-AFC4-6F175D3DCCD1}">
              <a14:hiddenFill xmlns:a14="http://schemas.microsoft.com/office/drawing/2010/main">
                <a:solidFill>
                  <a:srgbClr val="FFFFFF"/>
                </a:solidFill>
              </a14:hiddenFill>
            </a:ext>
          </a:extLst>
        </p:spPr>
      </p:pic>
      <p:sp>
        <p:nvSpPr>
          <p:cNvPr id="11" name="AutoShape 36" descr="data:image/jpeg;base64,/9j/4AAQSkZJRgABAQAAAQABAAD/2wCEAAkGBhQSEBQUExMUFRUWGBcaFxcYGBUaGBQeFBkdHxgWGB4fHSYhFxskIBUbHy8lIycpLCwvHB8xQTArNSYrLCkBCQoKDgwOGg8PFy0fHyEqMzUtLSk2KzU1LjUpLSo1KzUsKTUzKTUpLCksKSw1NSwsMCktKS8sLC0sKS4sNikpNv/AABEIAGQAbAMBIgACEQEDEQH/xAAcAAABBAMBAAAAAAAAAAAAAAAABAUGCAEDBwL/xABHEAABAwIDBAQJCAcIAwAAAAABAgMRAAQFEiEGEzFRByJBYTI1UnGBkbGz0ggUVHJ0k6HRFRhig6PB8BcjNEJzssPhFiVT/8QAGgEBAAIDAQAAAAAAAAAAAAAAAAEDAgQGBf/EACURAAIBAwMCBwAAAAAAAAAAAAABAgMRIQQxURJBBRMiMmFxsf/aAAwDAQACEQMRAD8A7fRVfP1j7v6Lb+t34qyflG3f0W39bvxUBYKaQY3f7lhbmnViO8yNKhXRV0kPYr843rTbe53UZCs5t5nmZP7ArbtpjO8c3SDKUGVHmqOHfHtPdWpq66o03LuCdsvBSQoaggEeY8K2TUDd2rXaYK7cISla7fQJVMGVACY14KrnB+Ubd/Rbf1u/FV1GfmQUuQWDBoph2F2gVfYezcrSlCnAolKZgZVEaTr2U/VaAooooAooooAooooCl+zlkl68tmlzlceaQqDBhawDB7DBqxaugXDPJf8AvVflVfNjfGNn9pY96mrjOKgTUMEAb2dtcGadFnnDlxlHWWVQG80KHLwyPORyqOml2N4kX31r7JhPckcPz9NIK5PW6h1qnwtiSSbN4M3eWt1bPZi2vd5gkweeh7PAFcU6Wtl2MPxDcW4UEbpCusoqMqKp19FWA2AtiGnF+UoAd+QcfWTXFflA+N/3DXtVXQaFNUI3IOw9DniS0+qv3iqkzmKZVqSUmElIkSZKgIAEftc6jPQ54ktPqr94qpA7cNB1eZMFMEqniYEGAezTWK3QbU4y2efqPGJjz6jSg4yiBEmYgwYk6wTGhim9ZZ3ngk6gAAdXUlIOgkq09FLmsOaUUrSNIBSBoO48JNAZONtxPW5+CZgAkq83VNLwaRXWEoWAIgCBoBMAERrMDWlqRpQGaKKKApvsb4ys/tLHvU1bjaB0ptXiOORX46fzqo+xvjKz+0se9TVwMRtd40tHlJI9Yquqm4NLgHJKX4Pg67heVHAeErsSP5nupx2e2VLxKnJShKikjgpRTxHcBz9lTy1s0tpCUJCUjgB/XGue0vh7qeueF+gxY2SWm0toEJSIH5nvquXygfG/7hr2qqytVq+UD43/AHDXtVXRxSSsgdh6HPElp9VfvFVIrjdFSwpJgKlauACssRxkmDGnOo70OeJLT6q/eKqROobU6pHWzGCQCQNIhXHj39w5VkDXmtgQcyQRqNVaazPo492tb7e6ZRKQsAAnQkwmJkDkBlP41oQwyZHWglQkkgKMFKoJ4nVX9CsN7hRKZ1k6EnXrK1HOS4qgFrmINgxmE8v5fiK8s4s2qetEcePdw7D4Q9dJksW+ozgkxMrknUEdvNIrd+iE5kkaBJBjUyUpyp8wgCR2wOVAL6KKKApjsxdJavrVxZhCH2VKPIIcSSfUKst/bRhX0r+G78Ncn/V4xHy7b7xfwUfq84j5dt94v4KA6q30wYQmYuokyeo7qTx/y91bB00YT9KH3bvw1yb9XjEfLtvvF/BUR2z2Iewx1DVwWypaM4yKJEZiNZA5VFkCw/8AbRhX0r+G78NcP6YtomL3EQ9bObxvdNpzQoapKpGoB7RSnC+hO9uLZu5Qq33biAsStQVBE6jLxqLbMbNuX90m3ZKQtQUQVkgdRMnUA8uVSCyfQ54ktPqr94qpSrC0F3ea5pnjpwj2U0dHuAuWWHMW7uUrbCgrKSU6rJEEgdhpo256WGcLuEMusurKmwsFGSACpQjUjXqUBLFYSk6ZlgSSADokqmY07ZPrryMFQIgrEcIPIgjs7CK32N2HW0ODQLSlUHiM6QQD360ooBuGAtgAdbTv5gAg8/BFONFFAFFFFAFFFeXHABJ4eygPVV8+Ud/jrb/Q/wCRVdsXtZahWXeie4Ej1xXNenTZJy8bYu7ZO93SVJWEdYlBOZK0gcQDmmNdfPFcakJbO4JtsL4ktfso/wBprhXQaP8A3TH1HvdmlGE9M1zbWAsw03mQktodUVBSEmYlPBRE6HuHGn/oI2JeTdfPXUKQ2lBS3mBBcLmhUAR4ITOvAkiJ1qwDNhvShi79yq3Ze3rjhUhsFLYyGfC4DUBJ46eqmXpMtb1t23/SDhXcFgkg5CUJ3rgSklOiuBVP7UU79D9uf0+klJ4XHYfJV+dLflDtFWJMQD/hk9h/+jn50BrxXarHbRi3uXF7q3WlCWkgNlEZJQFp1UMyROvHWp1dba4je4XbvYbbguuZw8oZDuS2QCGws65jqCZgDnXOduttrm6tbfDnbVTTzKkBcklTim0FCAlOWRMk8TJ4VnbTB76xwuxYVvEMqS4t4JJADjiyQh2OSMsTpOblQDhjW0OM2LKHnsTa3iiJtgtpTyJnw0hBAA7QDpNPOP8ASpdqwO1u2lhl5Vwpp0pSkhWRCjIBBgGAag+JJsnMMSLGyfLyN2bm4WJSg8ClJBIhSjyGkVtvUzsywkAyL9yRB0lokT6CKAd7vbzHHcPTdpUW7ds5FvJDeZ1RVGdQInKCQnqgCpt0bdKanrKbs5nUOFGYJ8MBKSFKgRPWI9FMlq2f/C1iDOukH6RUW6PUxarmR/ensPkIoCzFNG1TK1WjiUSTpoOJAOoHop3ps2gxFbDW8QgKhQzTOg56VVWt0O/AGjDcUsi2EEIQYAKVoA17dY1PfSqxtkWjTq95manOkD/KPJGpzToK2q+aPozK3Sge05QR5zxBqLrZJYvEsyplKkFPGND1o7oj8K85ydNp4bSw19d0B8/StwpO+FqgoiR1v72OY0pVcbSoDLa0AuKd0QidSe/kAe2kDNoCwHfnrwREnVGmngxHEcIppNslPzVSVuoaJcAcISFJKjM8IA/75Vi61WKw7472wCQKxx5pSTcspS2ogZkKJyE8M1bb3G174ssNha0iVkqypTPZp26+2mvGsPQhoB26fWFEAIG7UVeYRr56U4IsN3dy2swpZQpM8VAA+s6z66sVSfV0N4b34wDRZXCnMSTvG8i0tFKhMjtMpPIzUs3Q/rtqNi5SvFE5SDlaIJHPXT0TUnrZ0r92b5eQeENACBoOQ0FZyeevVFbYMRRl76zRQBXlaARB1HLnRRUS2A0K2TtlGS0PQSB6pinC1tkpSEJSEp5AaUUVRCnFLCA3nZa2JzblM8Y1j1TFLbi0QpsoUhJTHgkaaDTzR3VmisuiKeFuBJY7PW7akrQ0Ao9pk5Z5SdKUYhgrT8bxAVHA8CPSKKKlU4KNrA8WeDMtrBQ2lJSIBE8FcfPTjRRWUYxjiKsAooorMBRRRQH/2Q=="/>
          <p:cNvSpPr>
            <a:spLocks noChangeAspect="1" noChangeArrowheads="1"/>
          </p:cNvSpPr>
          <p:nvPr/>
        </p:nvSpPr>
        <p:spPr bwMode="auto">
          <a:xfrm>
            <a:off x="1587500" y="-469900"/>
            <a:ext cx="1028700" cy="952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pic>
        <p:nvPicPr>
          <p:cNvPr id="5158" name="Picture 38" descr="http://runmelbourne.everydayhero.com.au/logos/0000/6120/Urban_Seed_logo.JPG"/>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831485" y="1830060"/>
            <a:ext cx="1285875" cy="1190625"/>
          </a:xfrm>
          <a:prstGeom prst="rect">
            <a:avLst/>
          </a:prstGeom>
          <a:noFill/>
          <a:extLst>
            <a:ext uri="{909E8E84-426E-40DD-AFC4-6F175D3DCCD1}">
              <a14:hiddenFill xmlns:a14="http://schemas.microsoft.com/office/drawing/2010/main">
                <a:solidFill>
                  <a:srgbClr val="FFFFFF"/>
                </a:solidFill>
              </a14:hiddenFill>
            </a:ext>
          </a:extLst>
        </p:spPr>
      </p:pic>
      <p:sp>
        <p:nvSpPr>
          <p:cNvPr id="12" name="AutoShape 42" descr="data:image/jpeg;base64,/9j/4AAQSkZJRgABAQAAAQABAAD/2wCEAAkGBg8PDwwMDQ4PEA0PDg0VDg4ODA4OEBARFBAVFBMQFxYXGyYeFxkkGRISHzIsIycqLC8sFR4xNTAqOCYrLCkBCQoKDgwOGg8PGiklHyQsKiwtMik0KiwpNTUsKSwsLCwqLCwpKSwpLSkpLCwsLCwpLCwpNSwpLCwsLC0sLCkpLP/AABEIAOEA4QMBIgACEQEDEQH/xAAcAAEBAAIDAQEAAAAAAAAAAAAAAQUHAgYIAwT/xABAEAACAgEBBQUDCgQDCQAAAAAAAQIDEQQFBhIhMQcTIkFRYXGBFDJCUlNikaGx0RUjssGCovEkMzRDdJLC4fD/xAAaAQEAAgMBAAAAAAAAAAAAAAAABAYCAwUB/8QALhEBAAICAAQEBAUFAAAAAAAAAAECAwQFESExEhQiUSMyQYEGcYLB4RNCYZGx/9oADAMBAAIRAxEAPwDeIAAAAAAAAAAAAAAAAAAAAAAAAAAAAAAAAAAAAAAAAAAAAAAAAAAAAAAAAAAAAAAAAAAAAAAAAAAAAAAAAAAAAAAQCghQAIUAAAAAAAAAAAAAAAEAoIAKCACggAoIAKQpAKAABCkAAAAATIFKTJxlYkstpL1bwByGTA7R352fp2426uriXWFcu9kveo9PiYefa5s1dHc/aqZGuclI7yl49LYyRzpSZj8ndsg6ZV2s7NbxKdsfbKmWDPbN3p0Wp/3Gpqm/q94lNe+L5o9jJWe0scmpnxdb0mPsyxCcRcmaMpCgAQpAAAAAAAUgAAACkRSAUAACFIADAAEYydB7Rd/Pkiej0sk9TJeOf2MX/wCT8vTqYXvFI5y362vk2ckY8cdZZHeztD0+hzVD+dqfsoySUPbN+X6mp9u7463Wt99c1X9lXmFaX9/iYmquVk0nJcdk0nOcsLLfWTftZt/dfs202njC3UKOouaTzJZrj5rhj0fvZzvHk2J5R0hcpwafB6RbJHivPb+Po1fsvdfWapZ0+nslD6zXBD8X/Y7Dp+ybXyWZSog89HOUnj15I3HGKXJFwbq6lPq5eb8SbNp+HERDTeo7JtfFZjKibz0jOUX7+aSMDtLdbXaXx3aeyMYvlZFcUV7cx6HoIjiumBOpT+15i/EezWfiRFo/00ju92j63SOMZy+UUJrMLXmSX3Z9V8Tbm7m9en18OOifiWOOqWFOD9qMBvP2cafVKdlCVGo5tOKxCb+9FfqjVtler2Xql1p1Fbyn9GUfZ9aLMIvfDPK3WEu2vp8VrNsHpye3u9GA63uZvfXtGni5RvhhW156P1XsZ2NE+totHOFUy4rYrzS8cphyIUhk1gAAAAAUgAAACgAAAAAAAEZSMDC727fjodLbqXhySxXH60381f3+BoDNupuy+Ky++xeeXKcmd37YdsuzU06OL8FMOKa+/Pp/lX+YnZNsJWXW66a8FK4K8r6cvnP4L+o5ua05cnghdeGVrw/Rtt2+ae37Pzbxdm12l09eoqbtcYL5RBLnF+co+sf9T9u4G/8A3Pd6HWTbpfKm6T+ZnpCX3f0NqNJ5TXLzz5mrN/twHX3mu0UM1PLupX0PWcV6eqMr4px+vH90XV4hTfp5bc/TPtLa0ZJpNPk+nMpqbcHtA7nh0Wsm3S3iq5vLh6Ql7P0NrKafNdGSceSLxzhwt7SyaeTwXj8p+kuQJkmTYgjMFvbuvXr6HXJJXRy6rMc4yx09zM25EcjC1eccpbcWW2K8Xp3hoLY+07tmaxTknGVc3G+v60c817fVfA9A7O1sLq67q2nCcYyi/Y1lGqO1nYahZVr4Lw2eC32SSzGXxWfwRmeyLbjnRLSTfOqXhX3XzX55I+CZpeccrJxStdvVpuU79rNjlIUnKsAAAAAAAAAAAAAAAAAAAcZHI4zA8573at27Q1tj+3ml7o+FfkjaO5NtGi2bpJX21Uq7MuK2yNalKbbwuJ83hI1Htv8A4rWf9Rd/WzObyTpX8LethRPT/wADu+Sx1UrI0PU94uJOUOalwJY9uDm68c8syuXG58GlipHbp/xuezaNUZVVytrjO7PcxdkU7MLL4V9Llz5Hy/jWmaT+UU8Mre6T72DTu+y6/P8AZ1ND7Z3ldktkamGntitm6PQWLue9nXp5S1Kb7yU23h1QSWXzcjuuj2HVLeJuuf8AsvcQ2jChJcHymxdyrV8Fxe9k/kp3aej8u/8AulTVbZdpJ18XD3l+kU495XHzujDOeD1PtuFv+6eDRayTdTaVV0nlwbeOGT+r05+Rhu0WuT2xqO7b4rtLs/SPGPDHVccW/elHP4HW7aoKGmjTGyxLQ026qxJzhCU5TWZNLwLEY9eWWQ8mKaT46LPpb2PbxeV2/wBM/WHoSvbemnY9PDU0Svj1pV9bsX+HOTjTvBpJxsnXq9PONSbtlHUVyVaXWUsPwr3mhdg01fLNFKzgrxrIWz1PC3d4YNKtybwoN4z16n5dk6ZQpunZGqrvdi7Xlp51RfFqn3kozjbJvnKKjlJLpjob8d4vHOHG3tLJp5PBf7T7vREtp08dVbur7y6OaYd5HisjhPMV1ksNdDh/FaO8lR39PfRi5Sq72HeRillycc5SxzNI7W2847T2brY12zq2ZVseqdsIJ0Vxshm+M5dFJq3C9qLodVTXqquOmi3actpbSjq7JWXx1VbfHwThGLUZVcHqmsm3kgtk73bQ0mt0Gsq0+poushV3qjVfXOSUGnxYT6c/zOj9mWudeu4U+U63n4Nfufk7Lp6b5JrErNG9T/D9RmFWnsjqox4/F3lj8Ml8zp7PQ+W5Dxrqn92f9iHl9OWqzcP9fDs1Z7R1ehYvKTOZ8aH4Ye5H2J6sAAAAAAAAAAAAAAAAAAAHGRyIwPOO9+kdW0NbW/tpte6XiT/M2huNZXqNnaVWQhZ3XHDFkIWYcX95PHLB1rti2M69TTrYrwXQ4Zv78en5N/gfDss23wXW6Kb8Ny4q8/aLqviv6TmV+HmmJXTajznDK3r3r+3Rs/5NX4l3deJJKa7uGJJLCT5c1j1OUaYJqShBS4VHiUIqXCukc4zj2dCopPUxwlRW3xOuty5eJ1wcuXTm1nllkWkqSklVUlJJSSqglJfVfLmvec8jIew1nv3uL3fFrdHHNby7qY/Q9ZxXp7P/AJfDcbfCqvg0WthU6eapunVXLuuJc4PK+a8v8eZtM1nv3uH3fFrdHBup87qY8+D1nFenqvL9IeTHOOfHRZtLdx7mPyu1+mfb7tkx01XC0qquGeHJKuHDL0bWMS8uoWkq4nNVV8b6z7qHE/fLGWaz3E38dTjo9ZNup8qbpc+DyUH939DaCeen7m/Hki8c4cXd0smpk8N+30n6Ot75urTaDVzrqqrlOvu4uFNcH42ljkjXO4WnctZFr6Mf1eDOdq22+OdWhhLlX47sfWaxCPwWX8Ufbss2U3JWtfOefh5GmPXm/J2qx5XhczbpN5bboWIxXsR9Tikcieq4AAAAAAAAAAAAAAAAAABGUgGE3u2DHXaW3Tv5zWYSx82a5xZ59nXbpruF5rupn7nGUX1PTuDXXaRuL8oT1emX8+K8Ufrx/cibGKbxzjvCwcG4hGvacWT5bP37o7zw11KllK+CSur808fOX3WZ5Hn3Qa+7SXRtqk67q3h8vxhJeaNp7u9o2n1EYw1DjRf5qT/lyf3ZPp7ngwxZ4npbuz4lwi2Of6uDrWevT6fw7e0MGNrlrXKL4tI6882ldxOOX0xyzjhfxfvOM/4h5PRrr1V79MP+r8iUrsxMTylkzljP7GKrjtDlxS0ecPOI6jGeeMezGPxKlr/C5S0aSxx+G9+/HTHn1EvYiZ7Ojb+7id3x63Rxbr5u6mK+Z6zivT2eX6fg3c7RbdLRZRanaowfyeTbzGXlCXrHz9eR2/eXtF02njKuhx1F7yuGMs1x8sykuvw5mpuGeotk4xXHOTbUIqMVn2LojnZPTf4fdd9GLZ9aY3a+mvaZ7vtRVZrL25tynZLitk/azem5ux1RTF4w2lj3HU9xNzsYnJcuTba6v9jZtcFFJLoidgxeCOveVd4pv+aycqfLXpDkUA3uQAAAAAAAAAAAAAAAAAAAAABxlHKw+hyJgDoW+XZ1Xqc3VeC36yXX3rzNVbU3f1Omk1bW3FfTim1/6PSWD8Ou2PVcvHFZ9cLJHya9buvpcXz6vpiedfaf2efdlbzarTYVF84xX0M8UP8AtZm6+1LXLqqJ8vOtp/kzvm1OzLT2NuMIZfnhJ/ijA3dk6zyT+FkkR/L5K/LZ154vo5uuXD1YKztS10uUY0Q9sa5N+/mzCbT3o1eqzG6+yUX/AMuL4Yv/AAxO7VdlXPnDPvnJmc2d2awhjKjH3RSPfL5LfNZhPFtLD1wYY5/5aq2du9dc14XCL82vE/cv3Nl7qbhKCUpRxHk36s7ls/duinpFNrzaMoo45Ik48NcfZxtziebb6Wnp7R2fPT6aNcVGKwkfYA3OaAAAAAAAAAAAAAAAAAAAAQCgEAoBAKCIoAYAAmCgAAAAAAAAgFAIBQCAUAgFAAAAAAAAAIBQCAUAgFAAAAAAAAAAAAAACAUAgFAIBQCAUAAAAAAAAhQAAJkCgEyBQAAAAAAAAAAAAAhQAIUmQKATIFAAAAAAAAAAAhQAIUACFAERQAAAAAAAAAAAAEKABCgAQoAAAAAAIAAAAAAAAAAAAAAoAgAAAAAAAAAAAAAAAAAAAAAAAP/Z"/>
          <p:cNvSpPr>
            <a:spLocks noChangeAspect="1" noChangeArrowheads="1"/>
          </p:cNvSpPr>
          <p:nvPr/>
        </p:nvSpPr>
        <p:spPr bwMode="auto">
          <a:xfrm>
            <a:off x="1587501" y="-1041400"/>
            <a:ext cx="2143125" cy="21431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pic>
        <p:nvPicPr>
          <p:cNvPr id="5166" name="Picture 46" descr="http://t0.gstatic.com/images?q=tbn:ANd9GcSWghCEpxwZj2EKN0MI3sByxMm9JtaN3XLyH96adaZ2qxRBfjCJWg"/>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rot="21190312">
            <a:off x="4159194" y="3049243"/>
            <a:ext cx="2900038" cy="876756"/>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2" descr="http://t2.gstatic.com/images?q=tbn:ANd9GcTgKS3eLKBsEVdGd0bBmFKtTzTXbR1V0SntbvUGWYoh-Sy1Dlna0A"/>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1762126" y="2087281"/>
            <a:ext cx="896937" cy="892951"/>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 descr="http://t2.gstatic.com/images?q=tbn:ANd9GcTP2pI0XXFosFvyzLgavrOzeixrZ9rbsa2UrA9A7wnXu3dgOp5a"/>
          <p:cNvPicPr>
            <a:picLocks noChangeAspect="1" noChangeArrowheads="1"/>
          </p:cNvPicPr>
          <p:nvPr/>
        </p:nvPicPr>
        <p:blipFill rotWithShape="1">
          <a:blip r:embed="rId18">
            <a:extLst>
              <a:ext uri="{28A0092B-C50C-407E-A947-70E740481C1C}">
                <a14:useLocalDpi xmlns:a14="http://schemas.microsoft.com/office/drawing/2010/main" val="0"/>
              </a:ext>
            </a:extLst>
          </a:blip>
          <a:srcRect l="7445"/>
          <a:stretch/>
        </p:blipFill>
        <p:spPr bwMode="auto">
          <a:xfrm rot="336470">
            <a:off x="4284273" y="2429940"/>
            <a:ext cx="1411896" cy="668157"/>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4" descr="http://t3.gstatic.com/images?q=tbn:ANd9GcR2-klN62mUv8DZMca5EGATOHbUmP4Zl8SbAZImjCdumT1NwgM7"/>
          <p:cNvPicPr>
            <a:picLocks noChangeAspect="1" noChangeArrowheads="1"/>
          </p:cNvPicPr>
          <p:nvPr/>
        </p:nvPicPr>
        <p:blipFill rotWithShape="1">
          <a:blip r:embed="rId19">
            <a:extLst>
              <a:ext uri="{28A0092B-C50C-407E-A947-70E740481C1C}">
                <a14:useLocalDpi xmlns:a14="http://schemas.microsoft.com/office/drawing/2010/main" val="0"/>
              </a:ext>
            </a:extLst>
          </a:blip>
          <a:srcRect l="24873" r="26047"/>
          <a:stretch/>
        </p:blipFill>
        <p:spPr bwMode="auto">
          <a:xfrm rot="19905324">
            <a:off x="7662355" y="1311897"/>
            <a:ext cx="582651" cy="889218"/>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2" descr="http://t0.gstatic.com/images?q=tbn:ANd9GcS7neeQMIm7KlJrNBVMwXbM4K1tMt4wP3QiUDYLNdKToqEj7T4X"/>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rot="445725">
            <a:off x="6832464" y="3682544"/>
            <a:ext cx="1152129" cy="424633"/>
          </a:xfrm>
          <a:prstGeom prst="rect">
            <a:avLst/>
          </a:prstGeom>
          <a:noFill/>
          <a:extLst>
            <a:ext uri="{909E8E84-426E-40DD-AFC4-6F175D3DCCD1}">
              <a14:hiddenFill xmlns:a14="http://schemas.microsoft.com/office/drawing/2010/main">
                <a:solidFill>
                  <a:srgbClr val="FFFFFF"/>
                </a:solidFill>
              </a14:hiddenFill>
            </a:ext>
          </a:extLst>
        </p:spPr>
      </p:pic>
      <p:pic>
        <p:nvPicPr>
          <p:cNvPr id="5170" name="Picture 50" descr="http://t0.gstatic.com/images?q=tbn:ANd9GcS_Xz3fskduQK-KCDOk9O5xaoBhorUaIhYQ8AZSg8Ki8vrM5hxI"/>
          <p:cNvPicPr>
            <a:picLocks noChangeAspect="1" noChangeArrowheads="1"/>
          </p:cNvPicPr>
          <p:nvPr/>
        </p:nvPicPr>
        <p:blipFill rotWithShape="1">
          <a:blip r:embed="rId21" cstate="print">
            <a:extLst>
              <a:ext uri="{28A0092B-C50C-407E-A947-70E740481C1C}">
                <a14:useLocalDpi xmlns:a14="http://schemas.microsoft.com/office/drawing/2010/main" val="0"/>
              </a:ext>
            </a:extLst>
          </a:blip>
          <a:srcRect t="11704" b="12660"/>
          <a:stretch/>
        </p:blipFill>
        <p:spPr bwMode="auto">
          <a:xfrm>
            <a:off x="6045907" y="2395143"/>
            <a:ext cx="857379" cy="648490"/>
          </a:xfrm>
          <a:prstGeom prst="rect">
            <a:avLst/>
          </a:prstGeom>
          <a:noFill/>
          <a:extLst>
            <a:ext uri="{909E8E84-426E-40DD-AFC4-6F175D3DCCD1}">
              <a14:hiddenFill xmlns:a14="http://schemas.microsoft.com/office/drawing/2010/main">
                <a:solidFill>
                  <a:srgbClr val="FFFFFF"/>
                </a:solidFill>
              </a14:hiddenFill>
            </a:ext>
          </a:extLst>
        </p:spPr>
      </p:pic>
      <p:pic>
        <p:nvPicPr>
          <p:cNvPr id="5160" name="Picture 40" descr="http://t3.gstatic.com/images?q=tbn:ANd9GcSVYyrGR-uqdbMQLDREi8e-hW9AHCiasU9J5yzBl5cqjhZTMGeTTA"/>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rot="590076">
            <a:off x="8213262" y="1786483"/>
            <a:ext cx="1788205" cy="1124737"/>
          </a:xfrm>
          <a:prstGeom prst="snip2SameRect">
            <a:avLst>
              <a:gd name="adj1" fmla="val 50000"/>
              <a:gd name="adj2" fmla="val 45959"/>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370397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KK2: </a:t>
            </a:r>
            <a:r>
              <a:rPr lang="en-AU" dirty="0"/>
              <a:t>The nature of social movements:</a:t>
            </a:r>
            <a:br>
              <a:rPr lang="en-AU" dirty="0"/>
            </a:br>
            <a:endParaRPr lang="en-AU" dirty="0"/>
          </a:p>
        </p:txBody>
      </p:sp>
      <p:sp>
        <p:nvSpPr>
          <p:cNvPr id="3" name="Content Placeholder 2"/>
          <p:cNvSpPr>
            <a:spLocks noGrp="1"/>
          </p:cNvSpPr>
          <p:nvPr>
            <p:ph idx="1"/>
          </p:nvPr>
        </p:nvSpPr>
        <p:spPr/>
        <p:txBody>
          <a:bodyPr>
            <a:normAutofit/>
          </a:bodyPr>
          <a:lstStyle/>
          <a:p>
            <a:r>
              <a:rPr lang="en-AU" i="1" dirty="0" smtClean="0"/>
              <a:t>a</a:t>
            </a:r>
            <a:r>
              <a:rPr lang="en-AU" i="1" dirty="0"/>
              <a:t>. alternative, redemptive, reformative and revolutionary types of social movements</a:t>
            </a:r>
            <a:endParaRPr lang="en-AU" dirty="0"/>
          </a:p>
          <a:p>
            <a:r>
              <a:rPr lang="en-AU" i="1" dirty="0"/>
              <a:t>b. the deprivation and new social movements theories of how social movements come into being</a:t>
            </a:r>
            <a:endParaRPr lang="en-AU" dirty="0"/>
          </a:p>
          <a:p>
            <a:r>
              <a:rPr lang="en-AU" i="1" dirty="0"/>
              <a:t>c. the stages in social movements of emergence, coalescence, bureaucratisation and decline</a:t>
            </a:r>
            <a:endParaRPr lang="en-AU" dirty="0"/>
          </a:p>
          <a:p>
            <a:r>
              <a:rPr lang="en-AU" i="1" dirty="0"/>
              <a:t>d. how power is used by a social movement and its opposition</a:t>
            </a:r>
            <a:endParaRPr lang="en-AU" dirty="0"/>
          </a:p>
          <a:p>
            <a:r>
              <a:rPr lang="en-AU" i="1" dirty="0"/>
              <a:t>e. influences of social movements on social change, with consideration of what was changed and who was changed</a:t>
            </a:r>
            <a:endParaRPr lang="en-AU" dirty="0"/>
          </a:p>
          <a:p>
            <a:endParaRPr lang="en-AU" dirty="0"/>
          </a:p>
        </p:txBody>
      </p:sp>
    </p:spTree>
    <p:extLst>
      <p:ext uri="{BB962C8B-B14F-4D97-AF65-F5344CB8AC3E}">
        <p14:creationId xmlns:p14="http://schemas.microsoft.com/office/powerpoint/2010/main" val="28448981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KEY KNOWLEDGE (KK)</a:t>
            </a:r>
            <a:endParaRPr lang="en-AU" dirty="0"/>
          </a:p>
        </p:txBody>
      </p:sp>
      <p:sp>
        <p:nvSpPr>
          <p:cNvPr id="3" name="Content Placeholder 2"/>
          <p:cNvSpPr>
            <a:spLocks noGrp="1"/>
          </p:cNvSpPr>
          <p:nvPr>
            <p:ph idx="1"/>
          </p:nvPr>
        </p:nvSpPr>
        <p:spPr>
          <a:xfrm>
            <a:off x="1111624" y="1404973"/>
            <a:ext cx="8919882" cy="4896544"/>
          </a:xfrm>
        </p:spPr>
        <p:txBody>
          <a:bodyPr>
            <a:normAutofit/>
          </a:bodyPr>
          <a:lstStyle/>
          <a:p>
            <a:pPr>
              <a:lnSpc>
                <a:spcPct val="120000"/>
              </a:lnSpc>
              <a:buFont typeface="+mj-lt"/>
              <a:buAutoNum type="arabicPeriod"/>
            </a:pPr>
            <a:r>
              <a:rPr lang="en-AU" sz="2000" dirty="0"/>
              <a:t>The meaning and history of the concept of community, including the theory of Ferdinand </a:t>
            </a:r>
            <a:r>
              <a:rPr lang="en-AU" sz="2000" dirty="0" err="1"/>
              <a:t>Tonnies</a:t>
            </a:r>
            <a:endParaRPr lang="en-AU" sz="2000" dirty="0"/>
          </a:p>
          <a:p>
            <a:pPr>
              <a:lnSpc>
                <a:spcPct val="120000"/>
              </a:lnSpc>
              <a:buFont typeface="+mj-lt"/>
              <a:buAutoNum type="arabicPeriod"/>
            </a:pPr>
            <a:r>
              <a:rPr lang="en-AU" sz="2000" dirty="0"/>
              <a:t>The nature of Manuel Castells’ theory of network society and its connection to modern forms of community</a:t>
            </a:r>
          </a:p>
          <a:p>
            <a:pPr>
              <a:lnSpc>
                <a:spcPct val="120000"/>
              </a:lnSpc>
              <a:buFont typeface="+mj-lt"/>
              <a:buAutoNum type="arabicPeriod"/>
            </a:pPr>
            <a:r>
              <a:rPr lang="en-AU" sz="2000" dirty="0"/>
              <a:t>The experience of a community generally</a:t>
            </a:r>
          </a:p>
          <a:p>
            <a:pPr lvl="2">
              <a:lnSpc>
                <a:spcPct val="120000"/>
              </a:lnSpc>
            </a:pPr>
            <a:r>
              <a:rPr lang="en-AU" sz="2000" dirty="0"/>
              <a:t>Factors that help maintain, weaken and strengthen a sense of community that is supportive and inclusive and at the same time obstructive and exclusionary</a:t>
            </a:r>
          </a:p>
          <a:p>
            <a:pPr lvl="2">
              <a:lnSpc>
                <a:spcPct val="120000"/>
              </a:lnSpc>
            </a:pPr>
            <a:r>
              <a:rPr lang="en-AU" sz="2000" dirty="0"/>
              <a:t>The impact of information and communications technology</a:t>
            </a:r>
          </a:p>
          <a:p>
            <a:pPr lvl="2">
              <a:lnSpc>
                <a:spcPct val="120000"/>
              </a:lnSpc>
            </a:pPr>
            <a:r>
              <a:rPr lang="en-AU" sz="2000" dirty="0"/>
              <a:t>The effects of economic, social, political and environmental changes</a:t>
            </a:r>
          </a:p>
          <a:p>
            <a:pPr marL="68580" indent="0">
              <a:buNone/>
            </a:pPr>
            <a:endParaRPr lang="en-AU" dirty="0"/>
          </a:p>
          <a:p>
            <a:endParaRPr lang="en-AU" dirty="0"/>
          </a:p>
        </p:txBody>
      </p:sp>
    </p:spTree>
    <p:extLst>
      <p:ext uri="{BB962C8B-B14F-4D97-AF65-F5344CB8AC3E}">
        <p14:creationId xmlns:p14="http://schemas.microsoft.com/office/powerpoint/2010/main" val="162390706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KK2a: </a:t>
            </a:r>
            <a:r>
              <a:rPr lang="en-AU" i="1" dirty="0"/>
              <a:t>alternative, redemptive, reformative and revolutionary types of social </a:t>
            </a:r>
            <a:r>
              <a:rPr lang="en-AU" i="1" dirty="0" smtClean="0"/>
              <a:t>movements: </a:t>
            </a:r>
            <a:br>
              <a:rPr lang="en-AU" i="1" dirty="0" smtClean="0"/>
            </a:br>
            <a:r>
              <a:rPr lang="en-AU" b="1" dirty="0" smtClean="0"/>
              <a:t>ARRR </a:t>
            </a:r>
            <a:r>
              <a:rPr lang="en-AU" b="1" dirty="0"/>
              <a:t>– Red – Ref - Rev</a:t>
            </a:r>
            <a:r>
              <a:rPr lang="en-AU" dirty="0"/>
              <a:t/>
            </a:r>
            <a:br>
              <a:rPr lang="en-AU" dirty="0"/>
            </a:br>
            <a:endParaRPr lang="en-AU"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727459916"/>
              </p:ext>
            </p:extLst>
          </p:nvPr>
        </p:nvGraphicFramePr>
        <p:xfrm>
          <a:off x="677334" y="2568388"/>
          <a:ext cx="9601198" cy="2837330"/>
        </p:xfrm>
        <a:graphic>
          <a:graphicData uri="http://schemas.openxmlformats.org/drawingml/2006/table">
            <a:tbl>
              <a:tblPr firstRow="1" firstCol="1" bandRow="1">
                <a:tableStyleId>{5C22544A-7EE6-4342-B048-85BDC9FD1C3A}</a:tableStyleId>
              </a:tblPr>
              <a:tblGrid>
                <a:gridCol w="4800599"/>
                <a:gridCol w="4800599"/>
              </a:tblGrid>
              <a:tr h="472888">
                <a:tc>
                  <a:txBody>
                    <a:bodyPr/>
                    <a:lstStyle/>
                    <a:p>
                      <a:pPr algn="ctr">
                        <a:spcAft>
                          <a:spcPts val="0"/>
                        </a:spcAft>
                      </a:pPr>
                      <a:r>
                        <a:rPr lang="en-AU" sz="2000" b="1" dirty="0">
                          <a:solidFill>
                            <a:schemeClr val="bg1"/>
                          </a:solidFill>
                          <a:effectLst/>
                        </a:rPr>
                        <a:t>ALTERNATIVE SOCIAL MOVEMENTS</a:t>
                      </a:r>
                      <a:endParaRPr lang="en-AU" sz="20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AU" sz="2000" b="1" dirty="0">
                          <a:solidFill>
                            <a:schemeClr val="bg1"/>
                          </a:solidFill>
                          <a:effectLst/>
                        </a:rPr>
                        <a:t>REDEMPTIVE SOCIAL MOVEMENTS</a:t>
                      </a:r>
                      <a:endParaRPr lang="en-AU" sz="20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945777">
                <a:tc>
                  <a:txBody>
                    <a:bodyPr/>
                    <a:lstStyle/>
                    <a:p>
                      <a:pPr marL="342900" lvl="0" indent="-342900" algn="ctr">
                        <a:spcAft>
                          <a:spcPts val="0"/>
                        </a:spcAft>
                        <a:buFont typeface="Wingdings" panose="05000000000000000000" pitchFamily="2" charset="2"/>
                        <a:buChar char=""/>
                      </a:pPr>
                      <a:r>
                        <a:rPr lang="en-AU" sz="2000" b="1" dirty="0">
                          <a:solidFill>
                            <a:schemeClr val="tx1"/>
                          </a:solidFill>
                          <a:effectLst/>
                        </a:rPr>
                        <a:t>They seek “limited” change, to “part” of the population;</a:t>
                      </a:r>
                      <a:endParaRPr lang="en-AU" sz="20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lumMod val="75000"/>
                      </a:schemeClr>
                    </a:solidFill>
                  </a:tcPr>
                </a:tc>
                <a:tc>
                  <a:txBody>
                    <a:bodyPr/>
                    <a:lstStyle/>
                    <a:p>
                      <a:pPr marL="342900" lvl="0" indent="-342900" algn="ctr">
                        <a:spcAft>
                          <a:spcPts val="0"/>
                        </a:spcAft>
                        <a:buFont typeface="Wingdings" panose="05000000000000000000" pitchFamily="2" charset="2"/>
                        <a:buChar char=""/>
                      </a:pPr>
                      <a:r>
                        <a:rPr lang="en-AU" sz="2000" b="1" dirty="0">
                          <a:solidFill>
                            <a:schemeClr val="tx1"/>
                          </a:solidFill>
                          <a:effectLst/>
                        </a:rPr>
                        <a:t>They seek “</a:t>
                      </a:r>
                      <a:r>
                        <a:rPr lang="en-AU" sz="2000" b="1" dirty="0" smtClean="0">
                          <a:solidFill>
                            <a:schemeClr val="tx1"/>
                          </a:solidFill>
                          <a:effectLst/>
                        </a:rPr>
                        <a:t>radical”</a:t>
                      </a:r>
                      <a:r>
                        <a:rPr lang="en-AU" sz="2000" b="1" baseline="0" dirty="0" smtClean="0">
                          <a:solidFill>
                            <a:schemeClr val="tx1"/>
                          </a:solidFill>
                          <a:effectLst/>
                        </a:rPr>
                        <a:t> </a:t>
                      </a:r>
                      <a:r>
                        <a:rPr lang="en-AU" sz="2000" b="1" dirty="0" smtClean="0">
                          <a:solidFill>
                            <a:schemeClr val="tx1"/>
                          </a:solidFill>
                          <a:effectLst/>
                        </a:rPr>
                        <a:t>change to </a:t>
                      </a:r>
                      <a:r>
                        <a:rPr lang="en-AU" sz="2000" b="1" dirty="0">
                          <a:solidFill>
                            <a:schemeClr val="tx1"/>
                          </a:solidFill>
                          <a:effectLst/>
                        </a:rPr>
                        <a:t>“part” of the population;</a:t>
                      </a:r>
                      <a:endParaRPr lang="en-AU" sz="20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lumMod val="75000"/>
                      </a:schemeClr>
                    </a:solidFill>
                  </a:tcPr>
                </a:tc>
              </a:tr>
              <a:tr h="472888">
                <a:tc>
                  <a:txBody>
                    <a:bodyPr/>
                    <a:lstStyle/>
                    <a:p>
                      <a:pPr algn="ctr">
                        <a:spcAft>
                          <a:spcPts val="0"/>
                        </a:spcAft>
                      </a:pPr>
                      <a:r>
                        <a:rPr lang="en-AU" sz="2000" b="1" dirty="0">
                          <a:solidFill>
                            <a:schemeClr val="bg1"/>
                          </a:solidFill>
                          <a:effectLst/>
                        </a:rPr>
                        <a:t>REFORMATIVE SOCIAL MOVEMENTS</a:t>
                      </a:r>
                      <a:endParaRPr lang="en-AU" sz="20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AU" sz="2000" b="1" dirty="0">
                          <a:solidFill>
                            <a:schemeClr val="bg1"/>
                          </a:solidFill>
                          <a:effectLst/>
                        </a:rPr>
                        <a:t>REVOLUTIONARY SOCIAL MOVEMENTS</a:t>
                      </a:r>
                      <a:endParaRPr lang="en-AU" sz="20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1"/>
                    </a:solidFill>
                  </a:tcPr>
                </a:tc>
              </a:tr>
              <a:tr h="945777">
                <a:tc>
                  <a:txBody>
                    <a:bodyPr/>
                    <a:lstStyle/>
                    <a:p>
                      <a:pPr marL="342900" lvl="0" indent="-342900" algn="ctr">
                        <a:spcAft>
                          <a:spcPts val="0"/>
                        </a:spcAft>
                        <a:buFont typeface="Wingdings" panose="05000000000000000000" pitchFamily="2" charset="2"/>
                        <a:buChar char=""/>
                      </a:pPr>
                      <a:r>
                        <a:rPr lang="en-AU" sz="2000" b="1" dirty="0">
                          <a:solidFill>
                            <a:schemeClr val="tx1"/>
                          </a:solidFill>
                          <a:effectLst/>
                        </a:rPr>
                        <a:t>They seek “limited” change, to “all members” of the population;</a:t>
                      </a:r>
                      <a:endParaRPr lang="en-AU" sz="20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2">
                        <a:lumMod val="25000"/>
                        <a:lumOff val="75000"/>
                      </a:schemeClr>
                    </a:solidFill>
                  </a:tcPr>
                </a:tc>
                <a:tc>
                  <a:txBody>
                    <a:bodyPr/>
                    <a:lstStyle/>
                    <a:p>
                      <a:pPr marL="342900" lvl="0" indent="-342900" algn="ctr">
                        <a:spcAft>
                          <a:spcPts val="0"/>
                        </a:spcAft>
                        <a:buFont typeface="Wingdings" panose="05000000000000000000" pitchFamily="2" charset="2"/>
                        <a:buChar char=""/>
                      </a:pPr>
                      <a:r>
                        <a:rPr lang="en-AU" sz="2000" b="1" dirty="0">
                          <a:solidFill>
                            <a:schemeClr val="tx1"/>
                          </a:solidFill>
                          <a:effectLst/>
                        </a:rPr>
                        <a:t>They seek “radical” change, to the “entire” population;</a:t>
                      </a:r>
                      <a:endParaRPr lang="en-AU" sz="20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2">
                        <a:lumMod val="25000"/>
                        <a:lumOff val="75000"/>
                      </a:schemeClr>
                    </a:solidFill>
                  </a:tcPr>
                </a:tc>
              </a:tr>
            </a:tbl>
          </a:graphicData>
        </a:graphic>
      </p:graphicFrame>
    </p:spTree>
    <p:extLst>
      <p:ext uri="{BB962C8B-B14F-4D97-AF65-F5344CB8AC3E}">
        <p14:creationId xmlns:p14="http://schemas.microsoft.com/office/powerpoint/2010/main" val="90595799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
            </a:r>
            <a:br>
              <a:rPr lang="en-AU" dirty="0" smtClean="0"/>
            </a:br>
            <a:r>
              <a:rPr lang="en-US" altLang="en-US" dirty="0">
                <a:solidFill>
                  <a:srgbClr val="E46C0A"/>
                </a:solidFill>
              </a:rPr>
              <a:t>Alternative Social Movements</a:t>
            </a:r>
            <a:br>
              <a:rPr lang="en-US" altLang="en-US" dirty="0">
                <a:solidFill>
                  <a:srgbClr val="E46C0A"/>
                </a:solidFill>
              </a:rPr>
            </a:br>
            <a:endParaRPr lang="en-AU" dirty="0"/>
          </a:p>
        </p:txBody>
      </p:sp>
      <p:sp>
        <p:nvSpPr>
          <p:cNvPr id="3" name="Content Placeholder 2"/>
          <p:cNvSpPr>
            <a:spLocks noGrp="1"/>
          </p:cNvSpPr>
          <p:nvPr>
            <p:ph idx="1"/>
          </p:nvPr>
        </p:nvSpPr>
        <p:spPr/>
        <p:txBody>
          <a:bodyPr>
            <a:normAutofit/>
          </a:bodyPr>
          <a:lstStyle/>
          <a:p>
            <a:pPr lvl="1">
              <a:lnSpc>
                <a:spcPct val="90000"/>
              </a:lnSpc>
            </a:pPr>
            <a:r>
              <a:rPr lang="en-US" altLang="en-US" dirty="0" smtClean="0"/>
              <a:t>Encourages </a:t>
            </a:r>
            <a:r>
              <a:rPr lang="en-US" altLang="en-US" b="1" dirty="0"/>
              <a:t>individuals</a:t>
            </a:r>
            <a:r>
              <a:rPr lang="en-US" altLang="en-US" dirty="0"/>
              <a:t> to change their </a:t>
            </a:r>
            <a:r>
              <a:rPr lang="en-US" altLang="en-US" b="1" dirty="0"/>
              <a:t>own</a:t>
            </a:r>
            <a:r>
              <a:rPr lang="en-US" altLang="en-US" dirty="0"/>
              <a:t> behaviour.</a:t>
            </a:r>
          </a:p>
          <a:p>
            <a:pPr lvl="1">
              <a:lnSpc>
                <a:spcPct val="90000"/>
              </a:lnSpc>
            </a:pPr>
            <a:r>
              <a:rPr lang="en-US" altLang="en-US" b="1" dirty="0"/>
              <a:t>Specific events/attitudes/behaviours</a:t>
            </a:r>
            <a:r>
              <a:rPr lang="en-US" altLang="en-US" dirty="0"/>
              <a:t> in an </a:t>
            </a:r>
            <a:r>
              <a:rPr lang="en-US" altLang="en-US" b="1" dirty="0"/>
              <a:t>individuals life</a:t>
            </a:r>
            <a:r>
              <a:rPr lang="en-US" altLang="en-US" dirty="0"/>
              <a:t> are </a:t>
            </a:r>
            <a:r>
              <a:rPr lang="en-US" altLang="en-US" b="1" dirty="0"/>
              <a:t>addressed</a:t>
            </a:r>
            <a:r>
              <a:rPr lang="en-US" altLang="en-US" dirty="0"/>
              <a:t> and altered for a positive </a:t>
            </a:r>
            <a:r>
              <a:rPr lang="en-US" altLang="en-US" dirty="0" smtClean="0"/>
              <a:t>outcome</a:t>
            </a:r>
          </a:p>
          <a:p>
            <a:pPr lvl="1">
              <a:lnSpc>
                <a:spcPct val="90000"/>
              </a:lnSpc>
            </a:pPr>
            <a:r>
              <a:rPr lang="en-US" altLang="en-US" dirty="0"/>
              <a:t>Type of change: partial/limited</a:t>
            </a:r>
          </a:p>
          <a:p>
            <a:pPr lvl="1">
              <a:lnSpc>
                <a:spcPct val="90000"/>
              </a:lnSpc>
            </a:pPr>
            <a:r>
              <a:rPr lang="en-US" altLang="en-US" dirty="0"/>
              <a:t>Target: </a:t>
            </a:r>
            <a:r>
              <a:rPr lang="en-US" altLang="en-US" dirty="0" smtClean="0"/>
              <a:t>individuals</a:t>
            </a:r>
            <a:endParaRPr lang="en-US" altLang="en-US" dirty="0"/>
          </a:p>
          <a:p>
            <a:pPr lvl="1">
              <a:lnSpc>
                <a:spcPct val="90000"/>
              </a:lnSpc>
            </a:pPr>
            <a:r>
              <a:rPr lang="en-US" altLang="en-US" dirty="0" smtClean="0"/>
              <a:t>least </a:t>
            </a:r>
            <a:r>
              <a:rPr lang="en-US" altLang="en-US" dirty="0"/>
              <a:t>threatening to the status quo and power structure because they only seek limited change in individuals and are not concerned with changing the system. </a:t>
            </a:r>
            <a:endParaRPr lang="en-US" altLang="en-US" dirty="0" smtClean="0"/>
          </a:p>
          <a:p>
            <a:pPr lvl="1">
              <a:lnSpc>
                <a:spcPct val="90000"/>
              </a:lnSpc>
            </a:pPr>
            <a:r>
              <a:rPr lang="en-US" altLang="en-US" dirty="0" smtClean="0"/>
              <a:t>Alternative </a:t>
            </a:r>
            <a:r>
              <a:rPr lang="en-US" altLang="en-US" dirty="0"/>
              <a:t>movements tend to have a narrow focus of interest (one type of behavior) and limit their action to that focus.</a:t>
            </a:r>
          </a:p>
          <a:p>
            <a:pPr lvl="1">
              <a:lnSpc>
                <a:spcPct val="90000"/>
              </a:lnSpc>
            </a:pPr>
            <a:endParaRPr lang="en-US" altLang="en-US" dirty="0" smtClean="0"/>
          </a:p>
          <a:p>
            <a:endParaRPr lang="en-AU" dirty="0"/>
          </a:p>
        </p:txBody>
      </p:sp>
    </p:spTree>
    <p:extLst>
      <p:ext uri="{BB962C8B-B14F-4D97-AF65-F5344CB8AC3E}">
        <p14:creationId xmlns:p14="http://schemas.microsoft.com/office/powerpoint/2010/main" val="347444328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ALTERNATIVE SMs</a:t>
            </a:r>
            <a:endParaRPr lang="en-AU" dirty="0"/>
          </a:p>
        </p:txBody>
      </p:sp>
      <p:sp>
        <p:nvSpPr>
          <p:cNvPr id="3" name="Content Placeholder 2"/>
          <p:cNvSpPr>
            <a:spLocks noGrp="1"/>
          </p:cNvSpPr>
          <p:nvPr>
            <p:ph idx="1"/>
          </p:nvPr>
        </p:nvSpPr>
        <p:spPr/>
        <p:txBody>
          <a:bodyPr>
            <a:normAutofit/>
          </a:bodyPr>
          <a:lstStyle/>
          <a:p>
            <a:pPr lvl="0"/>
            <a:r>
              <a:rPr lang="en-AU" dirty="0"/>
              <a:t>Groups that encourage individuals to change their own behaviour;</a:t>
            </a:r>
          </a:p>
          <a:p>
            <a:pPr lvl="0"/>
            <a:r>
              <a:rPr lang="en-AU" dirty="0"/>
              <a:t>They attempt to get individuals to discard particular attitudes or types of behaviour and replace them with behaviours that they view as more desirable;</a:t>
            </a:r>
          </a:p>
          <a:p>
            <a:pPr lvl="0"/>
            <a:r>
              <a:rPr lang="en-AU" dirty="0"/>
              <a:t>For example, Alcoholics Anonymous – seeks to convince people that excessive drinking is unhealthy, so they are encouraged to stop;</a:t>
            </a:r>
          </a:p>
          <a:p>
            <a:r>
              <a:rPr lang="en-AU" b="1" dirty="0" smtClean="0"/>
              <a:t>They </a:t>
            </a:r>
            <a:r>
              <a:rPr lang="en-AU" b="1" dirty="0"/>
              <a:t>seek “limited” change, to “part” of the population;</a:t>
            </a:r>
            <a:endParaRPr lang="en-AU" dirty="0"/>
          </a:p>
        </p:txBody>
      </p:sp>
    </p:spTree>
    <p:extLst>
      <p:ext uri="{BB962C8B-B14F-4D97-AF65-F5344CB8AC3E}">
        <p14:creationId xmlns:p14="http://schemas.microsoft.com/office/powerpoint/2010/main" val="149254160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EXAMPLES OF ALTERNATIVE MOVEMENTS:</a:t>
            </a:r>
            <a:endParaRPr lang="en-AU" dirty="0"/>
          </a:p>
        </p:txBody>
      </p:sp>
      <p:sp>
        <p:nvSpPr>
          <p:cNvPr id="3" name="Content Placeholder 2"/>
          <p:cNvSpPr>
            <a:spLocks noGrp="1"/>
          </p:cNvSpPr>
          <p:nvPr>
            <p:ph idx="1"/>
          </p:nvPr>
        </p:nvSpPr>
        <p:spPr/>
        <p:txBody>
          <a:bodyPr>
            <a:normAutofit/>
          </a:bodyPr>
          <a:lstStyle/>
          <a:p>
            <a:r>
              <a:rPr lang="en-US" b="1" dirty="0"/>
              <a:t>Alternative movements</a:t>
            </a:r>
            <a:r>
              <a:rPr lang="en-US" dirty="0"/>
              <a:t> are focused on self-improvement and limited, specific changes to individual beliefs and behaviour. These include groups like the Slow Food movement, Planned Parenthood, and barefoot jogging advocates. </a:t>
            </a:r>
          </a:p>
          <a:p>
            <a:r>
              <a:rPr lang="en-US" altLang="en-US" dirty="0" smtClean="0"/>
              <a:t>The </a:t>
            </a:r>
            <a:r>
              <a:rPr lang="en-US" altLang="en-US" dirty="0"/>
              <a:t>Drug Abuse Resistance Education (D.A.R.E) movement is </a:t>
            </a:r>
            <a:r>
              <a:rPr lang="en-US" altLang="en-US" dirty="0" smtClean="0"/>
              <a:t>an alternative movement </a:t>
            </a:r>
            <a:r>
              <a:rPr lang="en-US" altLang="en-US" dirty="0"/>
              <a:t>because it targets a segment of the population (children, teenagers) for limited behaviour change (attitudes toward drug and alcohol abuse). </a:t>
            </a:r>
            <a:endParaRPr lang="en-US" altLang="en-US" dirty="0" smtClean="0"/>
          </a:p>
          <a:p>
            <a:r>
              <a:rPr lang="en-AU" dirty="0"/>
              <a:t>Another example, Facebook page “People Against Texting and Driving” – seeks to convince people that texting and driving is dangerous, so they should stop doing it;</a:t>
            </a:r>
          </a:p>
          <a:p>
            <a:endParaRPr lang="en-US" altLang="en-US" dirty="0"/>
          </a:p>
          <a:p>
            <a:endParaRPr lang="en-AU" dirty="0"/>
          </a:p>
        </p:txBody>
      </p:sp>
    </p:spTree>
    <p:extLst>
      <p:ext uri="{BB962C8B-B14F-4D97-AF65-F5344CB8AC3E}">
        <p14:creationId xmlns:p14="http://schemas.microsoft.com/office/powerpoint/2010/main" val="296302802"/>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en-US" dirty="0">
                <a:solidFill>
                  <a:srgbClr val="E46C0A"/>
                </a:solidFill>
              </a:rPr>
              <a:t>Redemptive Social Movements</a:t>
            </a:r>
            <a:br>
              <a:rPr lang="en-US" altLang="en-US" dirty="0">
                <a:solidFill>
                  <a:srgbClr val="E46C0A"/>
                </a:solidFill>
              </a:rPr>
            </a:br>
            <a:endParaRPr lang="en-AU" dirty="0"/>
          </a:p>
        </p:txBody>
      </p:sp>
      <p:sp>
        <p:nvSpPr>
          <p:cNvPr id="3" name="Content Placeholder 2"/>
          <p:cNvSpPr>
            <a:spLocks noGrp="1"/>
          </p:cNvSpPr>
          <p:nvPr>
            <p:ph idx="1"/>
          </p:nvPr>
        </p:nvSpPr>
        <p:spPr/>
        <p:txBody>
          <a:bodyPr>
            <a:normAutofit fontScale="70000" lnSpcReduction="20000"/>
          </a:bodyPr>
          <a:lstStyle/>
          <a:p>
            <a:pPr lvl="1">
              <a:lnSpc>
                <a:spcPct val="90000"/>
              </a:lnSpc>
              <a:buFont typeface="Arial" panose="020B0604020202020204" pitchFamily="34" charset="0"/>
              <a:buChar char="–"/>
            </a:pPr>
            <a:r>
              <a:rPr lang="en-US" altLang="en-US" sz="2800" dirty="0" smtClean="0"/>
              <a:t>Seeks </a:t>
            </a:r>
            <a:r>
              <a:rPr lang="en-US" altLang="en-US" sz="2800" b="1" dirty="0"/>
              <a:t>radical</a:t>
            </a:r>
            <a:r>
              <a:rPr lang="en-US" altLang="en-US" sz="2800" dirty="0"/>
              <a:t> change in </a:t>
            </a:r>
            <a:r>
              <a:rPr lang="en-US" altLang="en-US" sz="2800" b="1" dirty="0"/>
              <a:t>individuals</a:t>
            </a:r>
            <a:r>
              <a:rPr lang="en-US" altLang="en-US" sz="2800" dirty="0"/>
              <a:t> to change their </a:t>
            </a:r>
            <a:r>
              <a:rPr lang="en-US" altLang="en-US" sz="2800" b="1" dirty="0"/>
              <a:t>own</a:t>
            </a:r>
            <a:r>
              <a:rPr lang="en-US" altLang="en-US" sz="2800" dirty="0"/>
              <a:t> behaviour or lifestyle.</a:t>
            </a:r>
          </a:p>
          <a:p>
            <a:pPr lvl="1">
              <a:lnSpc>
                <a:spcPct val="90000"/>
              </a:lnSpc>
              <a:buFont typeface="Arial" panose="020B0604020202020204" pitchFamily="34" charset="0"/>
              <a:buChar char="–"/>
            </a:pPr>
            <a:r>
              <a:rPr lang="en-US" altLang="en-US" sz="2800" b="1" dirty="0"/>
              <a:t>Redemptive </a:t>
            </a:r>
            <a:r>
              <a:rPr lang="en-US" altLang="en-US" sz="2800" dirty="0"/>
              <a:t>change requires radical change to </a:t>
            </a:r>
            <a:r>
              <a:rPr lang="en-US" altLang="en-US" sz="2800" b="1" dirty="0"/>
              <a:t>completely remake </a:t>
            </a:r>
            <a:r>
              <a:rPr lang="en-US" altLang="en-US" sz="2800" dirty="0"/>
              <a:t>a person’s life for positive gain</a:t>
            </a:r>
            <a:r>
              <a:rPr lang="en-US" altLang="en-US" sz="2800" dirty="0" smtClean="0"/>
              <a:t>.</a:t>
            </a:r>
          </a:p>
          <a:p>
            <a:pPr lvl="1">
              <a:lnSpc>
                <a:spcPct val="90000"/>
              </a:lnSpc>
              <a:buFont typeface="Arial" panose="020B0604020202020204" pitchFamily="34" charset="0"/>
              <a:buChar char="–"/>
            </a:pPr>
            <a:r>
              <a:rPr lang="en-US" altLang="en-US" sz="2800" dirty="0"/>
              <a:t>Type of change: total/radical</a:t>
            </a:r>
          </a:p>
          <a:p>
            <a:pPr lvl="1">
              <a:lnSpc>
                <a:spcPct val="90000"/>
              </a:lnSpc>
              <a:buFont typeface="Arial" panose="020B0604020202020204" pitchFamily="34" charset="0"/>
              <a:buChar char="–"/>
            </a:pPr>
            <a:r>
              <a:rPr lang="en-US" altLang="en-US" sz="2800" dirty="0"/>
              <a:t>Target: </a:t>
            </a:r>
            <a:r>
              <a:rPr lang="en-US" altLang="en-US" sz="2800" dirty="0" smtClean="0"/>
              <a:t>individuals</a:t>
            </a:r>
            <a:endParaRPr lang="en-US" altLang="en-US" sz="2800" dirty="0"/>
          </a:p>
          <a:p>
            <a:pPr lvl="1">
              <a:lnSpc>
                <a:spcPct val="90000"/>
              </a:lnSpc>
              <a:buFont typeface="Arial" panose="020B0604020202020204" pitchFamily="34" charset="0"/>
              <a:buChar char="–"/>
            </a:pPr>
            <a:r>
              <a:rPr lang="en-US" altLang="en-US" sz="2800" dirty="0" smtClean="0"/>
              <a:t>Have </a:t>
            </a:r>
            <a:r>
              <a:rPr lang="en-US" altLang="en-US" sz="2800" dirty="0"/>
              <a:t>a limited focus (specific individuals) but by radically altering those individuals’ </a:t>
            </a:r>
            <a:r>
              <a:rPr lang="en-US" altLang="en-US" sz="2800" dirty="0" smtClean="0"/>
              <a:t>behaviour</a:t>
            </a:r>
            <a:r>
              <a:rPr lang="en-US" altLang="en-US" sz="2800" dirty="0"/>
              <a:t>, they seek to change the whole person. </a:t>
            </a:r>
            <a:endParaRPr lang="en-US" altLang="en-US" sz="2800" dirty="0" smtClean="0"/>
          </a:p>
          <a:p>
            <a:pPr lvl="1">
              <a:lnSpc>
                <a:spcPct val="90000"/>
              </a:lnSpc>
              <a:buFont typeface="Arial" panose="020B0604020202020204" pitchFamily="34" charset="0"/>
              <a:buChar char="–"/>
            </a:pPr>
            <a:r>
              <a:rPr lang="en-US" altLang="en-US" sz="2800" dirty="0" smtClean="0"/>
              <a:t>Fundamentalist </a:t>
            </a:r>
            <a:r>
              <a:rPr lang="en-US" altLang="en-US" sz="2800" dirty="0"/>
              <a:t>religious movements and cults are examples of redemptive movements. When religious movements emphasize conversion or being “born again,” they indicate that they expect a complete individual transformation, radical inner change.</a:t>
            </a:r>
          </a:p>
          <a:p>
            <a:pPr lvl="1">
              <a:lnSpc>
                <a:spcPct val="90000"/>
              </a:lnSpc>
              <a:buFont typeface="Arial" panose="020B0604020202020204" pitchFamily="34" charset="0"/>
              <a:buChar char="–"/>
            </a:pPr>
            <a:endParaRPr lang="en-US" altLang="en-US" sz="2800" dirty="0"/>
          </a:p>
          <a:p>
            <a:endParaRPr lang="en-AU" dirty="0"/>
          </a:p>
        </p:txBody>
      </p:sp>
    </p:spTree>
    <p:extLst>
      <p:ext uri="{BB962C8B-B14F-4D97-AF65-F5344CB8AC3E}">
        <p14:creationId xmlns:p14="http://schemas.microsoft.com/office/powerpoint/2010/main" val="118052772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REDEMPTIVE SMs</a:t>
            </a:r>
            <a:endParaRPr lang="en-AU" dirty="0"/>
          </a:p>
        </p:txBody>
      </p:sp>
      <p:sp>
        <p:nvSpPr>
          <p:cNvPr id="3" name="Content Placeholder 2"/>
          <p:cNvSpPr>
            <a:spLocks noGrp="1"/>
          </p:cNvSpPr>
          <p:nvPr>
            <p:ph idx="1"/>
          </p:nvPr>
        </p:nvSpPr>
        <p:spPr/>
        <p:txBody>
          <a:bodyPr>
            <a:normAutofit/>
          </a:bodyPr>
          <a:lstStyle/>
          <a:p>
            <a:pPr lvl="0"/>
            <a:r>
              <a:rPr lang="en-AU" dirty="0"/>
              <a:t>Groups that attempt to bring about sweeping and radical change in individuals;</a:t>
            </a:r>
          </a:p>
          <a:p>
            <a:pPr lvl="0"/>
            <a:r>
              <a:rPr lang="en-AU" dirty="0"/>
              <a:t>They wish to help people ‘redeem’ or completely remake their lives;</a:t>
            </a:r>
          </a:p>
          <a:p>
            <a:pPr lvl="0"/>
            <a:r>
              <a:rPr lang="en-AU" dirty="0"/>
              <a:t>For example, a religious cult;</a:t>
            </a:r>
          </a:p>
          <a:p>
            <a:pPr lvl="0"/>
            <a:r>
              <a:rPr lang="en-AU" dirty="0"/>
              <a:t>Another example, </a:t>
            </a:r>
            <a:r>
              <a:rPr lang="en-AU" dirty="0" err="1"/>
              <a:t>Narconon</a:t>
            </a:r>
            <a:r>
              <a:rPr lang="en-AU" dirty="0"/>
              <a:t> Australia aims to eliminate the problem of drugs and alcohol abuse on people’s lives;</a:t>
            </a:r>
          </a:p>
          <a:p>
            <a:pPr lvl="0"/>
            <a:r>
              <a:rPr lang="en-AU" b="1" dirty="0"/>
              <a:t>They seek “radical”* change on “part” of the population;</a:t>
            </a:r>
            <a:endParaRPr lang="en-AU" dirty="0"/>
          </a:p>
          <a:p>
            <a:r>
              <a:rPr lang="en-AU" dirty="0"/>
              <a:t>* Radical = extreme, non-traditional, progressive, wide-ranging, forceful</a:t>
            </a:r>
          </a:p>
        </p:txBody>
      </p:sp>
    </p:spTree>
    <p:extLst>
      <p:ext uri="{BB962C8B-B14F-4D97-AF65-F5344CB8AC3E}">
        <p14:creationId xmlns:p14="http://schemas.microsoft.com/office/powerpoint/2010/main" val="297358784"/>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EXAMPLES OF REDEMPTIVE MOVEMENTS:</a:t>
            </a:r>
            <a:endParaRPr lang="en-AU" dirty="0"/>
          </a:p>
        </p:txBody>
      </p:sp>
      <p:sp>
        <p:nvSpPr>
          <p:cNvPr id="3" name="Content Placeholder 2"/>
          <p:cNvSpPr>
            <a:spLocks noGrp="1"/>
          </p:cNvSpPr>
          <p:nvPr>
            <p:ph idx="1"/>
          </p:nvPr>
        </p:nvSpPr>
        <p:spPr/>
        <p:txBody>
          <a:bodyPr>
            <a:normAutofit/>
          </a:bodyPr>
          <a:lstStyle/>
          <a:p>
            <a:r>
              <a:rPr lang="en-US" b="1" dirty="0"/>
              <a:t>Redemptive movements</a:t>
            </a:r>
            <a:r>
              <a:rPr lang="en-US" dirty="0"/>
              <a:t> are “meaning seeking,” and their goal is to provoke inner change or spiritual growth in individuals. </a:t>
            </a:r>
          </a:p>
          <a:p>
            <a:r>
              <a:rPr lang="en-US" dirty="0"/>
              <a:t>Organizations pushing these movements might include </a:t>
            </a:r>
            <a:r>
              <a:rPr lang="en-US" dirty="0" smtClean="0"/>
              <a:t>New </a:t>
            </a:r>
            <a:r>
              <a:rPr lang="en-US" dirty="0"/>
              <a:t>Age, or Christian fundamentalist </a:t>
            </a:r>
            <a:r>
              <a:rPr lang="en-US" dirty="0" smtClean="0"/>
              <a:t>groups</a:t>
            </a:r>
            <a:r>
              <a:rPr lang="en-US" dirty="0"/>
              <a:t> </a:t>
            </a:r>
            <a:r>
              <a:rPr lang="en-US" dirty="0" smtClean="0"/>
              <a:t>or the church of Scientology.</a:t>
            </a:r>
            <a:endParaRPr lang="en-US" dirty="0"/>
          </a:p>
          <a:p>
            <a:r>
              <a:rPr lang="en-US" altLang="en-US" dirty="0" smtClean="0">
                <a:hlinkClick r:id="rId2"/>
              </a:rPr>
              <a:t>http</a:t>
            </a:r>
            <a:r>
              <a:rPr lang="en-US" altLang="en-US" dirty="0">
                <a:hlinkClick r:id="rId2"/>
              </a:rPr>
              <a:t>://</a:t>
            </a:r>
            <a:r>
              <a:rPr lang="en-US" altLang="en-US" dirty="0" smtClean="0">
                <a:hlinkClick r:id="rId2"/>
              </a:rPr>
              <a:t>www.narconon.org/</a:t>
            </a:r>
            <a:endParaRPr lang="en-US" altLang="en-US" dirty="0" smtClean="0"/>
          </a:p>
          <a:p>
            <a:r>
              <a:rPr lang="en-US" altLang="en-US" dirty="0" smtClean="0">
                <a:hlinkClick r:id="rId3"/>
              </a:rPr>
              <a:t>http</a:t>
            </a:r>
            <a:r>
              <a:rPr lang="en-US" altLang="en-US" dirty="0">
                <a:hlinkClick r:id="rId3"/>
              </a:rPr>
              <a:t>://</a:t>
            </a:r>
            <a:r>
              <a:rPr lang="en-US" altLang="en-US" dirty="0" smtClean="0">
                <a:hlinkClick r:id="rId3"/>
              </a:rPr>
              <a:t>www.gamblershelp.com.au/</a:t>
            </a:r>
            <a:endParaRPr lang="en-US" altLang="en-US" dirty="0" smtClean="0"/>
          </a:p>
          <a:p>
            <a:r>
              <a:rPr lang="en-US" altLang="en-US" dirty="0" smtClean="0">
                <a:hlinkClick r:id="rId4"/>
              </a:rPr>
              <a:t>http</a:t>
            </a:r>
            <a:r>
              <a:rPr lang="en-US" altLang="en-US" dirty="0">
                <a:hlinkClick r:id="rId4"/>
              </a:rPr>
              <a:t>://www.blackdoginstitute.org.au</a:t>
            </a:r>
            <a:r>
              <a:rPr lang="en-US" altLang="en-US" dirty="0" smtClean="0">
                <a:hlinkClick r:id="rId4"/>
              </a:rPr>
              <a:t>/</a:t>
            </a:r>
            <a:endParaRPr lang="en-US" altLang="en-US" dirty="0" smtClean="0"/>
          </a:p>
          <a:p>
            <a:endParaRPr lang="en-US" altLang="en-US" dirty="0" smtClean="0"/>
          </a:p>
          <a:p>
            <a:endParaRPr lang="en-AU" dirty="0"/>
          </a:p>
        </p:txBody>
      </p:sp>
    </p:spTree>
    <p:extLst>
      <p:ext uri="{BB962C8B-B14F-4D97-AF65-F5344CB8AC3E}">
        <p14:creationId xmlns:p14="http://schemas.microsoft.com/office/powerpoint/2010/main" val="399245314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en-US" dirty="0">
                <a:solidFill>
                  <a:srgbClr val="E46C0A"/>
                </a:solidFill>
              </a:rPr>
              <a:t>Reformative Social Movements</a:t>
            </a:r>
            <a:br>
              <a:rPr lang="en-US" altLang="en-US" dirty="0">
                <a:solidFill>
                  <a:srgbClr val="E46C0A"/>
                </a:solidFill>
              </a:rPr>
            </a:br>
            <a:endParaRPr lang="en-AU" dirty="0"/>
          </a:p>
        </p:txBody>
      </p:sp>
      <p:sp>
        <p:nvSpPr>
          <p:cNvPr id="3" name="Content Placeholder 2"/>
          <p:cNvSpPr>
            <a:spLocks noGrp="1"/>
          </p:cNvSpPr>
          <p:nvPr>
            <p:ph idx="1"/>
          </p:nvPr>
        </p:nvSpPr>
        <p:spPr/>
        <p:txBody>
          <a:bodyPr>
            <a:normAutofit fontScale="70000" lnSpcReduction="20000"/>
          </a:bodyPr>
          <a:lstStyle/>
          <a:p>
            <a:pPr lvl="1">
              <a:buFont typeface="Arial" panose="020B0604020202020204" pitchFamily="34" charset="0"/>
              <a:buChar char="–"/>
            </a:pPr>
            <a:r>
              <a:rPr lang="en-US" altLang="en-US" sz="2600" dirty="0" smtClean="0"/>
              <a:t>Seeks </a:t>
            </a:r>
            <a:r>
              <a:rPr lang="en-US" altLang="en-US" sz="2600" b="1" dirty="0"/>
              <a:t>limited social </a:t>
            </a:r>
            <a:r>
              <a:rPr lang="en-US" altLang="en-US" sz="2600" dirty="0"/>
              <a:t>change of </a:t>
            </a:r>
            <a:r>
              <a:rPr lang="en-US" altLang="en-US" sz="2600" b="1" dirty="0"/>
              <a:t>individual </a:t>
            </a:r>
            <a:r>
              <a:rPr lang="en-US" altLang="en-US" sz="2600" dirty="0"/>
              <a:t>behaviour by </a:t>
            </a:r>
            <a:r>
              <a:rPr lang="en-US" altLang="en-US" sz="2600" b="1" dirty="0"/>
              <a:t>all members of society</a:t>
            </a:r>
            <a:r>
              <a:rPr lang="en-US" altLang="en-US" sz="2600" dirty="0"/>
              <a:t>.</a:t>
            </a:r>
          </a:p>
          <a:p>
            <a:pPr lvl="1">
              <a:buFont typeface="Arial" panose="020B0604020202020204" pitchFamily="34" charset="0"/>
              <a:buChar char="–"/>
            </a:pPr>
            <a:r>
              <a:rPr lang="en-US" altLang="en-US" sz="2600" b="1" dirty="0"/>
              <a:t>Specific events/attitudes/behaviours</a:t>
            </a:r>
            <a:r>
              <a:rPr lang="en-US" altLang="en-US" sz="2600" dirty="0"/>
              <a:t> in an </a:t>
            </a:r>
            <a:r>
              <a:rPr lang="en-US" altLang="en-US" sz="2600" b="1" dirty="0"/>
              <a:t>individuals life</a:t>
            </a:r>
            <a:r>
              <a:rPr lang="en-US" altLang="en-US" sz="2600" dirty="0"/>
              <a:t> are </a:t>
            </a:r>
            <a:r>
              <a:rPr lang="en-US" altLang="en-US" sz="2600" b="1" dirty="0"/>
              <a:t>addressed</a:t>
            </a:r>
            <a:r>
              <a:rPr lang="en-US" altLang="en-US" sz="2600" dirty="0"/>
              <a:t> and altered for a positive </a:t>
            </a:r>
            <a:r>
              <a:rPr lang="en-US" altLang="en-US" sz="2600" dirty="0" smtClean="0"/>
              <a:t>outcome.</a:t>
            </a:r>
          </a:p>
          <a:p>
            <a:pPr lvl="1">
              <a:buFont typeface="Arial" panose="020B0604020202020204" pitchFamily="34" charset="0"/>
              <a:buChar char="–"/>
            </a:pPr>
            <a:r>
              <a:rPr lang="en-US" altLang="en-US" sz="2600" dirty="0"/>
              <a:t>Type of change: partial/limited</a:t>
            </a:r>
          </a:p>
          <a:p>
            <a:pPr lvl="1">
              <a:buFont typeface="Arial" panose="020B0604020202020204" pitchFamily="34" charset="0"/>
              <a:buChar char="–"/>
            </a:pPr>
            <a:r>
              <a:rPr lang="en-US" altLang="en-US" sz="2600" dirty="0"/>
              <a:t>Target: </a:t>
            </a:r>
            <a:r>
              <a:rPr lang="en-US" altLang="en-US" sz="2600" dirty="0" smtClean="0"/>
              <a:t>society</a:t>
            </a:r>
            <a:endParaRPr lang="en-US" altLang="en-US" sz="2600" dirty="0"/>
          </a:p>
          <a:p>
            <a:pPr lvl="1">
              <a:buFont typeface="Arial" panose="020B0604020202020204" pitchFamily="34" charset="0"/>
              <a:buChar char="–"/>
            </a:pPr>
            <a:r>
              <a:rPr lang="en-US" altLang="en-US" sz="2600" dirty="0" smtClean="0"/>
              <a:t>Seek </a:t>
            </a:r>
            <a:r>
              <a:rPr lang="en-US" altLang="en-US" sz="2600" dirty="0"/>
              <a:t>to change certain limited aspects of the social structure in order to improve society as a whole. </a:t>
            </a:r>
            <a:endParaRPr lang="en-US" altLang="en-US" sz="2600" dirty="0" smtClean="0"/>
          </a:p>
          <a:p>
            <a:pPr lvl="1">
              <a:buFont typeface="Arial" panose="020B0604020202020204" pitchFamily="34" charset="0"/>
              <a:buChar char="–"/>
            </a:pPr>
            <a:r>
              <a:rPr lang="en-US" altLang="en-US" sz="2600" dirty="0" smtClean="0"/>
              <a:t>Members </a:t>
            </a:r>
            <a:r>
              <a:rPr lang="en-US" altLang="en-US" sz="2600" dirty="0"/>
              <a:t>of reformative movements usually try to achieve their goals and effect change from within the system; they do not try to destroy </a:t>
            </a:r>
            <a:r>
              <a:rPr lang="en-US" altLang="en-US" sz="2600" dirty="0" smtClean="0"/>
              <a:t>it.</a:t>
            </a:r>
          </a:p>
          <a:p>
            <a:pPr lvl="1">
              <a:buFont typeface="Arial" panose="020B0604020202020204" pitchFamily="34" charset="0"/>
              <a:buChar char="–"/>
            </a:pPr>
            <a:r>
              <a:rPr lang="en-US" altLang="en-US" sz="2600" dirty="0" smtClean="0"/>
              <a:t>Use </a:t>
            </a:r>
            <a:r>
              <a:rPr lang="en-US" altLang="en-US" sz="2600" dirty="0"/>
              <a:t>the legal system to promote their ideas and will try to challenge what they consider to be unfair </a:t>
            </a:r>
            <a:r>
              <a:rPr lang="en-US" altLang="en-US" sz="2600" dirty="0" smtClean="0"/>
              <a:t>laws.</a:t>
            </a:r>
            <a:endParaRPr lang="en-US" altLang="en-US" sz="2600" dirty="0"/>
          </a:p>
          <a:p>
            <a:endParaRPr lang="en-AU" dirty="0"/>
          </a:p>
        </p:txBody>
      </p:sp>
    </p:spTree>
    <p:extLst>
      <p:ext uri="{BB962C8B-B14F-4D97-AF65-F5344CB8AC3E}">
        <p14:creationId xmlns:p14="http://schemas.microsoft.com/office/powerpoint/2010/main" val="152031599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REFORMATIVE SMs</a:t>
            </a:r>
            <a:endParaRPr lang="en-AU" dirty="0"/>
          </a:p>
        </p:txBody>
      </p:sp>
      <p:sp>
        <p:nvSpPr>
          <p:cNvPr id="3" name="Content Placeholder 2"/>
          <p:cNvSpPr>
            <a:spLocks noGrp="1"/>
          </p:cNvSpPr>
          <p:nvPr>
            <p:ph idx="1"/>
          </p:nvPr>
        </p:nvSpPr>
        <p:spPr/>
        <p:txBody>
          <a:bodyPr/>
          <a:lstStyle/>
          <a:p>
            <a:pPr lvl="0"/>
            <a:r>
              <a:rPr lang="en-AU" dirty="0"/>
              <a:t>Groups that while being generally satisfied with the existing society, seek limited change in some specific areas;</a:t>
            </a:r>
          </a:p>
          <a:p>
            <a:pPr lvl="0"/>
            <a:r>
              <a:rPr lang="en-AU" dirty="0"/>
              <a:t>They generally work within the existing political system to promote moderate change;</a:t>
            </a:r>
          </a:p>
          <a:p>
            <a:pPr lvl="0"/>
            <a:r>
              <a:rPr lang="en-AU" dirty="0"/>
              <a:t>For example, the feminist and many environmental movements;</a:t>
            </a:r>
          </a:p>
          <a:p>
            <a:r>
              <a:rPr lang="en-AU" b="1" dirty="0"/>
              <a:t>They seek “limited” change, to “all members” of the population;</a:t>
            </a:r>
            <a:endParaRPr lang="en-AU" dirty="0"/>
          </a:p>
        </p:txBody>
      </p:sp>
    </p:spTree>
    <p:extLst>
      <p:ext uri="{BB962C8B-B14F-4D97-AF65-F5344CB8AC3E}">
        <p14:creationId xmlns:p14="http://schemas.microsoft.com/office/powerpoint/2010/main" val="459794557"/>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EXAMPLES OF REFORMATIVE MOVEMENTS:</a:t>
            </a:r>
            <a:endParaRPr lang="en-AU" dirty="0"/>
          </a:p>
        </p:txBody>
      </p:sp>
      <p:sp>
        <p:nvSpPr>
          <p:cNvPr id="3" name="Content Placeholder 2"/>
          <p:cNvSpPr>
            <a:spLocks noGrp="1"/>
          </p:cNvSpPr>
          <p:nvPr>
            <p:ph idx="1"/>
          </p:nvPr>
        </p:nvSpPr>
        <p:spPr/>
        <p:txBody>
          <a:bodyPr>
            <a:normAutofit/>
          </a:bodyPr>
          <a:lstStyle/>
          <a:p>
            <a:r>
              <a:rPr lang="en-US" b="1" dirty="0"/>
              <a:t>Reform movements</a:t>
            </a:r>
            <a:r>
              <a:rPr lang="en-US" dirty="0"/>
              <a:t> seek to change something specific about the social structure. </a:t>
            </a:r>
          </a:p>
          <a:p>
            <a:r>
              <a:rPr lang="en-US" dirty="0"/>
              <a:t>Examples include anti-nuclear groups, Mothers Against Drunk Driving (MADD</a:t>
            </a:r>
            <a:r>
              <a:rPr lang="en-US" dirty="0" smtClean="0"/>
              <a:t>) for collective action, </a:t>
            </a:r>
            <a:r>
              <a:rPr lang="en-US" dirty="0"/>
              <a:t>and the National Action Committee on the Status of Women (NAC). </a:t>
            </a:r>
            <a:endParaRPr lang="en-US" dirty="0" smtClean="0"/>
          </a:p>
          <a:p>
            <a:r>
              <a:rPr lang="en-US" altLang="en-US" dirty="0"/>
              <a:t>The Civil Rights movement, the women’s Suffrage movement, the contemporary Women’s rights movement, and social movements such as Mothers Against Drunk Driving (M.A.D.D.) are examples of progressive reformative movements. They all worked from within the system to promote social change for the system as a whole.</a:t>
            </a:r>
          </a:p>
          <a:p>
            <a:endParaRPr lang="en-US" dirty="0" smtClean="0"/>
          </a:p>
          <a:p>
            <a:endParaRPr lang="en-US" dirty="0"/>
          </a:p>
          <a:p>
            <a:endParaRPr lang="en-AU" dirty="0"/>
          </a:p>
        </p:txBody>
      </p:sp>
    </p:spTree>
    <p:extLst>
      <p:ext uri="{BB962C8B-B14F-4D97-AF65-F5344CB8AC3E}">
        <p14:creationId xmlns:p14="http://schemas.microsoft.com/office/powerpoint/2010/main" val="2603295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599" y="620688"/>
            <a:ext cx="6347713" cy="1320800"/>
          </a:xfrm>
        </p:spPr>
        <p:txBody>
          <a:bodyPr>
            <a:normAutofit/>
          </a:bodyPr>
          <a:lstStyle/>
          <a:p>
            <a:r>
              <a:rPr lang="en-AU" dirty="0" smtClean="0"/>
              <a:t>KK CONTINUED..</a:t>
            </a:r>
            <a:endParaRPr lang="en-AU" dirty="0"/>
          </a:p>
        </p:txBody>
      </p:sp>
      <p:sp>
        <p:nvSpPr>
          <p:cNvPr id="3" name="Content Placeholder 2"/>
          <p:cNvSpPr>
            <a:spLocks noGrp="1"/>
          </p:cNvSpPr>
          <p:nvPr>
            <p:ph idx="1"/>
          </p:nvPr>
        </p:nvSpPr>
        <p:spPr>
          <a:xfrm>
            <a:off x="1775520" y="1772816"/>
            <a:ext cx="7346778" cy="4896544"/>
          </a:xfrm>
        </p:spPr>
        <p:txBody>
          <a:bodyPr>
            <a:normAutofit/>
          </a:bodyPr>
          <a:lstStyle/>
          <a:p>
            <a:pPr marL="525780" indent="-457200">
              <a:buFont typeface="+mj-lt"/>
              <a:buAutoNum type="arabicPeriod" startAt="4"/>
            </a:pPr>
            <a:r>
              <a:rPr lang="en-US" sz="2000" dirty="0" smtClean="0">
                <a:solidFill>
                  <a:schemeClr val="tx1"/>
                </a:solidFill>
              </a:rPr>
              <a:t>The </a:t>
            </a:r>
            <a:r>
              <a:rPr lang="en-US" sz="2000" dirty="0">
                <a:solidFill>
                  <a:schemeClr val="tx1"/>
                </a:solidFill>
              </a:rPr>
              <a:t>experience of a specific community:</a:t>
            </a:r>
          </a:p>
          <a:p>
            <a:pPr marL="525780" indent="-457200"/>
            <a:r>
              <a:rPr lang="en-US" sz="2000" dirty="0">
                <a:solidFill>
                  <a:schemeClr val="tx1"/>
                </a:solidFill>
              </a:rPr>
              <a:t>Factors that have helped maintain, weaken and strengthen a sense of community</a:t>
            </a:r>
          </a:p>
          <a:p>
            <a:pPr marL="525780" indent="-457200"/>
            <a:r>
              <a:rPr lang="en-US" sz="2000" dirty="0">
                <a:solidFill>
                  <a:schemeClr val="tx1"/>
                </a:solidFill>
              </a:rPr>
              <a:t>The impact of information and communications technology on community experience</a:t>
            </a:r>
          </a:p>
          <a:p>
            <a:pPr marL="525780" indent="-457200"/>
            <a:r>
              <a:rPr lang="en-US" sz="2000" dirty="0">
                <a:solidFill>
                  <a:schemeClr val="tx1"/>
                </a:solidFill>
              </a:rPr>
              <a:t>Economic, social, political and environmental changes that have affected the experience of community</a:t>
            </a:r>
          </a:p>
          <a:p>
            <a:pPr marL="525780" indent="-457200"/>
            <a:r>
              <a:rPr lang="en-US" sz="2000" dirty="0">
                <a:solidFill>
                  <a:schemeClr val="tx1"/>
                </a:solidFill>
              </a:rPr>
              <a:t>The sense of community from different perspectives within the community</a:t>
            </a:r>
          </a:p>
          <a:p>
            <a:pPr marL="525780" indent="-457200"/>
            <a:r>
              <a:rPr lang="en-US" sz="2000" dirty="0">
                <a:solidFill>
                  <a:schemeClr val="tx1"/>
                </a:solidFill>
              </a:rPr>
              <a:t>The nature of the community experience, with reference to the theories of </a:t>
            </a:r>
            <a:r>
              <a:rPr lang="en-US" sz="2000" dirty="0" err="1">
                <a:solidFill>
                  <a:schemeClr val="tx1"/>
                </a:solidFill>
              </a:rPr>
              <a:t>Tonnies</a:t>
            </a:r>
            <a:r>
              <a:rPr lang="en-US" sz="2000" dirty="0">
                <a:solidFill>
                  <a:schemeClr val="tx1"/>
                </a:solidFill>
              </a:rPr>
              <a:t> and Castells</a:t>
            </a:r>
          </a:p>
          <a:p>
            <a:pPr marL="525780" indent="-457200">
              <a:buFont typeface="+mj-lt"/>
              <a:buAutoNum type="arabicPeriod" startAt="5"/>
            </a:pPr>
            <a:endParaRPr lang="en-AU" sz="2000" dirty="0">
              <a:solidFill>
                <a:schemeClr val="tx1"/>
              </a:solidFill>
            </a:endParaRPr>
          </a:p>
          <a:p>
            <a:pPr marL="525780" indent="-457200">
              <a:buFont typeface="+mj-lt"/>
              <a:buAutoNum type="arabicPeriod" startAt="5"/>
            </a:pPr>
            <a:endParaRPr lang="en-AU" sz="2000" dirty="0">
              <a:solidFill>
                <a:schemeClr val="tx1"/>
              </a:solidFill>
            </a:endParaRPr>
          </a:p>
        </p:txBody>
      </p:sp>
    </p:spTree>
    <p:extLst>
      <p:ext uri="{BB962C8B-B14F-4D97-AF65-F5344CB8AC3E}">
        <p14:creationId xmlns:p14="http://schemas.microsoft.com/office/powerpoint/2010/main" val="215659149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eaLnBrk="1" hangingPunct="1"/>
            <a:r>
              <a:rPr lang="en-AU" altLang="en-US" b="1" dirty="0" smtClean="0"/>
              <a:t>PETA is a Reformative NSM</a:t>
            </a:r>
            <a:endParaRPr lang="en-AU" altLang="en-US" dirty="0" smtClean="0"/>
          </a:p>
        </p:txBody>
      </p:sp>
      <p:sp>
        <p:nvSpPr>
          <p:cNvPr id="33795" name="Content Placeholder 2"/>
          <p:cNvSpPr>
            <a:spLocks noGrp="1"/>
          </p:cNvSpPr>
          <p:nvPr>
            <p:ph idx="1"/>
          </p:nvPr>
        </p:nvSpPr>
        <p:spPr>
          <a:xfrm>
            <a:off x="779930" y="1786219"/>
            <a:ext cx="7058025" cy="3508375"/>
          </a:xfrm>
        </p:spPr>
        <p:txBody>
          <a:bodyPr/>
          <a:lstStyle/>
          <a:p>
            <a:pPr eaLnBrk="1" hangingPunct="1"/>
            <a:r>
              <a:rPr lang="en-AU" altLang="en-US" dirty="0" smtClean="0"/>
              <a:t>Encourages individuals to change their own lives: Take up veganism.</a:t>
            </a:r>
          </a:p>
          <a:p>
            <a:pPr eaLnBrk="1" hangingPunct="1"/>
            <a:r>
              <a:rPr lang="en-AU" altLang="en-US" dirty="0" smtClean="0"/>
              <a:t>Help people to alter their lives by changing certain attitudes and types of behaviour: Refusing to consume animal products/animal testing animal exploitation.</a:t>
            </a:r>
          </a:p>
          <a:p>
            <a:pPr eaLnBrk="1" hangingPunct="1"/>
            <a:r>
              <a:rPr lang="en-AU" altLang="en-US" dirty="0" smtClean="0"/>
              <a:t>The movement clearly states people should stop eating animal products.</a:t>
            </a:r>
          </a:p>
        </p:txBody>
      </p:sp>
    </p:spTree>
    <p:extLst>
      <p:ext uri="{BB962C8B-B14F-4D97-AF65-F5344CB8AC3E}">
        <p14:creationId xmlns:p14="http://schemas.microsoft.com/office/powerpoint/2010/main" val="2316779420"/>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en-US" dirty="0">
                <a:solidFill>
                  <a:srgbClr val="E46C0A"/>
                </a:solidFill>
              </a:rPr>
              <a:t>Revolutionary Social Movements</a:t>
            </a:r>
            <a:br>
              <a:rPr lang="en-US" altLang="en-US" dirty="0">
                <a:solidFill>
                  <a:srgbClr val="E46C0A"/>
                </a:solidFill>
              </a:rPr>
            </a:br>
            <a:endParaRPr lang="en-AU" dirty="0"/>
          </a:p>
        </p:txBody>
      </p:sp>
      <p:sp>
        <p:nvSpPr>
          <p:cNvPr id="3" name="Content Placeholder 2"/>
          <p:cNvSpPr>
            <a:spLocks noGrp="1"/>
          </p:cNvSpPr>
          <p:nvPr>
            <p:ph idx="1"/>
          </p:nvPr>
        </p:nvSpPr>
        <p:spPr>
          <a:xfrm>
            <a:off x="583205" y="1501683"/>
            <a:ext cx="8596668" cy="3880773"/>
          </a:xfrm>
        </p:spPr>
        <p:txBody>
          <a:bodyPr>
            <a:normAutofit fontScale="85000" lnSpcReduction="20000"/>
          </a:bodyPr>
          <a:lstStyle/>
          <a:p>
            <a:pPr lvl="1">
              <a:buFont typeface="Arial" panose="020B0604020202020204" pitchFamily="34" charset="0"/>
              <a:buChar char="–"/>
            </a:pPr>
            <a:r>
              <a:rPr lang="en-US" altLang="en-US" sz="2600" dirty="0" smtClean="0"/>
              <a:t>Seeks </a:t>
            </a:r>
            <a:r>
              <a:rPr lang="en-US" altLang="en-US" sz="2600" b="1" dirty="0"/>
              <a:t>radical social (and or cultural) </a:t>
            </a:r>
            <a:r>
              <a:rPr lang="en-US" altLang="en-US" sz="2600" dirty="0"/>
              <a:t>change of behaviour/ideology/belief by </a:t>
            </a:r>
            <a:r>
              <a:rPr lang="en-US" altLang="en-US" sz="2600" b="1" dirty="0"/>
              <a:t>all members of society</a:t>
            </a:r>
            <a:r>
              <a:rPr lang="en-US" altLang="en-US" sz="2600" dirty="0"/>
              <a:t>.</a:t>
            </a:r>
          </a:p>
          <a:p>
            <a:pPr lvl="1">
              <a:buFont typeface="Arial" panose="020B0604020202020204" pitchFamily="34" charset="0"/>
              <a:buChar char="–"/>
            </a:pPr>
            <a:r>
              <a:rPr lang="en-US" altLang="en-US" sz="2600" b="1" dirty="0"/>
              <a:t>Revolutionary </a:t>
            </a:r>
            <a:r>
              <a:rPr lang="en-US" altLang="en-US" sz="2600" dirty="0"/>
              <a:t>movements are the most </a:t>
            </a:r>
            <a:r>
              <a:rPr lang="en-US" altLang="en-US" sz="2600" b="1" dirty="0"/>
              <a:t>extreme</a:t>
            </a:r>
            <a:r>
              <a:rPr lang="en-US" altLang="en-US" sz="2600" dirty="0"/>
              <a:t> and emerge from a strong dissatisfaction within or of an existing society. </a:t>
            </a:r>
          </a:p>
          <a:p>
            <a:r>
              <a:rPr lang="en-US" dirty="0"/>
              <a:t>Type of change: total/radical</a:t>
            </a:r>
          </a:p>
          <a:p>
            <a:r>
              <a:rPr lang="en-US" dirty="0"/>
              <a:t>Target: </a:t>
            </a:r>
            <a:r>
              <a:rPr lang="en-US" dirty="0" smtClean="0"/>
              <a:t>society</a:t>
            </a:r>
            <a:endParaRPr lang="en-US" dirty="0"/>
          </a:p>
          <a:p>
            <a:r>
              <a:rPr lang="en-US" dirty="0" smtClean="0"/>
              <a:t>Not </a:t>
            </a:r>
            <a:r>
              <a:rPr lang="en-US" dirty="0"/>
              <a:t>interested in working within the </a:t>
            </a:r>
            <a:r>
              <a:rPr lang="en-US" dirty="0" smtClean="0"/>
              <a:t>system as the </a:t>
            </a:r>
            <a:r>
              <a:rPr lang="en-US" dirty="0"/>
              <a:t>system itself is the problem and it cannot be fixed; </a:t>
            </a:r>
            <a:r>
              <a:rPr lang="en-US" dirty="0" smtClean="0"/>
              <a:t>the </a:t>
            </a:r>
            <a:r>
              <a:rPr lang="en-US" dirty="0"/>
              <a:t>only solution is to get rid of the system and replace it with a system that members think is better</a:t>
            </a:r>
            <a:r>
              <a:rPr lang="en-US" dirty="0" smtClean="0"/>
              <a:t>.</a:t>
            </a:r>
            <a:endParaRPr lang="en-US" dirty="0"/>
          </a:p>
          <a:p>
            <a:r>
              <a:rPr lang="en-US" dirty="0"/>
              <a:t>Revolutionary movements are the most extreme of all social movements and they may openly advocate revolution, that is, the violent overthrow of an existing regime and the reorganization of society as a whole</a:t>
            </a:r>
            <a:r>
              <a:rPr lang="en-US" dirty="0" smtClean="0"/>
              <a:t>.</a:t>
            </a:r>
            <a:endParaRPr lang="en-US" dirty="0"/>
          </a:p>
          <a:p>
            <a:endParaRPr lang="en-AU" dirty="0"/>
          </a:p>
        </p:txBody>
      </p:sp>
    </p:spTree>
    <p:extLst>
      <p:ext uri="{BB962C8B-B14F-4D97-AF65-F5344CB8AC3E}">
        <p14:creationId xmlns:p14="http://schemas.microsoft.com/office/powerpoint/2010/main" val="26830347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REVOLUTIONARY SMs</a:t>
            </a:r>
            <a:endParaRPr lang="en-AU" dirty="0"/>
          </a:p>
        </p:txBody>
      </p:sp>
      <p:sp>
        <p:nvSpPr>
          <p:cNvPr id="3" name="Content Placeholder 2"/>
          <p:cNvSpPr>
            <a:spLocks noGrp="1"/>
          </p:cNvSpPr>
          <p:nvPr>
            <p:ph idx="1"/>
          </p:nvPr>
        </p:nvSpPr>
        <p:spPr/>
        <p:txBody>
          <a:bodyPr>
            <a:normAutofit/>
          </a:bodyPr>
          <a:lstStyle/>
          <a:p>
            <a:pPr lvl="0"/>
            <a:r>
              <a:rPr lang="en-AU" dirty="0"/>
              <a:t>Groups that have a strong dissatisfaction with the existing society;</a:t>
            </a:r>
          </a:p>
          <a:p>
            <a:pPr lvl="0"/>
            <a:r>
              <a:rPr lang="en-AU" dirty="0"/>
              <a:t>They seek to radically alter society’s fundamental structure of practices, by applying a specific ideology or belief system;</a:t>
            </a:r>
          </a:p>
          <a:p>
            <a:pPr lvl="0"/>
            <a:r>
              <a:rPr lang="en-AU" dirty="0"/>
              <a:t>They are the most extreme of all the groups;</a:t>
            </a:r>
          </a:p>
          <a:p>
            <a:r>
              <a:rPr lang="en-AU" b="1" dirty="0" smtClean="0"/>
              <a:t>They </a:t>
            </a:r>
            <a:r>
              <a:rPr lang="en-AU" b="1" dirty="0"/>
              <a:t>seek “radical” change, to the “entire” population;</a:t>
            </a:r>
            <a:endParaRPr lang="en-AU" dirty="0"/>
          </a:p>
        </p:txBody>
      </p:sp>
    </p:spTree>
    <p:extLst>
      <p:ext uri="{BB962C8B-B14F-4D97-AF65-F5344CB8AC3E}">
        <p14:creationId xmlns:p14="http://schemas.microsoft.com/office/powerpoint/2010/main" val="354801298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EXAMPLES OF REVOLUTIONARY MOVEMENTS</a:t>
            </a:r>
            <a:endParaRPr lang="en-AU" dirty="0"/>
          </a:p>
        </p:txBody>
      </p:sp>
      <p:sp>
        <p:nvSpPr>
          <p:cNvPr id="3" name="Content Placeholder 2"/>
          <p:cNvSpPr>
            <a:spLocks noGrp="1"/>
          </p:cNvSpPr>
          <p:nvPr>
            <p:ph idx="1"/>
          </p:nvPr>
        </p:nvSpPr>
        <p:spPr/>
        <p:txBody>
          <a:bodyPr>
            <a:normAutofit/>
          </a:bodyPr>
          <a:lstStyle/>
          <a:p>
            <a:r>
              <a:rPr lang="en-US" b="1" dirty="0"/>
              <a:t>Revolutionary movements</a:t>
            </a:r>
            <a:r>
              <a:rPr lang="en-US" dirty="0"/>
              <a:t> seek to completely change every aspect of society. </a:t>
            </a:r>
          </a:p>
          <a:p>
            <a:r>
              <a:rPr lang="en-AU" dirty="0"/>
              <a:t>For example, the 2011 pro-democracy revolution in Egypt, or the French revolution; </a:t>
            </a:r>
            <a:r>
              <a:rPr lang="en-US" dirty="0"/>
              <a:t>The Bolshevik revolution (left) in Russia in 1917 was led by revolutionary groups. Fidel Castro gained power in Cuba through a revolution that got rid of the Batista dictatorship.</a:t>
            </a:r>
          </a:p>
          <a:p>
            <a:r>
              <a:rPr lang="en-US" dirty="0"/>
              <a:t>Both the American and the French revolutions replaced monarchical rules with (imperfect) democracies. In the United States, militia movements are considered revolutionary because they actively promote the destruction of the American government.</a:t>
            </a:r>
            <a:endParaRPr lang="en-AU" dirty="0"/>
          </a:p>
          <a:p>
            <a:r>
              <a:rPr lang="en-US" dirty="0" smtClean="0"/>
              <a:t>These </a:t>
            </a:r>
            <a:r>
              <a:rPr lang="en-US" dirty="0"/>
              <a:t>would include Cuban 26th of July Movement (under Fidel Castro), the 1960s counterculture movement, as well as anarchist collectives. </a:t>
            </a:r>
          </a:p>
          <a:p>
            <a:endParaRPr lang="en-AU" dirty="0"/>
          </a:p>
        </p:txBody>
      </p:sp>
    </p:spTree>
    <p:extLst>
      <p:ext uri="{BB962C8B-B14F-4D97-AF65-F5344CB8AC3E}">
        <p14:creationId xmlns:p14="http://schemas.microsoft.com/office/powerpoint/2010/main" val="2834596840"/>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ARAB SPRING:</a:t>
            </a:r>
            <a:endParaRPr lang="en-AU" dirty="0"/>
          </a:p>
        </p:txBody>
      </p:sp>
      <p:sp>
        <p:nvSpPr>
          <p:cNvPr id="3" name="Content Placeholder 2"/>
          <p:cNvSpPr>
            <a:spLocks noGrp="1"/>
          </p:cNvSpPr>
          <p:nvPr>
            <p:ph idx="1"/>
          </p:nvPr>
        </p:nvSpPr>
        <p:spPr/>
        <p:txBody>
          <a:bodyPr>
            <a:normAutofit fontScale="92500" lnSpcReduction="10000"/>
          </a:bodyPr>
          <a:lstStyle/>
          <a:p>
            <a:r>
              <a:rPr lang="en-US" dirty="0"/>
              <a:t>In January 2011, Egypt erupted in protests against the stifling rule of longtime President Hosni Mubarak. </a:t>
            </a:r>
            <a:endParaRPr lang="en-US" dirty="0" smtClean="0"/>
          </a:p>
          <a:p>
            <a:r>
              <a:rPr lang="en-US" dirty="0" smtClean="0"/>
              <a:t>The </a:t>
            </a:r>
            <a:r>
              <a:rPr lang="en-US" dirty="0"/>
              <a:t>protests were sparked in part by the revolution in Tunisia, and, in turn, they inspired demonstrations throughout the Middle East in Libya, Syria, and beyond. </a:t>
            </a:r>
            <a:endParaRPr lang="en-US" dirty="0" smtClean="0"/>
          </a:p>
          <a:p>
            <a:r>
              <a:rPr lang="en-US" dirty="0" smtClean="0"/>
              <a:t>This </a:t>
            </a:r>
            <a:r>
              <a:rPr lang="en-US" dirty="0"/>
              <a:t>wave of protest movements travelled across national borders and seemed to spread like wildfire. </a:t>
            </a:r>
            <a:endParaRPr lang="en-US" dirty="0" smtClean="0"/>
          </a:p>
          <a:p>
            <a:r>
              <a:rPr lang="en-US" dirty="0" smtClean="0"/>
              <a:t>There </a:t>
            </a:r>
            <a:r>
              <a:rPr lang="en-US" dirty="0"/>
              <a:t>have been countless causes and factors in play in these protests and revolutions, but many have noted the internet-savvy youth of these countries. </a:t>
            </a:r>
            <a:endParaRPr lang="en-US" dirty="0" smtClean="0"/>
          </a:p>
          <a:p>
            <a:r>
              <a:rPr lang="en-US" dirty="0" smtClean="0"/>
              <a:t>Some </a:t>
            </a:r>
            <a:r>
              <a:rPr lang="en-US" dirty="0"/>
              <a:t>believe that the adoption of social technology—from Facebook pages to cell phone cameras—that helped to organize and document the movement contributed directly to the wave of protests called Arab Spring. </a:t>
            </a:r>
            <a:endParaRPr lang="en-US" dirty="0" smtClean="0"/>
          </a:p>
          <a:p>
            <a:r>
              <a:rPr lang="en-US" dirty="0" smtClean="0"/>
              <a:t>The </a:t>
            </a:r>
            <a:r>
              <a:rPr lang="en-US" dirty="0"/>
              <a:t>combination of deep unrest and disruptive technologies meant these social movements were ready to rise up and seek change.</a:t>
            </a:r>
            <a:endParaRPr lang="en-AU" dirty="0"/>
          </a:p>
        </p:txBody>
      </p:sp>
    </p:spTree>
    <p:extLst>
      <p:ext uri="{BB962C8B-B14F-4D97-AF65-F5344CB8AC3E}">
        <p14:creationId xmlns:p14="http://schemas.microsoft.com/office/powerpoint/2010/main" val="4236274079"/>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i="1" dirty="0"/>
              <a:t>KK2b. the deprivation and new social movements theories of how social movements come into being</a:t>
            </a:r>
            <a:r>
              <a:rPr lang="en-AU" dirty="0"/>
              <a:t/>
            </a:r>
            <a:br>
              <a:rPr lang="en-AU" dirty="0"/>
            </a:br>
            <a:endParaRPr lang="en-AU" dirty="0"/>
          </a:p>
        </p:txBody>
      </p:sp>
      <p:sp>
        <p:nvSpPr>
          <p:cNvPr id="3" name="Content Placeholder 2"/>
          <p:cNvSpPr>
            <a:spLocks noGrp="1"/>
          </p:cNvSpPr>
          <p:nvPr>
            <p:ph idx="1"/>
          </p:nvPr>
        </p:nvSpPr>
        <p:spPr>
          <a:xfrm>
            <a:off x="569757" y="2604342"/>
            <a:ext cx="8596668" cy="3880773"/>
          </a:xfrm>
        </p:spPr>
        <p:txBody>
          <a:bodyPr>
            <a:normAutofit/>
          </a:bodyPr>
          <a:lstStyle/>
          <a:p>
            <a:pPr marL="0" indent="0">
              <a:buNone/>
            </a:pPr>
            <a:r>
              <a:rPr lang="en-AU" dirty="0"/>
              <a:t>There are many sociological theories as to why social movements come into being:</a:t>
            </a:r>
          </a:p>
          <a:p>
            <a:r>
              <a:rPr lang="en-AU" dirty="0"/>
              <a:t>1. The “Relative Deprivation” theory argues that social movements form to address social inequality – unfair, we are being deprived of something that somebody else has;</a:t>
            </a:r>
          </a:p>
          <a:p>
            <a:r>
              <a:rPr lang="en-AU" dirty="0"/>
              <a:t>2. The “New Social Movements” theory suggests that quality of life issues, (not economics), motivate members of these groups; (not about missing out, but about wanting more)</a:t>
            </a:r>
          </a:p>
          <a:p>
            <a:endParaRPr lang="en-AU" dirty="0"/>
          </a:p>
        </p:txBody>
      </p:sp>
    </p:spTree>
    <p:extLst>
      <p:ext uri="{BB962C8B-B14F-4D97-AF65-F5344CB8AC3E}">
        <p14:creationId xmlns:p14="http://schemas.microsoft.com/office/powerpoint/2010/main" val="4244654803"/>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RDTs vs. NSMs</a:t>
            </a:r>
            <a:endParaRPr lang="en-AU"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91312355"/>
              </p:ext>
            </p:extLst>
          </p:nvPr>
        </p:nvGraphicFramePr>
        <p:xfrm>
          <a:off x="286870" y="1930400"/>
          <a:ext cx="9601198" cy="3199254"/>
        </p:xfrm>
        <a:graphic>
          <a:graphicData uri="http://schemas.openxmlformats.org/drawingml/2006/table">
            <a:tbl>
              <a:tblPr firstRow="1" firstCol="1" bandRow="1">
                <a:tableStyleId>{5C22544A-7EE6-4342-B048-85BDC9FD1C3A}</a:tableStyleId>
              </a:tblPr>
              <a:tblGrid>
                <a:gridCol w="4800599"/>
                <a:gridCol w="4800599"/>
              </a:tblGrid>
              <a:tr h="456054">
                <a:tc>
                  <a:txBody>
                    <a:bodyPr/>
                    <a:lstStyle/>
                    <a:p>
                      <a:pPr algn="ctr">
                        <a:spcAft>
                          <a:spcPts val="0"/>
                        </a:spcAft>
                      </a:pPr>
                      <a:r>
                        <a:rPr lang="en-AU" sz="2000" b="1" dirty="0">
                          <a:solidFill>
                            <a:schemeClr val="bg1"/>
                          </a:solidFill>
                          <a:effectLst/>
                        </a:rPr>
                        <a:t>RELATIVE DEPRIVATION THEORY</a:t>
                      </a:r>
                      <a:endParaRPr lang="en-AU" sz="20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AU" sz="2000" b="1" dirty="0">
                          <a:solidFill>
                            <a:schemeClr val="bg1"/>
                          </a:solidFill>
                          <a:effectLst/>
                        </a:rPr>
                        <a:t>NEW SOCIAL MOVEMENTS THEORY </a:t>
                      </a:r>
                      <a:endParaRPr lang="en-AU" sz="20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736325">
                <a:tc>
                  <a:txBody>
                    <a:bodyPr/>
                    <a:lstStyle/>
                    <a:p>
                      <a:pPr algn="ctr">
                        <a:spcAft>
                          <a:spcPts val="0"/>
                        </a:spcAft>
                      </a:pPr>
                      <a:r>
                        <a:rPr lang="en-AU" sz="2000" b="1" dirty="0">
                          <a:solidFill>
                            <a:schemeClr val="tx1"/>
                          </a:solidFill>
                          <a:effectLst/>
                        </a:rPr>
                        <a:t>Refers to social movements that evolve as a result of a sense of deprivation when comparisons are made with others in society</a:t>
                      </a:r>
                      <a:r>
                        <a:rPr lang="en-AU" sz="2000" b="1" dirty="0" smtClean="0">
                          <a:solidFill>
                            <a:schemeClr val="tx1"/>
                          </a:solidFill>
                          <a:effectLst/>
                        </a:rPr>
                        <a:t>.</a:t>
                      </a:r>
                      <a:endParaRPr lang="en-AU" sz="20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lumMod val="75000"/>
                      </a:schemeClr>
                    </a:solidFill>
                  </a:tcPr>
                </a:tc>
                <a:tc>
                  <a:txBody>
                    <a:bodyPr/>
                    <a:lstStyle/>
                    <a:p>
                      <a:pPr algn="ctr">
                        <a:spcAft>
                          <a:spcPts val="0"/>
                        </a:spcAft>
                      </a:pPr>
                      <a:r>
                        <a:rPr lang="en-AU" sz="2000" b="1" dirty="0">
                          <a:solidFill>
                            <a:schemeClr val="tx1"/>
                          </a:solidFill>
                          <a:effectLst/>
                        </a:rPr>
                        <a:t>Refers to post-industrial social movements from the late 1960s onwards that placed greater emphasis on alteration of social and cultural values, signalling a departure from conventional political movements;</a:t>
                      </a:r>
                    </a:p>
                    <a:p>
                      <a:pPr algn="ctr">
                        <a:spcAft>
                          <a:spcPts val="0"/>
                        </a:spcAft>
                      </a:pPr>
                      <a:r>
                        <a:rPr lang="en-AU" sz="2000" b="1" dirty="0">
                          <a:solidFill>
                            <a:schemeClr val="tx1"/>
                          </a:solidFill>
                          <a:effectLst/>
                        </a:rPr>
                        <a:t>Their means of action and organisation are different (social media) from conventional political movement.</a:t>
                      </a:r>
                      <a:endParaRPr lang="en-AU" sz="20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lumMod val="75000"/>
                      </a:schemeClr>
                    </a:solidFill>
                  </a:tcPr>
                </a:tc>
              </a:tr>
            </a:tbl>
          </a:graphicData>
        </a:graphic>
      </p:graphicFrame>
    </p:spTree>
    <p:extLst>
      <p:ext uri="{BB962C8B-B14F-4D97-AF65-F5344CB8AC3E}">
        <p14:creationId xmlns:p14="http://schemas.microsoft.com/office/powerpoint/2010/main" val="3728861339"/>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RELATIVE DEPRIVATION THEORY</a:t>
            </a:r>
            <a:endParaRPr lang="en-AU" dirty="0"/>
          </a:p>
        </p:txBody>
      </p:sp>
      <p:sp>
        <p:nvSpPr>
          <p:cNvPr id="3" name="Content Placeholder 2"/>
          <p:cNvSpPr>
            <a:spLocks noGrp="1"/>
          </p:cNvSpPr>
          <p:nvPr>
            <p:ph idx="1"/>
          </p:nvPr>
        </p:nvSpPr>
        <p:spPr/>
        <p:txBody>
          <a:bodyPr>
            <a:normAutofit/>
          </a:bodyPr>
          <a:lstStyle/>
          <a:p>
            <a:r>
              <a:rPr lang="en-US" dirty="0"/>
              <a:t>occur when people feel deprived of what they deem necessary for their wellbeing. </a:t>
            </a:r>
          </a:p>
          <a:p>
            <a:r>
              <a:rPr lang="en-US" dirty="0"/>
              <a:t>When society improves our expectations of treatment improve, when they don’t (or are too slow), we seek change.</a:t>
            </a:r>
          </a:p>
          <a:p>
            <a:r>
              <a:rPr lang="en-US" dirty="0"/>
              <a:t>A desire for change comes from differences within society</a:t>
            </a:r>
          </a:p>
          <a:p>
            <a:r>
              <a:rPr lang="en-US" dirty="0"/>
              <a:t>People decide how deprived they are compared to others</a:t>
            </a:r>
          </a:p>
          <a:p>
            <a:r>
              <a:rPr lang="en-US" dirty="0"/>
              <a:t>Action is taken to acquire something specific</a:t>
            </a:r>
          </a:p>
          <a:p>
            <a:r>
              <a:rPr lang="en-US" dirty="0"/>
              <a:t>For the group to grow they must believe they have specific rights (opportunity, power, wealth)</a:t>
            </a:r>
          </a:p>
          <a:p>
            <a:endParaRPr lang="en-AU" dirty="0"/>
          </a:p>
        </p:txBody>
      </p:sp>
    </p:spTree>
    <p:extLst>
      <p:ext uri="{BB962C8B-B14F-4D97-AF65-F5344CB8AC3E}">
        <p14:creationId xmlns:p14="http://schemas.microsoft.com/office/powerpoint/2010/main" val="3749210156"/>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RELATIVE DEPRIVATION CONT.</a:t>
            </a:r>
            <a:endParaRPr lang="en-AU" dirty="0"/>
          </a:p>
        </p:txBody>
      </p:sp>
      <p:sp>
        <p:nvSpPr>
          <p:cNvPr id="3" name="Content Placeholder 2"/>
          <p:cNvSpPr>
            <a:spLocks noGrp="1"/>
          </p:cNvSpPr>
          <p:nvPr>
            <p:ph idx="1"/>
          </p:nvPr>
        </p:nvSpPr>
        <p:spPr/>
        <p:txBody>
          <a:bodyPr/>
          <a:lstStyle/>
          <a:p>
            <a:pPr fontAlgn="base"/>
            <a:r>
              <a:rPr lang="en-AU" dirty="0">
                <a:solidFill>
                  <a:schemeClr val="tx1"/>
                </a:solidFill>
              </a:rPr>
              <a:t>Large numbers of people must experience relative deprivation;</a:t>
            </a:r>
          </a:p>
          <a:p>
            <a:pPr fontAlgn="base"/>
            <a:r>
              <a:rPr lang="en-AU" dirty="0">
                <a:solidFill>
                  <a:schemeClr val="tx1"/>
                </a:solidFill>
              </a:rPr>
              <a:t>There must be a high degree of interaction and communication between people experiencing relative deprivation;</a:t>
            </a:r>
          </a:p>
          <a:p>
            <a:pPr fontAlgn="base"/>
            <a:r>
              <a:rPr lang="en-AU" dirty="0">
                <a:solidFill>
                  <a:schemeClr val="tx1"/>
                </a:solidFill>
              </a:rPr>
              <a:t>The more socially alike individuals experiencing relative deprivation, the easier it will be for them to get together and create a movement;</a:t>
            </a:r>
            <a:endParaRPr lang="en-AU" dirty="0"/>
          </a:p>
        </p:txBody>
      </p:sp>
    </p:spTree>
    <p:extLst>
      <p:ext uri="{BB962C8B-B14F-4D97-AF65-F5344CB8AC3E}">
        <p14:creationId xmlns:p14="http://schemas.microsoft.com/office/powerpoint/2010/main" val="870761006"/>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EXAMPLES OF SMs THAT CAME INTO BEING THROUGH RELATIVE DEPRIVATION:</a:t>
            </a:r>
            <a:endParaRPr lang="en-AU" dirty="0"/>
          </a:p>
        </p:txBody>
      </p:sp>
      <p:sp>
        <p:nvSpPr>
          <p:cNvPr id="3" name="Content Placeholder 2"/>
          <p:cNvSpPr>
            <a:spLocks noGrp="1"/>
          </p:cNvSpPr>
          <p:nvPr>
            <p:ph idx="1"/>
          </p:nvPr>
        </p:nvSpPr>
        <p:spPr>
          <a:xfrm>
            <a:off x="448237" y="2250661"/>
            <a:ext cx="9601196" cy="3318936"/>
          </a:xfrm>
        </p:spPr>
        <p:txBody>
          <a:bodyPr>
            <a:normAutofit/>
          </a:bodyPr>
          <a:lstStyle/>
          <a:p>
            <a:r>
              <a:rPr lang="en-AU" dirty="0"/>
              <a:t>T</a:t>
            </a:r>
            <a:r>
              <a:rPr lang="en-AU" dirty="0" smtClean="0"/>
              <a:t>he </a:t>
            </a:r>
            <a:r>
              <a:rPr lang="en-AU" dirty="0"/>
              <a:t>women’s suffrage (right to vote) movement of the late 19</a:t>
            </a:r>
            <a:r>
              <a:rPr lang="en-AU" baseline="30000" dirty="0"/>
              <a:t>th</a:t>
            </a:r>
            <a:r>
              <a:rPr lang="en-AU" dirty="0"/>
              <a:t> and early 20</a:t>
            </a:r>
            <a:r>
              <a:rPr lang="en-AU" baseline="30000" dirty="0"/>
              <a:t>th</a:t>
            </a:r>
            <a:r>
              <a:rPr lang="en-AU" dirty="0"/>
              <a:t> centuries.</a:t>
            </a:r>
          </a:p>
          <a:p>
            <a:r>
              <a:rPr lang="en-AU" dirty="0"/>
              <a:t>Women who were living in locations where they were unable to vote, could compare themselves to women who had won the right to vote (e.g. UK &amp; USA) and feel more </a:t>
            </a:r>
            <a:r>
              <a:rPr lang="en-AU" b="1" dirty="0"/>
              <a:t>deprived</a:t>
            </a:r>
            <a:r>
              <a:rPr lang="en-AU" dirty="0"/>
              <a:t> than these women, leading to a social movement.</a:t>
            </a:r>
          </a:p>
          <a:p>
            <a:r>
              <a:rPr lang="en-AU" dirty="0"/>
              <a:t>Similarly, women began to compare themselves to men in the workplace and felt </a:t>
            </a:r>
            <a:r>
              <a:rPr lang="en-AU" b="1" dirty="0"/>
              <a:t>relatively deprived</a:t>
            </a:r>
            <a:r>
              <a:rPr lang="en-AU" dirty="0"/>
              <a:t> when it came to pay and rights, leading to the feminism social movement</a:t>
            </a:r>
            <a:r>
              <a:rPr lang="en-AU" dirty="0" smtClean="0"/>
              <a:t>.</a:t>
            </a:r>
          </a:p>
          <a:p>
            <a:r>
              <a:rPr lang="en-AU" dirty="0" smtClean="0"/>
              <a:t>Further examples: Civil Rights Movement, Feminist Movement, Gay Marriage equality movement.</a:t>
            </a:r>
            <a:endParaRPr lang="en-AU" dirty="0"/>
          </a:p>
        </p:txBody>
      </p:sp>
    </p:spTree>
    <p:extLst>
      <p:ext uri="{BB962C8B-B14F-4D97-AF65-F5344CB8AC3E}">
        <p14:creationId xmlns:p14="http://schemas.microsoft.com/office/powerpoint/2010/main" val="16528588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GENERAL ADVICE FOR TEACHERS:</a:t>
            </a:r>
            <a:endParaRPr lang="en-AU" dirty="0"/>
          </a:p>
        </p:txBody>
      </p:sp>
      <p:sp>
        <p:nvSpPr>
          <p:cNvPr id="3" name="Content Placeholder 2"/>
          <p:cNvSpPr>
            <a:spLocks noGrp="1"/>
          </p:cNvSpPr>
          <p:nvPr>
            <p:ph idx="1"/>
          </p:nvPr>
        </p:nvSpPr>
        <p:spPr/>
        <p:txBody>
          <a:bodyPr/>
          <a:lstStyle/>
          <a:p>
            <a:r>
              <a:rPr lang="en-AU" dirty="0" smtClean="0"/>
              <a:t>Study one community together as a class (use the case studies in the textbook as a starting point) – choosing a local community that students can relate to, generally makes it easier for them to use as a model for their own community case study;</a:t>
            </a:r>
          </a:p>
          <a:p>
            <a:r>
              <a:rPr lang="en-AU" dirty="0" smtClean="0"/>
              <a:t>Even though this Area of Study does not include ‘essay’ as an assessment option, it is best to get students to practice writing an essay, just in case they are required to do so on the exam;</a:t>
            </a:r>
          </a:p>
          <a:p>
            <a:r>
              <a:rPr lang="en-AU" dirty="0" smtClean="0"/>
              <a:t>Unlike Unit 3, students will be expected to write holistically on all of the key knowledge when they write on the exam;</a:t>
            </a:r>
          </a:p>
          <a:p>
            <a:r>
              <a:rPr lang="en-AU" dirty="0" smtClean="0"/>
              <a:t>While, ethical methodology is not included in the Key Knowledge, it IS included in the Key Skills, so students might be asked to discuss ethical methodology on the exam;</a:t>
            </a:r>
            <a:endParaRPr lang="en-AU" dirty="0"/>
          </a:p>
        </p:txBody>
      </p:sp>
    </p:spTree>
    <p:extLst>
      <p:ext uri="{BB962C8B-B14F-4D97-AF65-F5344CB8AC3E}">
        <p14:creationId xmlns:p14="http://schemas.microsoft.com/office/powerpoint/2010/main" val="2273243088"/>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NEW SOCIAL MOVEMENTS THEORY</a:t>
            </a:r>
            <a:endParaRPr lang="en-AU" dirty="0"/>
          </a:p>
        </p:txBody>
      </p:sp>
      <p:sp>
        <p:nvSpPr>
          <p:cNvPr id="3" name="Content Placeholder 2"/>
          <p:cNvSpPr>
            <a:spLocks noGrp="1"/>
          </p:cNvSpPr>
          <p:nvPr>
            <p:ph idx="1"/>
          </p:nvPr>
        </p:nvSpPr>
        <p:spPr/>
        <p:txBody>
          <a:bodyPr/>
          <a:lstStyle/>
          <a:p>
            <a:r>
              <a:rPr lang="en-US" altLang="en-US" dirty="0"/>
              <a:t>New social movements focus on </a:t>
            </a:r>
            <a:r>
              <a:rPr lang="en-US" altLang="en-US" b="1" dirty="0"/>
              <a:t>improving</a:t>
            </a:r>
            <a:r>
              <a:rPr lang="en-US" altLang="en-US" dirty="0"/>
              <a:t> </a:t>
            </a:r>
            <a:r>
              <a:rPr lang="en-US" altLang="en-US" b="1" dirty="0"/>
              <a:t>social</a:t>
            </a:r>
            <a:r>
              <a:rPr lang="en-US" altLang="en-US" dirty="0"/>
              <a:t> and </a:t>
            </a:r>
            <a:r>
              <a:rPr lang="en-US" altLang="en-US" b="1" dirty="0"/>
              <a:t>physical</a:t>
            </a:r>
            <a:r>
              <a:rPr lang="en-US" altLang="en-US" dirty="0"/>
              <a:t> conditions.</a:t>
            </a:r>
          </a:p>
          <a:p>
            <a:r>
              <a:rPr lang="en-US" altLang="en-US" dirty="0"/>
              <a:t>They have three common characteristics</a:t>
            </a:r>
          </a:p>
          <a:p>
            <a:pPr lvl="1"/>
            <a:r>
              <a:rPr lang="en-US" altLang="en-US" dirty="0"/>
              <a:t>An informal </a:t>
            </a:r>
            <a:r>
              <a:rPr lang="en-US" altLang="en-US" b="1" dirty="0"/>
              <a:t>network of interactions </a:t>
            </a:r>
            <a:r>
              <a:rPr lang="en-US" altLang="en-US" dirty="0"/>
              <a:t>between activist groups, individuals and organisations</a:t>
            </a:r>
          </a:p>
          <a:p>
            <a:pPr lvl="1"/>
            <a:r>
              <a:rPr lang="en-US" altLang="en-US" dirty="0"/>
              <a:t>A sense of </a:t>
            </a:r>
            <a:r>
              <a:rPr lang="en-US" altLang="en-US" b="1" dirty="0"/>
              <a:t>collective identity</a:t>
            </a:r>
          </a:p>
          <a:p>
            <a:pPr lvl="1"/>
            <a:r>
              <a:rPr lang="en-US" altLang="en-US" dirty="0"/>
              <a:t>A sense of opposition to or </a:t>
            </a:r>
            <a:r>
              <a:rPr lang="en-US" altLang="en-US" b="1" dirty="0"/>
              <a:t>conflict</a:t>
            </a:r>
            <a:r>
              <a:rPr lang="en-US" altLang="en-US" dirty="0"/>
              <a:t> with </a:t>
            </a:r>
            <a:r>
              <a:rPr lang="en-US" altLang="en-US" b="1" dirty="0"/>
              <a:t>mainstream politics</a:t>
            </a:r>
            <a:r>
              <a:rPr lang="en-US" altLang="en-US" dirty="0"/>
              <a:t> concerning the need for social change.</a:t>
            </a:r>
          </a:p>
          <a:p>
            <a:endParaRPr lang="en-AU" dirty="0"/>
          </a:p>
        </p:txBody>
      </p:sp>
    </p:spTree>
    <p:extLst>
      <p:ext uri="{BB962C8B-B14F-4D97-AF65-F5344CB8AC3E}">
        <p14:creationId xmlns:p14="http://schemas.microsoft.com/office/powerpoint/2010/main" val="2811963284"/>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81753" y="614150"/>
            <a:ext cx="9601196" cy="4838638"/>
          </a:xfrm>
        </p:spPr>
        <p:txBody>
          <a:bodyPr>
            <a:normAutofit fontScale="92500" lnSpcReduction="10000"/>
          </a:bodyPr>
          <a:lstStyle/>
          <a:p>
            <a:pPr lvl="0"/>
            <a:r>
              <a:rPr lang="en-AU" dirty="0" smtClean="0"/>
              <a:t>They </a:t>
            </a:r>
            <a:r>
              <a:rPr lang="en-AU" dirty="0"/>
              <a:t>provide their members with a value system connected to their identity:</a:t>
            </a:r>
          </a:p>
          <a:p>
            <a:r>
              <a:rPr lang="en-AU" dirty="0"/>
              <a:t>1. Active participation</a:t>
            </a:r>
          </a:p>
          <a:p>
            <a:r>
              <a:rPr lang="en-AU" dirty="0"/>
              <a:t>2. Personal development</a:t>
            </a:r>
          </a:p>
          <a:p>
            <a:r>
              <a:rPr lang="en-AU" dirty="0"/>
              <a:t>3. Emotional openness</a:t>
            </a:r>
          </a:p>
          <a:p>
            <a:r>
              <a:rPr lang="en-AU" dirty="0"/>
              <a:t>4. Collective responsibility</a:t>
            </a:r>
          </a:p>
          <a:p>
            <a:pPr lvl="0"/>
            <a:r>
              <a:rPr lang="en-AU" dirty="0"/>
              <a:t>Can often develop in response to a belief that government response to issues is inadequate;</a:t>
            </a:r>
          </a:p>
          <a:p>
            <a:pPr lvl="0"/>
            <a:r>
              <a:rPr lang="en-AU" dirty="0"/>
              <a:t>Use ICT;</a:t>
            </a:r>
          </a:p>
          <a:p>
            <a:pPr lvl="0"/>
            <a:r>
              <a:rPr lang="en-AU" dirty="0"/>
              <a:t>Have global messages &amp; connections;</a:t>
            </a:r>
          </a:p>
          <a:p>
            <a:pPr lvl="0"/>
            <a:r>
              <a:rPr lang="en-AU" dirty="0" smtClean="0"/>
              <a:t>Can be less bureaucratic</a:t>
            </a:r>
            <a:r>
              <a:rPr lang="en-AU" dirty="0"/>
              <a:t>; (structured organisation, formal rules &amp; policies &amp; procedures)</a:t>
            </a:r>
          </a:p>
          <a:p>
            <a:pPr lvl="0"/>
            <a:r>
              <a:rPr lang="en-AU" dirty="0"/>
              <a:t>Have a broad range of social and cultural concerns;</a:t>
            </a:r>
          </a:p>
          <a:p>
            <a:pPr lvl="0"/>
            <a:r>
              <a:rPr lang="en-AU" dirty="0" smtClean="0"/>
              <a:t>Are </a:t>
            </a:r>
            <a:r>
              <a:rPr lang="en-AU" dirty="0"/>
              <a:t>more likely to involve young people;</a:t>
            </a:r>
          </a:p>
          <a:p>
            <a:pPr lvl="0"/>
            <a:r>
              <a:rPr lang="en-AU" dirty="0"/>
              <a:t>Involve a range of social classes</a:t>
            </a:r>
            <a:r>
              <a:rPr lang="en-AU" dirty="0" smtClean="0"/>
              <a:t>;</a:t>
            </a:r>
          </a:p>
          <a:p>
            <a:r>
              <a:rPr lang="en-AU" dirty="0"/>
              <a:t>They usually engage in public action;</a:t>
            </a:r>
          </a:p>
          <a:p>
            <a:pPr lvl="0"/>
            <a:endParaRPr lang="en-AU" dirty="0"/>
          </a:p>
          <a:p>
            <a:endParaRPr lang="en-AU" dirty="0"/>
          </a:p>
        </p:txBody>
      </p:sp>
    </p:spTree>
    <p:extLst>
      <p:ext uri="{BB962C8B-B14F-4D97-AF65-F5344CB8AC3E}">
        <p14:creationId xmlns:p14="http://schemas.microsoft.com/office/powerpoint/2010/main" val="1930855282"/>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43898" y="612647"/>
            <a:ext cx="7345362" cy="849146"/>
          </a:xfrm>
        </p:spPr>
        <p:txBody>
          <a:bodyPr>
            <a:normAutofit/>
          </a:bodyPr>
          <a:lstStyle/>
          <a:p>
            <a:r>
              <a:rPr lang="en-US" dirty="0" smtClean="0"/>
              <a:t>Key features of NSMs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58853746"/>
              </p:ext>
            </p:extLst>
          </p:nvPr>
        </p:nvGraphicFramePr>
        <p:xfrm>
          <a:off x="918044" y="1484751"/>
          <a:ext cx="6984930" cy="45362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30019726"/>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a:t>TWO TYPES OF NEW SOCIAL MOVEMENTS</a:t>
            </a:r>
            <a:r>
              <a:rPr lang="en-AU" dirty="0"/>
              <a:t>:</a:t>
            </a:r>
            <a:br>
              <a:rPr lang="en-AU" dirty="0"/>
            </a:br>
            <a:endParaRPr lang="en-AU" dirty="0"/>
          </a:p>
        </p:txBody>
      </p:sp>
      <p:sp>
        <p:nvSpPr>
          <p:cNvPr id="3" name="Content Placeholder 2"/>
          <p:cNvSpPr>
            <a:spLocks noGrp="1"/>
          </p:cNvSpPr>
          <p:nvPr>
            <p:ph idx="1"/>
          </p:nvPr>
        </p:nvSpPr>
        <p:spPr/>
        <p:txBody>
          <a:bodyPr>
            <a:normAutofit/>
          </a:bodyPr>
          <a:lstStyle/>
          <a:p>
            <a:r>
              <a:rPr lang="en-AU" i="1" u="sng" dirty="0" smtClean="0"/>
              <a:t>1</a:t>
            </a:r>
            <a:r>
              <a:rPr lang="en-AU" i="1" u="sng" dirty="0"/>
              <a:t>. DEFENSIVE NEW SOCIAL MOVEMENTS (NSMs)</a:t>
            </a:r>
            <a:endParaRPr lang="en-AU" dirty="0"/>
          </a:p>
          <a:p>
            <a:r>
              <a:rPr lang="en-AU" dirty="0"/>
              <a:t>Focus on </a:t>
            </a:r>
            <a:r>
              <a:rPr lang="en-AU" b="1" dirty="0"/>
              <a:t>defending natural or social environments considered to be threatened</a:t>
            </a:r>
            <a:r>
              <a:rPr lang="en-AU" dirty="0"/>
              <a:t> by industrialisation and/or capitalism, impersonal and insensitive forms of government control, and the development of ‘risk technology’ such as nuclear power or genetically modified crops.</a:t>
            </a:r>
          </a:p>
          <a:p>
            <a:r>
              <a:rPr lang="en-AU" b="1" dirty="0"/>
              <a:t>Examples: </a:t>
            </a:r>
            <a:endParaRPr lang="en-AU" dirty="0"/>
          </a:p>
          <a:p>
            <a:r>
              <a:rPr lang="en-AU" dirty="0"/>
              <a:t>PETA – People for the ethical treatment of animals</a:t>
            </a:r>
          </a:p>
          <a:p>
            <a:r>
              <a:rPr lang="en-AU" dirty="0"/>
              <a:t>Earth First – Environmental group</a:t>
            </a:r>
          </a:p>
          <a:p>
            <a:r>
              <a:rPr lang="en-AU" dirty="0"/>
              <a:t>Anti-nuclear movement</a:t>
            </a:r>
          </a:p>
          <a:p>
            <a:endParaRPr lang="en-AU" dirty="0"/>
          </a:p>
        </p:txBody>
      </p:sp>
    </p:spTree>
    <p:extLst>
      <p:ext uri="{BB962C8B-B14F-4D97-AF65-F5344CB8AC3E}">
        <p14:creationId xmlns:p14="http://schemas.microsoft.com/office/powerpoint/2010/main" val="3979346535"/>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AU" i="1" u="sng" dirty="0"/>
              <a:t>2. OFFENSIVE NSMs (*attack on government)</a:t>
            </a:r>
            <a:endParaRPr lang="en-AU" dirty="0"/>
          </a:p>
          <a:p>
            <a:r>
              <a:rPr lang="en-AU" dirty="0"/>
              <a:t>Aim to defend or extend the social rights of individuals who have been denied power or identity, are marginalised and/or are repressed by the state (government) e.g. women, homeless, refugees etc.</a:t>
            </a:r>
          </a:p>
          <a:p>
            <a:r>
              <a:rPr lang="en-AU" b="1" dirty="0"/>
              <a:t>Examples: </a:t>
            </a:r>
            <a:endParaRPr lang="en-AU" dirty="0"/>
          </a:p>
          <a:p>
            <a:r>
              <a:rPr lang="en-AU" dirty="0"/>
              <a:t>Urban Seed – Melbourne homeless</a:t>
            </a:r>
          </a:p>
          <a:p>
            <a:r>
              <a:rPr lang="en-AU" dirty="0"/>
              <a:t>Asylum Seeker Resource Centre</a:t>
            </a:r>
          </a:p>
        </p:txBody>
      </p:sp>
    </p:spTree>
    <p:extLst>
      <p:ext uri="{BB962C8B-B14F-4D97-AF65-F5344CB8AC3E}">
        <p14:creationId xmlns:p14="http://schemas.microsoft.com/office/powerpoint/2010/main" val="2899806557"/>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i="1" dirty="0" smtClean="0"/>
              <a:t>KK2c</a:t>
            </a:r>
            <a:r>
              <a:rPr lang="en-AU" i="1" dirty="0"/>
              <a:t>. the stages in social movements of emergence, coalescence, bureaucratisation and decline</a:t>
            </a:r>
            <a:r>
              <a:rPr lang="en-AU" dirty="0"/>
              <a:t/>
            </a:r>
            <a:br>
              <a:rPr lang="en-AU" dirty="0"/>
            </a:br>
            <a:endParaRPr lang="en-AU" dirty="0"/>
          </a:p>
        </p:txBody>
      </p:sp>
      <p:sp>
        <p:nvSpPr>
          <p:cNvPr id="3" name="Content Placeholder 2"/>
          <p:cNvSpPr>
            <a:spLocks noGrp="1"/>
          </p:cNvSpPr>
          <p:nvPr>
            <p:ph idx="1"/>
          </p:nvPr>
        </p:nvSpPr>
        <p:spPr>
          <a:xfrm>
            <a:off x="677334" y="2698472"/>
            <a:ext cx="8596668" cy="3880773"/>
          </a:xfrm>
        </p:spPr>
        <p:txBody>
          <a:bodyPr/>
          <a:lstStyle/>
          <a:p>
            <a:r>
              <a:rPr lang="en-AU" dirty="0"/>
              <a:t>There are four stages in the lifecycle of most social movements:</a:t>
            </a:r>
          </a:p>
          <a:p>
            <a:r>
              <a:rPr lang="en-AU" dirty="0" smtClean="0"/>
              <a:t>STAGE 1: EMERGENCE</a:t>
            </a:r>
          </a:p>
          <a:p>
            <a:r>
              <a:rPr lang="en-AU" dirty="0" smtClean="0"/>
              <a:t>STAGE 2: COALESCENCE</a:t>
            </a:r>
          </a:p>
          <a:p>
            <a:r>
              <a:rPr lang="en-AU" dirty="0" smtClean="0"/>
              <a:t>STAGE 3: BUREAUCRATISATION</a:t>
            </a:r>
          </a:p>
          <a:p>
            <a:r>
              <a:rPr lang="en-AU" dirty="0" smtClean="0"/>
              <a:t>STAGE 4: DECLINE</a:t>
            </a:r>
            <a:endParaRPr lang="en-AU" dirty="0"/>
          </a:p>
        </p:txBody>
      </p:sp>
    </p:spTree>
    <p:extLst>
      <p:ext uri="{BB962C8B-B14F-4D97-AF65-F5344CB8AC3E}">
        <p14:creationId xmlns:p14="http://schemas.microsoft.com/office/powerpoint/2010/main" val="2823991394"/>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STAGE 1: EMERGENCE</a:t>
            </a:r>
            <a:endParaRPr lang="en-AU" dirty="0"/>
          </a:p>
        </p:txBody>
      </p:sp>
      <p:sp>
        <p:nvSpPr>
          <p:cNvPr id="3" name="Content Placeholder 2"/>
          <p:cNvSpPr>
            <a:spLocks noGrp="1"/>
          </p:cNvSpPr>
          <p:nvPr>
            <p:ph idx="1"/>
          </p:nvPr>
        </p:nvSpPr>
        <p:spPr/>
        <p:txBody>
          <a:bodyPr/>
          <a:lstStyle/>
          <a:p>
            <a:r>
              <a:rPr lang="en-AU" i="1" dirty="0"/>
              <a:t>The first stage of a social movement’s lifecycle, characterised by widespread feelings of discontent. Movements in this stage lack clearly defined strategies for achieving goals and are unlikely to have organisational structures in place.</a:t>
            </a:r>
            <a:endParaRPr lang="en-AU" dirty="0"/>
          </a:p>
          <a:p>
            <a:r>
              <a:rPr lang="en-AU" i="1" dirty="0"/>
              <a:t>AGREE ON THE ISSUE</a:t>
            </a:r>
            <a:endParaRPr lang="en-AU" dirty="0"/>
          </a:p>
          <a:p>
            <a:r>
              <a:rPr lang="en-AU" i="1" dirty="0"/>
              <a:t>AGREE THAT SOMETHING HAS TO BE DONE ABOUT THE ISSUE</a:t>
            </a:r>
            <a:endParaRPr lang="en-AU" dirty="0"/>
          </a:p>
          <a:p>
            <a:r>
              <a:rPr lang="en-AU" b="1" dirty="0"/>
              <a:t>A small group of activists identify a social problem and begin lobbying for change.</a:t>
            </a:r>
            <a:endParaRPr lang="en-AU" dirty="0"/>
          </a:p>
        </p:txBody>
      </p:sp>
    </p:spTree>
    <p:extLst>
      <p:ext uri="{BB962C8B-B14F-4D97-AF65-F5344CB8AC3E}">
        <p14:creationId xmlns:p14="http://schemas.microsoft.com/office/powerpoint/2010/main" val="3817014230"/>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STAGE 1: EMERGENCE</a:t>
            </a:r>
            <a:endParaRPr lang="en-AU" dirty="0"/>
          </a:p>
        </p:txBody>
      </p:sp>
      <p:sp>
        <p:nvSpPr>
          <p:cNvPr id="3" name="Content Placeholder 2"/>
          <p:cNvSpPr>
            <a:spLocks noGrp="1"/>
          </p:cNvSpPr>
          <p:nvPr>
            <p:ph idx="1"/>
          </p:nvPr>
        </p:nvSpPr>
        <p:spPr/>
        <p:txBody>
          <a:bodyPr>
            <a:normAutofit/>
          </a:bodyPr>
          <a:lstStyle/>
          <a:p>
            <a:pPr lvl="0"/>
            <a:r>
              <a:rPr lang="en-AU" dirty="0"/>
              <a:t>Social movements </a:t>
            </a:r>
            <a:r>
              <a:rPr lang="en-AU" b="1" u="sng" dirty="0"/>
              <a:t>emerge</a:t>
            </a:r>
            <a:r>
              <a:rPr lang="en-AU" dirty="0"/>
              <a:t> in response to a perception that social injustice or environmental concerns are present within society.</a:t>
            </a:r>
          </a:p>
          <a:p>
            <a:pPr marL="0" lvl="0" indent="0">
              <a:buNone/>
            </a:pPr>
            <a:r>
              <a:rPr lang="en-AU" dirty="0"/>
              <a:t>Result from:</a:t>
            </a:r>
          </a:p>
          <a:p>
            <a:pPr lvl="0"/>
            <a:r>
              <a:rPr lang="en-AU" dirty="0"/>
              <a:t>widespread social dissatisfaction, </a:t>
            </a:r>
          </a:p>
          <a:p>
            <a:pPr lvl="0"/>
            <a:r>
              <a:rPr lang="en-AU" dirty="0"/>
              <a:t>feelings of inequality, </a:t>
            </a:r>
          </a:p>
          <a:p>
            <a:pPr lvl="0"/>
            <a:r>
              <a:rPr lang="en-AU" dirty="0"/>
              <a:t>advocating for the human rights of others, or </a:t>
            </a:r>
          </a:p>
          <a:p>
            <a:r>
              <a:rPr lang="en-AU" dirty="0"/>
              <a:t>a wish to increase public awareness about an issue. </a:t>
            </a:r>
          </a:p>
        </p:txBody>
      </p:sp>
    </p:spTree>
    <p:extLst>
      <p:ext uri="{BB962C8B-B14F-4D97-AF65-F5344CB8AC3E}">
        <p14:creationId xmlns:p14="http://schemas.microsoft.com/office/powerpoint/2010/main" val="284062887"/>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STAGE 2: COALESCENCE</a:t>
            </a:r>
            <a:endParaRPr lang="en-AU" dirty="0"/>
          </a:p>
        </p:txBody>
      </p:sp>
      <p:sp>
        <p:nvSpPr>
          <p:cNvPr id="3" name="Content Placeholder 2"/>
          <p:cNvSpPr>
            <a:spLocks noGrp="1"/>
          </p:cNvSpPr>
          <p:nvPr>
            <p:ph idx="1"/>
          </p:nvPr>
        </p:nvSpPr>
        <p:spPr/>
        <p:txBody>
          <a:bodyPr/>
          <a:lstStyle/>
          <a:p>
            <a:r>
              <a:rPr lang="en-AU" i="1" dirty="0"/>
              <a:t>The second stage of a social movement’s lifecycle, characterised by the formation of a social movement membership. This stage is marked by demonstrations and the formulation of strategy.</a:t>
            </a:r>
            <a:endParaRPr lang="en-AU" dirty="0"/>
          </a:p>
          <a:p>
            <a:pPr marL="0" indent="0">
              <a:buNone/>
            </a:pPr>
            <a:endParaRPr lang="en-AU" dirty="0"/>
          </a:p>
          <a:p>
            <a:r>
              <a:rPr lang="en-AU" b="1" dirty="0"/>
              <a:t>More people express interest in the beliefs and actions of the original group; they coalesce to achieve their goals.</a:t>
            </a:r>
            <a:endParaRPr lang="en-AU" dirty="0"/>
          </a:p>
        </p:txBody>
      </p:sp>
    </p:spTree>
    <p:extLst>
      <p:ext uri="{BB962C8B-B14F-4D97-AF65-F5344CB8AC3E}">
        <p14:creationId xmlns:p14="http://schemas.microsoft.com/office/powerpoint/2010/main" val="82536890"/>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STAGE 2: COALESCENCE</a:t>
            </a:r>
          </a:p>
        </p:txBody>
      </p:sp>
      <p:sp>
        <p:nvSpPr>
          <p:cNvPr id="3" name="Content Placeholder 2"/>
          <p:cNvSpPr>
            <a:spLocks noGrp="1"/>
          </p:cNvSpPr>
          <p:nvPr>
            <p:ph idx="1"/>
          </p:nvPr>
        </p:nvSpPr>
        <p:spPr/>
        <p:txBody>
          <a:bodyPr/>
          <a:lstStyle/>
          <a:p>
            <a:pPr lvl="0"/>
            <a:r>
              <a:rPr lang="en-AU" dirty="0"/>
              <a:t>People join together (</a:t>
            </a:r>
            <a:r>
              <a:rPr lang="en-AU" b="1" u="sng" dirty="0"/>
              <a:t>coalesce</a:t>
            </a:r>
            <a:r>
              <a:rPr lang="en-AU" dirty="0"/>
              <a:t>) to organise the activities required to achieve their goal (rallies &amp; demonstrations);</a:t>
            </a:r>
          </a:p>
          <a:p>
            <a:pPr lvl="0"/>
            <a:r>
              <a:rPr lang="en-AU" dirty="0"/>
              <a:t>Leaders emerge to determine policies, decide on tactics, build morale &amp; recruit new members.</a:t>
            </a:r>
          </a:p>
          <a:p>
            <a:pPr lvl="0"/>
            <a:r>
              <a:rPr lang="en-AU" dirty="0"/>
              <a:t>More people become involved due to the increasing publicity of the group;</a:t>
            </a:r>
          </a:p>
          <a:p>
            <a:pPr lvl="0"/>
            <a:r>
              <a:rPr lang="en-AU" dirty="0"/>
              <a:t>Alliances with other organisations may occur in order to acquire additional resources and to strengthen the overall movement.</a:t>
            </a:r>
          </a:p>
          <a:p>
            <a:endParaRPr lang="en-AU" dirty="0"/>
          </a:p>
        </p:txBody>
      </p:sp>
    </p:spTree>
    <p:extLst>
      <p:ext uri="{BB962C8B-B14F-4D97-AF65-F5344CB8AC3E}">
        <p14:creationId xmlns:p14="http://schemas.microsoft.com/office/powerpoint/2010/main" val="13460743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SUITABLE COMMUNITIES:</a:t>
            </a:r>
            <a:endParaRPr lang="en-AU" dirty="0"/>
          </a:p>
        </p:txBody>
      </p:sp>
      <p:sp>
        <p:nvSpPr>
          <p:cNvPr id="3" name="Content Placeholder 2"/>
          <p:cNvSpPr>
            <a:spLocks noGrp="1"/>
          </p:cNvSpPr>
          <p:nvPr>
            <p:ph idx="1"/>
          </p:nvPr>
        </p:nvSpPr>
        <p:spPr>
          <a:xfrm>
            <a:off x="282388" y="1385392"/>
            <a:ext cx="9466730" cy="5472608"/>
          </a:xfrm>
        </p:spPr>
        <p:txBody>
          <a:bodyPr>
            <a:normAutofit/>
          </a:bodyPr>
          <a:lstStyle/>
          <a:p>
            <a:pPr marL="363538" lvl="1" indent="-363538"/>
            <a:r>
              <a:rPr lang="en-AU" i="1" dirty="0" smtClean="0"/>
              <a:t>“carefully </a:t>
            </a:r>
            <a:r>
              <a:rPr lang="en-AU" i="1" dirty="0"/>
              <a:t>consider the communities selected for </a:t>
            </a:r>
            <a:r>
              <a:rPr lang="en-AU" i="1" dirty="0" smtClean="0"/>
              <a:t>study. While </a:t>
            </a:r>
            <a:r>
              <a:rPr lang="en-AU" i="1" dirty="0"/>
              <a:t>groups such as workplaces, prisons and motorcycle gangs all have the potential to be viewed as </a:t>
            </a:r>
            <a:r>
              <a:rPr lang="en-AU" i="1" dirty="0" smtClean="0"/>
              <a:t>community groups</a:t>
            </a:r>
            <a:r>
              <a:rPr lang="en-AU" i="1" dirty="0"/>
              <a:t>, consideration needs to be given to the capacity for students to adequately respond to </a:t>
            </a:r>
            <a:r>
              <a:rPr lang="en-AU" b="1" i="1" u="sng" dirty="0"/>
              <a:t>all </a:t>
            </a:r>
            <a:r>
              <a:rPr lang="en-AU" i="1" dirty="0"/>
              <a:t>key knowledge areas </a:t>
            </a:r>
            <a:r>
              <a:rPr lang="en-AU" i="1" dirty="0" smtClean="0"/>
              <a:t>related </a:t>
            </a:r>
            <a:r>
              <a:rPr lang="en-AU" i="1" dirty="0"/>
              <a:t>to this area of study</a:t>
            </a:r>
            <a:r>
              <a:rPr lang="en-AU" i="1" dirty="0" smtClean="0"/>
              <a:t>.”</a:t>
            </a:r>
          </a:p>
          <a:p>
            <a:r>
              <a:rPr lang="en-AU" dirty="0" smtClean="0"/>
              <a:t>Make sure you’re able to use a theory to justify that your chosen community, </a:t>
            </a:r>
            <a:r>
              <a:rPr lang="en-AU" sz="3200" b="1" u="sng" dirty="0"/>
              <a:t>IS</a:t>
            </a:r>
            <a:r>
              <a:rPr lang="en-AU" dirty="0" smtClean="0"/>
              <a:t> a community!!!</a:t>
            </a:r>
          </a:p>
          <a:p>
            <a:r>
              <a:rPr lang="en-AU" dirty="0" smtClean="0"/>
              <a:t>SITS - s</a:t>
            </a:r>
            <a:r>
              <a:rPr lang="en-US" dirty="0" smtClean="0"/>
              <a:t>hared </a:t>
            </a:r>
            <a:r>
              <a:rPr lang="en-US" dirty="0"/>
              <a:t>values and </a:t>
            </a:r>
            <a:r>
              <a:rPr lang="en-US" dirty="0" smtClean="0"/>
              <a:t>beliefs, Identifying </a:t>
            </a:r>
            <a:r>
              <a:rPr lang="en-US" dirty="0"/>
              <a:t>features, </a:t>
            </a:r>
            <a:r>
              <a:rPr lang="en-US" dirty="0" smtClean="0"/>
              <a:t>Typical </a:t>
            </a:r>
            <a:r>
              <a:rPr lang="en-US" dirty="0" err="1" smtClean="0"/>
              <a:t>behaviours</a:t>
            </a:r>
            <a:r>
              <a:rPr lang="en-US" dirty="0" smtClean="0"/>
              <a:t>, Shared </a:t>
            </a:r>
            <a:r>
              <a:rPr lang="en-US" dirty="0"/>
              <a:t>interests and </a:t>
            </a:r>
            <a:r>
              <a:rPr lang="en-US" dirty="0" smtClean="0"/>
              <a:t>purposes.</a:t>
            </a:r>
          </a:p>
          <a:p>
            <a:pPr lvl="0"/>
            <a:r>
              <a:rPr lang="en-US" dirty="0" smtClean="0"/>
              <a:t>BISS – Belonging, Identity, Security, Social Interaction &amp; participation</a:t>
            </a:r>
          </a:p>
          <a:p>
            <a:pPr lvl="0"/>
            <a:r>
              <a:rPr lang="en-US" dirty="0" smtClean="0"/>
              <a:t>MESSS – Roland Warren - </a:t>
            </a:r>
            <a:r>
              <a:rPr lang="en-US" sz="2000" dirty="0"/>
              <a:t>Mutual support, Economic welfare, Social participation</a:t>
            </a:r>
            <a:r>
              <a:rPr lang="en-AU" sz="2000" dirty="0"/>
              <a:t>, </a:t>
            </a:r>
            <a:r>
              <a:rPr lang="en-US" sz="2000" dirty="0"/>
              <a:t>Social control, </a:t>
            </a:r>
            <a:r>
              <a:rPr lang="en-US" sz="2000" dirty="0" err="1"/>
              <a:t>Socialisation</a:t>
            </a:r>
            <a:r>
              <a:rPr lang="en-AU" sz="2000" i="1" dirty="0"/>
              <a:t>.</a:t>
            </a:r>
          </a:p>
          <a:p>
            <a:pPr marL="0" lvl="0" indent="0">
              <a:buNone/>
            </a:pPr>
            <a:endParaRPr lang="en-AU" sz="2000" dirty="0"/>
          </a:p>
          <a:p>
            <a:pPr lvl="0"/>
            <a:endParaRPr lang="en-US" dirty="0" smtClean="0"/>
          </a:p>
          <a:p>
            <a:pPr lvl="1"/>
            <a:endParaRPr lang="en-AU" dirty="0"/>
          </a:p>
        </p:txBody>
      </p:sp>
    </p:spTree>
    <p:extLst>
      <p:ext uri="{BB962C8B-B14F-4D97-AF65-F5344CB8AC3E}">
        <p14:creationId xmlns:p14="http://schemas.microsoft.com/office/powerpoint/2010/main" val="384560785"/>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STAGE 3: </a:t>
            </a:r>
            <a:r>
              <a:rPr lang="en-AU" dirty="0"/>
              <a:t>BUREAUCRATISATION</a:t>
            </a:r>
            <a:br>
              <a:rPr lang="en-AU" dirty="0"/>
            </a:br>
            <a:r>
              <a:rPr lang="en-AU" dirty="0" smtClean="0"/>
              <a:t> </a:t>
            </a:r>
            <a:endParaRPr lang="en-AU" dirty="0"/>
          </a:p>
        </p:txBody>
      </p:sp>
      <p:sp>
        <p:nvSpPr>
          <p:cNvPr id="3" name="Content Placeholder 2"/>
          <p:cNvSpPr>
            <a:spLocks noGrp="1"/>
          </p:cNvSpPr>
          <p:nvPr>
            <p:ph idx="1"/>
          </p:nvPr>
        </p:nvSpPr>
        <p:spPr/>
        <p:txBody>
          <a:bodyPr>
            <a:normAutofit/>
          </a:bodyPr>
          <a:lstStyle/>
          <a:p>
            <a:r>
              <a:rPr lang="en-AU" i="1" dirty="0"/>
              <a:t>The third stage of a social movement’s lifecycle in which strategy is carried out by formal organisations and often paid/experienced staff</a:t>
            </a:r>
            <a:r>
              <a:rPr lang="en-AU" i="1" dirty="0" smtClean="0"/>
              <a:t>.</a:t>
            </a:r>
            <a:endParaRPr lang="en-AU" dirty="0"/>
          </a:p>
          <a:p>
            <a:r>
              <a:rPr lang="en-AU" b="1" dirty="0"/>
              <a:t>The social movement becomes well established; the features of bureaucratic organisation are adopted</a:t>
            </a:r>
            <a:r>
              <a:rPr lang="en-AU" b="1" dirty="0" smtClean="0"/>
              <a:t>.</a:t>
            </a:r>
            <a:r>
              <a:rPr lang="en-AU" dirty="0"/>
              <a:t> </a:t>
            </a:r>
            <a:endParaRPr lang="en-AU" dirty="0" smtClean="0"/>
          </a:p>
          <a:p>
            <a:r>
              <a:rPr lang="en-AU" dirty="0" smtClean="0"/>
              <a:t>Generally has money which lends itself to greater power!</a:t>
            </a:r>
            <a:endParaRPr lang="en-AU" dirty="0"/>
          </a:p>
          <a:p>
            <a:r>
              <a:rPr lang="en-AU" b="1" dirty="0"/>
              <a:t>FORMAL COMPANY THAT HAS SUCCEEDED IN GAINING ATTENTION</a:t>
            </a:r>
            <a:endParaRPr lang="en-AU" dirty="0"/>
          </a:p>
        </p:txBody>
      </p:sp>
    </p:spTree>
    <p:extLst>
      <p:ext uri="{BB962C8B-B14F-4D97-AF65-F5344CB8AC3E}">
        <p14:creationId xmlns:p14="http://schemas.microsoft.com/office/powerpoint/2010/main" val="3588386251"/>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a:t>STAGE 3: BUREAUCRATISATION</a:t>
            </a:r>
            <a:br>
              <a:rPr lang="en-AU" dirty="0"/>
            </a:br>
            <a:endParaRPr lang="en-AU" dirty="0"/>
          </a:p>
        </p:txBody>
      </p:sp>
      <p:sp>
        <p:nvSpPr>
          <p:cNvPr id="3" name="Content Placeholder 2"/>
          <p:cNvSpPr>
            <a:spLocks noGrp="1"/>
          </p:cNvSpPr>
          <p:nvPr>
            <p:ph idx="1"/>
          </p:nvPr>
        </p:nvSpPr>
        <p:spPr/>
        <p:txBody>
          <a:bodyPr/>
          <a:lstStyle/>
          <a:p>
            <a:pPr lvl="0"/>
            <a:r>
              <a:rPr lang="en-AU" dirty="0"/>
              <a:t>The social movement becomes </a:t>
            </a:r>
            <a:r>
              <a:rPr lang="en-AU" b="1" u="sng" dirty="0"/>
              <a:t>bureaucratic</a:t>
            </a:r>
            <a:r>
              <a:rPr lang="en-AU" dirty="0"/>
              <a:t> (government like in procedure) as it develops in order to establish itself as a political force; </a:t>
            </a:r>
          </a:p>
          <a:p>
            <a:pPr lvl="0"/>
            <a:r>
              <a:rPr lang="en-AU" dirty="0"/>
              <a:t>OFFICIAL IN STRUCTURE</a:t>
            </a:r>
          </a:p>
          <a:p>
            <a:pPr lvl="0"/>
            <a:r>
              <a:rPr lang="en-AU" dirty="0"/>
              <a:t>For example, it may create a set of rules and procedures, maintain files, allocate specialised roles, engage paid staff and develop hierarchical leadership and management structure;</a:t>
            </a:r>
          </a:p>
          <a:p>
            <a:r>
              <a:rPr lang="en-AU" dirty="0"/>
              <a:t>MORE PROFESSIONAL AND LESS AMATEUR </a:t>
            </a:r>
          </a:p>
        </p:txBody>
      </p:sp>
    </p:spTree>
    <p:extLst>
      <p:ext uri="{BB962C8B-B14F-4D97-AF65-F5344CB8AC3E}">
        <p14:creationId xmlns:p14="http://schemas.microsoft.com/office/powerpoint/2010/main" val="3331621032"/>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STAGE 3: BUREAUCRATISATION</a:t>
            </a:r>
          </a:p>
        </p:txBody>
      </p:sp>
      <p:sp>
        <p:nvSpPr>
          <p:cNvPr id="3" name="Content Placeholder 2"/>
          <p:cNvSpPr>
            <a:spLocks noGrp="1"/>
          </p:cNvSpPr>
          <p:nvPr>
            <p:ph idx="1"/>
          </p:nvPr>
        </p:nvSpPr>
        <p:spPr/>
        <p:txBody>
          <a:bodyPr/>
          <a:lstStyle/>
          <a:p>
            <a:pPr lvl="1">
              <a:lnSpc>
                <a:spcPct val="80000"/>
              </a:lnSpc>
            </a:pPr>
            <a:r>
              <a:rPr lang="en-AU" altLang="en-US" sz="2200" dirty="0"/>
              <a:t>The organisation establishes itself as a movement with power to effect change in their targeted sphere e.g. politics (where a local/state federal law needs addressing), economics, education, health, religion. </a:t>
            </a:r>
          </a:p>
          <a:p>
            <a:pPr lvl="1">
              <a:lnSpc>
                <a:spcPct val="80000"/>
              </a:lnSpc>
            </a:pPr>
            <a:r>
              <a:rPr lang="en-AU" altLang="en-US" sz="2200" dirty="0"/>
              <a:t>It is at this stage that the social movement can be formally categorised (Alternative, Redemptive, Reformative, Revolutionary) </a:t>
            </a:r>
          </a:p>
          <a:p>
            <a:pPr lvl="1">
              <a:lnSpc>
                <a:spcPct val="80000"/>
              </a:lnSpc>
            </a:pPr>
            <a:r>
              <a:rPr lang="en-AU" altLang="en-US" sz="2200" dirty="0"/>
              <a:t>The movement also builds a hierarchy that has similar features of bureaucratic organisations (a real structure of ‘who does what’, which is either a top down or horizontal power structure)</a:t>
            </a:r>
          </a:p>
          <a:p>
            <a:endParaRPr lang="en-AU" dirty="0"/>
          </a:p>
        </p:txBody>
      </p:sp>
    </p:spTree>
    <p:extLst>
      <p:ext uri="{BB962C8B-B14F-4D97-AF65-F5344CB8AC3E}">
        <p14:creationId xmlns:p14="http://schemas.microsoft.com/office/powerpoint/2010/main" val="3583853949"/>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STAGE 4: DECLINE</a:t>
            </a:r>
            <a:endParaRPr lang="en-AU" dirty="0"/>
          </a:p>
        </p:txBody>
      </p:sp>
      <p:sp>
        <p:nvSpPr>
          <p:cNvPr id="3" name="Content Placeholder 2"/>
          <p:cNvSpPr>
            <a:spLocks noGrp="1"/>
          </p:cNvSpPr>
          <p:nvPr>
            <p:ph idx="1"/>
          </p:nvPr>
        </p:nvSpPr>
        <p:spPr/>
        <p:txBody>
          <a:bodyPr/>
          <a:lstStyle/>
          <a:p>
            <a:r>
              <a:rPr lang="en-AU" i="1" dirty="0"/>
              <a:t>The fourth stage in a social movement’s lifecycle. This stage usually signals the end of mass mobilisation (MOVEMENT). Decline can occur in five ways: repression, co-optation, success, failure and establishment within the mainstream</a:t>
            </a:r>
            <a:r>
              <a:rPr lang="en-AU" i="1" dirty="0" smtClean="0"/>
              <a:t>.</a:t>
            </a:r>
            <a:endParaRPr lang="en-AU" dirty="0"/>
          </a:p>
          <a:p>
            <a:r>
              <a:rPr lang="en-AU" b="1" dirty="0"/>
              <a:t>The movement ends due to:</a:t>
            </a:r>
            <a:endParaRPr lang="en-AU" dirty="0"/>
          </a:p>
          <a:p>
            <a:r>
              <a:rPr lang="en-AU" b="1" dirty="0"/>
              <a:t>Success, failure, corruption of leaders, repression or establishment within the mainstream.</a:t>
            </a:r>
            <a:endParaRPr lang="en-AU" dirty="0"/>
          </a:p>
        </p:txBody>
      </p:sp>
    </p:spTree>
    <p:extLst>
      <p:ext uri="{BB962C8B-B14F-4D97-AF65-F5344CB8AC3E}">
        <p14:creationId xmlns:p14="http://schemas.microsoft.com/office/powerpoint/2010/main" val="1331246688"/>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STAGE 4: DECLINE</a:t>
            </a:r>
            <a:endParaRPr lang="en-AU" dirty="0"/>
          </a:p>
        </p:txBody>
      </p:sp>
      <p:sp>
        <p:nvSpPr>
          <p:cNvPr id="3" name="Content Placeholder 2"/>
          <p:cNvSpPr>
            <a:spLocks noGrp="1"/>
          </p:cNvSpPr>
          <p:nvPr>
            <p:ph idx="1"/>
          </p:nvPr>
        </p:nvSpPr>
        <p:spPr/>
        <p:txBody>
          <a:bodyPr>
            <a:normAutofit lnSpcReduction="10000"/>
          </a:bodyPr>
          <a:lstStyle/>
          <a:p>
            <a:pPr lvl="0"/>
            <a:r>
              <a:rPr lang="en-AU" b="1" dirty="0" smtClean="0"/>
              <a:t>Success</a:t>
            </a:r>
            <a:r>
              <a:rPr lang="en-AU" dirty="0" smtClean="0"/>
              <a:t> </a:t>
            </a:r>
            <a:r>
              <a:rPr lang="en-AU" dirty="0"/>
              <a:t>– the movement accomplishes its goals and has no reason to continue e.g. suffrage movement;</a:t>
            </a:r>
          </a:p>
          <a:p>
            <a:pPr lvl="0"/>
            <a:r>
              <a:rPr lang="en-AU" b="1" dirty="0"/>
              <a:t>Failure</a:t>
            </a:r>
            <a:r>
              <a:rPr lang="en-AU" dirty="0"/>
              <a:t> – poor leadership, loss of interest among members, inadequate financial resources, or internal conflicts;</a:t>
            </a:r>
          </a:p>
          <a:p>
            <a:pPr lvl="0"/>
            <a:r>
              <a:rPr lang="en-AU" b="1" dirty="0"/>
              <a:t>Co-optation</a:t>
            </a:r>
            <a:r>
              <a:rPr lang="en-AU" dirty="0"/>
              <a:t> – leaders leave or are significantly influenced by others outside of the movement, with money, power or prestige;</a:t>
            </a:r>
          </a:p>
          <a:p>
            <a:pPr lvl="0"/>
            <a:r>
              <a:rPr lang="en-AU" b="1" dirty="0"/>
              <a:t>Repression</a:t>
            </a:r>
            <a:r>
              <a:rPr lang="en-AU" dirty="0"/>
              <a:t> – authorities use measures to control or destroy a social movement (e.g. violence);</a:t>
            </a:r>
          </a:p>
          <a:p>
            <a:r>
              <a:rPr lang="en-AU" b="1" dirty="0"/>
              <a:t>Establishment</a:t>
            </a:r>
            <a:r>
              <a:rPr lang="en-AU" dirty="0"/>
              <a:t> – the ideas of the movement become part of mainstream society, so there is no longer a need for the movement</a:t>
            </a:r>
            <a:r>
              <a:rPr lang="en-AU" dirty="0" smtClean="0"/>
              <a:t>;</a:t>
            </a:r>
          </a:p>
          <a:p>
            <a:r>
              <a:rPr lang="en-AU" dirty="0" smtClean="0"/>
              <a:t>If the movement has yet to decline – what are some of the likely reasons why it might eventually decline????</a:t>
            </a:r>
            <a:endParaRPr lang="en-AU" dirty="0"/>
          </a:p>
        </p:txBody>
      </p:sp>
    </p:spTree>
    <p:extLst>
      <p:ext uri="{BB962C8B-B14F-4D97-AF65-F5344CB8AC3E}">
        <p14:creationId xmlns:p14="http://schemas.microsoft.com/office/powerpoint/2010/main" val="30338844"/>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4 STAGES:</a:t>
            </a:r>
            <a:endParaRPr lang="en-AU" dirty="0"/>
          </a:p>
        </p:txBody>
      </p:sp>
      <p:sp>
        <p:nvSpPr>
          <p:cNvPr id="3" name="Content Placeholder 2"/>
          <p:cNvSpPr>
            <a:spLocks noGrp="1"/>
          </p:cNvSpPr>
          <p:nvPr>
            <p:ph idx="1"/>
          </p:nvPr>
        </p:nvSpPr>
        <p:spPr/>
        <p:txBody>
          <a:bodyPr/>
          <a:lstStyle/>
          <a:p>
            <a:r>
              <a:rPr lang="en-AU" dirty="0" smtClean="0"/>
              <a:t>What’s going on in each stage?</a:t>
            </a:r>
          </a:p>
          <a:p>
            <a:r>
              <a:rPr lang="en-AU" dirty="0" smtClean="0"/>
              <a:t>How many people are involved?</a:t>
            </a:r>
          </a:p>
          <a:p>
            <a:r>
              <a:rPr lang="en-AU" dirty="0" smtClean="0"/>
              <a:t>How much social change is actually occurring? Why?</a:t>
            </a:r>
          </a:p>
          <a:p>
            <a:r>
              <a:rPr lang="en-AU" dirty="0" smtClean="0"/>
              <a:t>How much power does the movement have during each stage? Evidence?</a:t>
            </a:r>
          </a:p>
          <a:p>
            <a:r>
              <a:rPr lang="en-AU" dirty="0" smtClean="0"/>
              <a:t>How is the movement CHANGING as it is passing through each of the stages?</a:t>
            </a:r>
            <a:endParaRPr lang="en-AU" dirty="0"/>
          </a:p>
        </p:txBody>
      </p:sp>
    </p:spTree>
    <p:extLst>
      <p:ext uri="{BB962C8B-B14F-4D97-AF65-F5344CB8AC3E}">
        <p14:creationId xmlns:p14="http://schemas.microsoft.com/office/powerpoint/2010/main" val="865244751"/>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i="1" dirty="0" smtClean="0"/>
              <a:t>KK2d</a:t>
            </a:r>
            <a:r>
              <a:rPr lang="en-AU" i="1" dirty="0"/>
              <a:t>. how power is used by a social movement and its opposition</a:t>
            </a:r>
            <a:r>
              <a:rPr lang="en-AU" dirty="0"/>
              <a:t/>
            </a:r>
            <a:br>
              <a:rPr lang="en-AU" dirty="0"/>
            </a:br>
            <a:endParaRPr lang="en-AU" dirty="0"/>
          </a:p>
        </p:txBody>
      </p:sp>
      <p:sp>
        <p:nvSpPr>
          <p:cNvPr id="3" name="Content Placeholder 2"/>
          <p:cNvSpPr>
            <a:spLocks noGrp="1"/>
          </p:cNvSpPr>
          <p:nvPr>
            <p:ph idx="1"/>
          </p:nvPr>
        </p:nvSpPr>
        <p:spPr/>
        <p:txBody>
          <a:bodyPr>
            <a:normAutofit lnSpcReduction="10000"/>
          </a:bodyPr>
          <a:lstStyle/>
          <a:p>
            <a:r>
              <a:rPr lang="en-US" dirty="0"/>
              <a:t>All sociological discussion about the concept of power begins with </a:t>
            </a:r>
            <a:r>
              <a:rPr lang="en-US" dirty="0">
                <a:solidFill>
                  <a:srgbClr val="FF0000"/>
                </a:solidFill>
              </a:rPr>
              <a:t>Max Weber’s (1978) </a:t>
            </a:r>
            <a:r>
              <a:rPr lang="en-US" dirty="0" smtClean="0">
                <a:solidFill>
                  <a:srgbClr val="FF0000"/>
                </a:solidFill>
              </a:rPr>
              <a:t>definition: </a:t>
            </a:r>
            <a:r>
              <a:rPr lang="en-US" dirty="0" smtClean="0"/>
              <a:t>“</a:t>
            </a:r>
            <a:r>
              <a:rPr lang="en-AU" b="1" dirty="0"/>
              <a:t>the ability to achieve desired ends (reach your aims), despite resistance from others</a:t>
            </a:r>
            <a:r>
              <a:rPr lang="en-AU" dirty="0" smtClean="0"/>
              <a:t>.”</a:t>
            </a:r>
            <a:endParaRPr lang="en-AU" dirty="0"/>
          </a:p>
          <a:p>
            <a:r>
              <a:rPr lang="en-AU" dirty="0"/>
              <a:t>Those individuals within society who have adequate power are seen as possessing equality, whereas those who are denied power are seen as experiencing inequality.</a:t>
            </a:r>
          </a:p>
          <a:p>
            <a:r>
              <a:rPr lang="en-AU" dirty="0"/>
              <a:t>Individuals with power find it easier to create social change compared to those without power, as they generally have:</a:t>
            </a:r>
          </a:p>
          <a:p>
            <a:pPr lvl="0"/>
            <a:r>
              <a:rPr lang="en-AU" dirty="0"/>
              <a:t>Greater access to resources;</a:t>
            </a:r>
          </a:p>
          <a:p>
            <a:pPr lvl="0"/>
            <a:r>
              <a:rPr lang="en-AU" dirty="0"/>
              <a:t>Greater ability to resist or repress the actions of others;</a:t>
            </a:r>
          </a:p>
          <a:p>
            <a:pPr>
              <a:lnSpc>
                <a:spcPct val="110000"/>
              </a:lnSpc>
            </a:pPr>
            <a:r>
              <a:rPr lang="en-US" dirty="0" smtClean="0"/>
              <a:t>Power </a:t>
            </a:r>
            <a:r>
              <a:rPr lang="en-US" dirty="0"/>
              <a:t>may be derived from a number of </a:t>
            </a:r>
            <a:r>
              <a:rPr lang="en-US" dirty="0" smtClean="0"/>
              <a:t>sources: It </a:t>
            </a:r>
            <a:r>
              <a:rPr lang="en-US" dirty="0"/>
              <a:t>may come from sheer physical force or from the use of economic </a:t>
            </a:r>
            <a:r>
              <a:rPr lang="en-US" dirty="0" smtClean="0"/>
              <a:t>resources.</a:t>
            </a:r>
            <a:endParaRPr lang="en-US" dirty="0"/>
          </a:p>
          <a:p>
            <a:endParaRPr lang="en-AU" dirty="0"/>
          </a:p>
        </p:txBody>
      </p:sp>
    </p:spTree>
    <p:extLst>
      <p:ext uri="{BB962C8B-B14F-4D97-AF65-F5344CB8AC3E}">
        <p14:creationId xmlns:p14="http://schemas.microsoft.com/office/powerpoint/2010/main" val="317628624"/>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64949" y="413792"/>
            <a:ext cx="7024744" cy="1143000"/>
          </a:xfrm>
        </p:spPr>
        <p:txBody>
          <a:bodyPr>
            <a:normAutofit/>
          </a:bodyPr>
          <a:lstStyle/>
          <a:p>
            <a:r>
              <a:rPr lang="en-AU" dirty="0"/>
              <a:t>Types of </a:t>
            </a:r>
            <a:r>
              <a:rPr lang="en-AU" dirty="0" smtClean="0"/>
              <a:t>power</a:t>
            </a:r>
            <a:endParaRPr lang="en-AU" dirty="0"/>
          </a:p>
        </p:txBody>
      </p:sp>
      <p:sp>
        <p:nvSpPr>
          <p:cNvPr id="3" name="Content Placeholder 2"/>
          <p:cNvSpPr>
            <a:spLocks noGrp="1"/>
          </p:cNvSpPr>
          <p:nvPr>
            <p:ph idx="1"/>
          </p:nvPr>
        </p:nvSpPr>
        <p:spPr>
          <a:xfrm>
            <a:off x="1007543" y="1314745"/>
            <a:ext cx="8499528" cy="4752528"/>
          </a:xfrm>
        </p:spPr>
        <p:txBody>
          <a:bodyPr>
            <a:normAutofit fontScale="92500" lnSpcReduction="20000"/>
          </a:bodyPr>
          <a:lstStyle/>
          <a:p>
            <a:pPr marL="68580" indent="0">
              <a:buNone/>
            </a:pPr>
            <a:endParaRPr lang="en-AU" dirty="0"/>
          </a:p>
          <a:p>
            <a:pPr marL="68580" indent="0" algn="ctr">
              <a:buNone/>
            </a:pPr>
            <a:r>
              <a:rPr lang="en-AU" sz="3400" b="1" dirty="0">
                <a:solidFill>
                  <a:schemeClr val="bg2">
                    <a:lumMod val="50000"/>
                  </a:schemeClr>
                </a:solidFill>
              </a:rPr>
              <a:t>Legitimate Power: </a:t>
            </a:r>
            <a:r>
              <a:rPr lang="en-AU" dirty="0"/>
              <a:t/>
            </a:r>
            <a:br>
              <a:rPr lang="en-AU" dirty="0"/>
            </a:br>
            <a:endParaRPr lang="en-AU" dirty="0"/>
          </a:p>
          <a:p>
            <a:r>
              <a:rPr lang="en-AU" dirty="0"/>
              <a:t>The use of power by those seen as having the right to it;</a:t>
            </a:r>
          </a:p>
          <a:p>
            <a:r>
              <a:rPr lang="en-AU" dirty="0"/>
              <a:t>Authority;</a:t>
            </a:r>
          </a:p>
          <a:p>
            <a:r>
              <a:rPr lang="en-AU" dirty="0"/>
              <a:t>e.g. politicians in a democracy, teachers in a school</a:t>
            </a:r>
            <a:r>
              <a:rPr lang="en-AU" dirty="0" smtClean="0"/>
              <a:t>; elected officials;</a:t>
            </a:r>
            <a:endParaRPr lang="en-AU" dirty="0"/>
          </a:p>
          <a:p>
            <a:pPr marL="216000">
              <a:spcBef>
                <a:spcPts val="600"/>
              </a:spcBef>
            </a:pPr>
            <a:r>
              <a:rPr lang="en-AU" dirty="0" smtClean="0"/>
              <a:t>Use </a:t>
            </a:r>
            <a:r>
              <a:rPr lang="en-AU" dirty="0"/>
              <a:t>of </a:t>
            </a:r>
            <a:r>
              <a:rPr lang="en-AU" dirty="0" smtClean="0"/>
              <a:t>legitimate power: money, media</a:t>
            </a:r>
            <a:r>
              <a:rPr lang="en-AU" dirty="0"/>
              <a:t>, protest, boycotting products, use of police/armed </a:t>
            </a:r>
            <a:r>
              <a:rPr lang="en-AU" dirty="0" smtClean="0"/>
              <a:t>forces, Social Media, radio, television, billboards, pamphlets, documentaries.</a:t>
            </a:r>
            <a:endParaRPr lang="en-AU" dirty="0"/>
          </a:p>
          <a:p>
            <a:pPr marL="68580" indent="0" algn="ctr">
              <a:buNone/>
            </a:pPr>
            <a:r>
              <a:rPr lang="en-AU" sz="3600" b="1" dirty="0" smtClean="0">
                <a:solidFill>
                  <a:schemeClr val="bg2">
                    <a:lumMod val="50000"/>
                  </a:schemeClr>
                </a:solidFill>
              </a:rPr>
              <a:t>Illegitimate </a:t>
            </a:r>
            <a:r>
              <a:rPr lang="en-AU" sz="3600" b="1" dirty="0">
                <a:solidFill>
                  <a:schemeClr val="bg2">
                    <a:lumMod val="50000"/>
                  </a:schemeClr>
                </a:solidFill>
              </a:rPr>
              <a:t>Power:</a:t>
            </a:r>
            <a:r>
              <a:rPr lang="en-AU" u="sng" dirty="0"/>
              <a:t/>
            </a:r>
            <a:br>
              <a:rPr lang="en-AU" u="sng" dirty="0"/>
            </a:br>
            <a:endParaRPr lang="en-AU" dirty="0"/>
          </a:p>
          <a:p>
            <a:r>
              <a:rPr lang="en-AU" dirty="0"/>
              <a:t>Power that requires the use of coercion (threat or force), to force compliance; </a:t>
            </a:r>
          </a:p>
          <a:p>
            <a:r>
              <a:rPr lang="en-AU" dirty="0"/>
              <a:t>It is not recognised by society;</a:t>
            </a:r>
          </a:p>
          <a:p>
            <a:r>
              <a:rPr lang="en-AU" dirty="0"/>
              <a:t>e.g. violence and terrorist </a:t>
            </a:r>
            <a:r>
              <a:rPr lang="en-AU" dirty="0" smtClean="0"/>
              <a:t>activities; sabotage &amp; riots;</a:t>
            </a:r>
            <a:r>
              <a:rPr lang="en-AU" dirty="0"/>
              <a:t> </a:t>
            </a:r>
            <a:r>
              <a:rPr lang="en-AU" dirty="0" smtClean="0"/>
              <a:t>breaking &amp; entering &amp; vandalism;</a:t>
            </a:r>
            <a:endParaRPr lang="en-AU" dirty="0"/>
          </a:p>
          <a:p>
            <a:endParaRPr lang="en-AU" dirty="0"/>
          </a:p>
        </p:txBody>
      </p:sp>
    </p:spTree>
    <p:extLst>
      <p:ext uri="{BB962C8B-B14F-4D97-AF65-F5344CB8AC3E}">
        <p14:creationId xmlns:p14="http://schemas.microsoft.com/office/powerpoint/2010/main" val="2160549738"/>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1684" y="1293406"/>
            <a:ext cx="9601196" cy="1303867"/>
          </a:xfrm>
        </p:spPr>
        <p:txBody>
          <a:bodyPr>
            <a:normAutofit fontScale="90000"/>
          </a:bodyPr>
          <a:lstStyle/>
          <a:p>
            <a:r>
              <a:rPr lang="en-AU" i="1" dirty="0" smtClean="0"/>
              <a:t>KK2e</a:t>
            </a:r>
            <a:r>
              <a:rPr lang="en-AU" i="1" dirty="0"/>
              <a:t>. influences of social movements on social change, with consideration of what was changed and who was changed</a:t>
            </a:r>
            <a:r>
              <a:rPr lang="en-AU" dirty="0"/>
              <a:t/>
            </a:r>
            <a:br>
              <a:rPr lang="en-AU" dirty="0"/>
            </a:br>
            <a:endParaRPr lang="en-AU" dirty="0"/>
          </a:p>
        </p:txBody>
      </p:sp>
      <p:sp>
        <p:nvSpPr>
          <p:cNvPr id="3" name="Content Placeholder 2"/>
          <p:cNvSpPr>
            <a:spLocks noGrp="1"/>
          </p:cNvSpPr>
          <p:nvPr>
            <p:ph idx="1"/>
          </p:nvPr>
        </p:nvSpPr>
        <p:spPr>
          <a:xfrm>
            <a:off x="1094193" y="2977227"/>
            <a:ext cx="8596668" cy="3880773"/>
          </a:xfrm>
        </p:spPr>
        <p:txBody>
          <a:bodyPr/>
          <a:lstStyle/>
          <a:p>
            <a:r>
              <a:rPr lang="en-AU" dirty="0"/>
              <a:t>Social movements have had a profound effect on the structure and experience of social life across time. </a:t>
            </a:r>
          </a:p>
          <a:p>
            <a:r>
              <a:rPr lang="en-AU" dirty="0"/>
              <a:t>For a social movement to be successful in creating social change, there has to be some change in people’s behaviour. </a:t>
            </a:r>
          </a:p>
        </p:txBody>
      </p:sp>
    </p:spTree>
    <p:extLst>
      <p:ext uri="{BB962C8B-B14F-4D97-AF65-F5344CB8AC3E}">
        <p14:creationId xmlns:p14="http://schemas.microsoft.com/office/powerpoint/2010/main" val="117878703"/>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a:t>Some examples include:</a:t>
            </a:r>
            <a:br>
              <a:rPr lang="en-AU" dirty="0"/>
            </a:br>
            <a:endParaRPr lang="en-AU"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6175680"/>
              </p:ext>
            </p:extLst>
          </p:nvPr>
        </p:nvGraphicFramePr>
        <p:xfrm>
          <a:off x="217761" y="1441844"/>
          <a:ext cx="10017457" cy="3862317"/>
        </p:xfrm>
        <a:graphic>
          <a:graphicData uri="http://schemas.openxmlformats.org/drawingml/2006/table">
            <a:tbl>
              <a:tblPr firstRow="1" firstCol="1" bandRow="1">
                <a:tableStyleId>{5C22544A-7EE6-4342-B048-85BDC9FD1C3A}</a:tableStyleId>
              </a:tblPr>
              <a:tblGrid>
                <a:gridCol w="1974110"/>
                <a:gridCol w="8043347"/>
              </a:tblGrid>
              <a:tr h="2482919">
                <a:tc>
                  <a:txBody>
                    <a:bodyPr/>
                    <a:lstStyle/>
                    <a:p>
                      <a:pPr algn="l">
                        <a:spcAft>
                          <a:spcPts val="0"/>
                        </a:spcAft>
                      </a:pPr>
                      <a:r>
                        <a:rPr lang="en-AU" sz="1600" dirty="0">
                          <a:effectLst/>
                        </a:rPr>
                        <a:t>1. Significant social change achieved by Australian Indigenous people;</a:t>
                      </a:r>
                    </a:p>
                    <a:p>
                      <a:pPr algn="l">
                        <a:spcAft>
                          <a:spcPts val="0"/>
                        </a:spcAft>
                      </a:pPr>
                      <a:r>
                        <a:rPr lang="en-AU" sz="1600" dirty="0">
                          <a:effectLst/>
                        </a:rPr>
                        <a:t> </a:t>
                      </a:r>
                      <a:endParaRPr lang="en-A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gn="just">
                        <a:spcAft>
                          <a:spcPts val="0"/>
                        </a:spcAft>
                        <a:buFont typeface="Symbol" panose="05050102010706020507" pitchFamily="18" charset="2"/>
                        <a:buChar char=""/>
                      </a:pPr>
                      <a:r>
                        <a:rPr lang="en-AU" sz="1600" b="1" dirty="0">
                          <a:solidFill>
                            <a:schemeClr val="tx1"/>
                          </a:solidFill>
                          <a:effectLst/>
                        </a:rPr>
                        <a:t>During the 1960s AI social activists used the American civil rights movement as a model for change. </a:t>
                      </a:r>
                    </a:p>
                    <a:p>
                      <a:pPr marL="342900" lvl="0" indent="-342900" algn="just">
                        <a:spcAft>
                          <a:spcPts val="0"/>
                        </a:spcAft>
                        <a:buFont typeface="Symbol" panose="05050102010706020507" pitchFamily="18" charset="2"/>
                        <a:buChar char=""/>
                      </a:pPr>
                      <a:r>
                        <a:rPr lang="en-AU" sz="1600" b="1" dirty="0">
                          <a:solidFill>
                            <a:schemeClr val="tx1"/>
                          </a:solidFill>
                          <a:effectLst/>
                        </a:rPr>
                        <a:t>e.g. Charles Perkins 1965 Freedom Rides.</a:t>
                      </a:r>
                    </a:p>
                    <a:p>
                      <a:pPr marL="342900" lvl="0" indent="-342900" algn="just">
                        <a:spcAft>
                          <a:spcPts val="0"/>
                        </a:spcAft>
                        <a:buFont typeface="Symbol" panose="05050102010706020507" pitchFamily="18" charset="2"/>
                        <a:buChar char=""/>
                      </a:pPr>
                      <a:r>
                        <a:rPr lang="en-AU" sz="1600" b="1" dirty="0">
                          <a:solidFill>
                            <a:schemeClr val="tx1"/>
                          </a:solidFill>
                          <a:effectLst/>
                        </a:rPr>
                        <a:t>Results = succeeded in attracting vital media attention to highlight the injustices within Australia at the time;</a:t>
                      </a:r>
                    </a:p>
                    <a:p>
                      <a:pPr marL="342900" lvl="0" indent="-342900" algn="just">
                        <a:spcAft>
                          <a:spcPts val="0"/>
                        </a:spcAft>
                        <a:buFont typeface="Symbol" panose="05050102010706020507" pitchFamily="18" charset="2"/>
                        <a:buChar char=""/>
                      </a:pPr>
                      <a:r>
                        <a:rPr lang="en-AU" sz="1600" b="1" dirty="0">
                          <a:solidFill>
                            <a:schemeClr val="tx1"/>
                          </a:solidFill>
                          <a:effectLst/>
                        </a:rPr>
                        <a:t>1967 Referendum: encouraged Australian people to accept a referendum to change the constitution;</a:t>
                      </a:r>
                    </a:p>
                    <a:p>
                      <a:pPr marL="342900" lvl="0" indent="-342900" algn="just">
                        <a:spcAft>
                          <a:spcPts val="0"/>
                        </a:spcAft>
                        <a:buFont typeface="Symbol" panose="05050102010706020507" pitchFamily="18" charset="2"/>
                        <a:buChar char=""/>
                      </a:pPr>
                      <a:r>
                        <a:rPr lang="en-AU" sz="1600" b="1" dirty="0">
                          <a:solidFill>
                            <a:schemeClr val="tx1"/>
                          </a:solidFill>
                          <a:effectLst/>
                        </a:rPr>
                        <a:t>Results = Federal Government enacted special laws and programs for AI people;</a:t>
                      </a:r>
                      <a:endParaRPr lang="en-AU"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lumMod val="90000"/>
                      </a:schemeClr>
                    </a:solidFill>
                  </a:tcPr>
                </a:tc>
              </a:tr>
              <a:tr h="1379398">
                <a:tc>
                  <a:txBody>
                    <a:bodyPr/>
                    <a:lstStyle/>
                    <a:p>
                      <a:pPr algn="l">
                        <a:spcAft>
                          <a:spcPts val="0"/>
                        </a:spcAft>
                      </a:pPr>
                      <a:r>
                        <a:rPr lang="en-AU" sz="1600" dirty="0">
                          <a:effectLst/>
                        </a:rPr>
                        <a:t>2. The environmental movement</a:t>
                      </a:r>
                    </a:p>
                    <a:p>
                      <a:pPr algn="l">
                        <a:spcAft>
                          <a:spcPts val="0"/>
                        </a:spcAft>
                      </a:pPr>
                      <a:r>
                        <a:rPr lang="en-AU" sz="1600" dirty="0">
                          <a:effectLst/>
                        </a:rPr>
                        <a:t> </a:t>
                      </a:r>
                      <a:endParaRPr lang="en-A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gn="just">
                        <a:spcAft>
                          <a:spcPts val="0"/>
                        </a:spcAft>
                        <a:buFont typeface="Symbol" panose="05050102010706020507" pitchFamily="18" charset="2"/>
                        <a:buChar char=""/>
                      </a:pPr>
                      <a:r>
                        <a:rPr lang="en-AU" sz="1600" b="1" dirty="0">
                          <a:solidFill>
                            <a:schemeClr val="tx1"/>
                          </a:solidFill>
                          <a:effectLst/>
                        </a:rPr>
                        <a:t>1960’s – introduction of many new environmental movements e.g. Friends of the Earth, Greenpeace;</a:t>
                      </a:r>
                    </a:p>
                    <a:p>
                      <a:pPr marL="342900" lvl="0" indent="-342900" algn="just">
                        <a:spcAft>
                          <a:spcPts val="0"/>
                        </a:spcAft>
                        <a:buFont typeface="Symbol" panose="05050102010706020507" pitchFamily="18" charset="2"/>
                        <a:buChar char=""/>
                      </a:pPr>
                      <a:r>
                        <a:rPr lang="en-AU" sz="1600" b="1" dirty="0">
                          <a:solidFill>
                            <a:schemeClr val="tx1"/>
                          </a:solidFill>
                          <a:effectLst/>
                        </a:rPr>
                        <a:t>Results = many people are now promoting and protecting natural parks, advocating for resource management and attempt in their daily lives, to minimise their impact on the environment;</a:t>
                      </a:r>
                      <a:endParaRPr lang="en-AU"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2">
                        <a:lumMod val="90000"/>
                      </a:schemeClr>
                    </a:solidFill>
                  </a:tcPr>
                </a:tc>
              </a:tr>
            </a:tbl>
          </a:graphicData>
        </a:graphic>
      </p:graphicFrame>
    </p:spTree>
    <p:extLst>
      <p:ext uri="{BB962C8B-B14F-4D97-AF65-F5344CB8AC3E}">
        <p14:creationId xmlns:p14="http://schemas.microsoft.com/office/powerpoint/2010/main" val="2877390950"/>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2217</TotalTime>
  <Words>10694</Words>
  <Application>Microsoft Macintosh PowerPoint</Application>
  <PresentationFormat>Widescreen</PresentationFormat>
  <Paragraphs>1031</Paragraphs>
  <Slides>113</Slides>
  <Notes>24</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113</vt:i4>
      </vt:variant>
    </vt:vector>
  </HeadingPairs>
  <TitlesOfParts>
    <vt:vector size="125" baseType="lpstr">
      <vt:lpstr>Adobe Garamond Pro</vt:lpstr>
      <vt:lpstr>Aharoni</vt:lpstr>
      <vt:lpstr>Calibri</vt:lpstr>
      <vt:lpstr>Chalkduster</vt:lpstr>
      <vt:lpstr>Symbol</vt:lpstr>
      <vt:lpstr>Tahoma</vt:lpstr>
      <vt:lpstr>Times New Roman</vt:lpstr>
      <vt:lpstr>Trebuchet MS</vt:lpstr>
      <vt:lpstr>Wingdings</vt:lpstr>
      <vt:lpstr>Wingdings 3</vt:lpstr>
      <vt:lpstr>Arial</vt:lpstr>
      <vt:lpstr>Facet</vt:lpstr>
      <vt:lpstr>SOCIOLOGY UNIT 4:</vt:lpstr>
      <vt:lpstr>WEIGHTING OF EACH UNIT:</vt:lpstr>
      <vt:lpstr>UNIT 4 COURSEWORK RESULT:</vt:lpstr>
      <vt:lpstr>COMMUNITY</vt:lpstr>
      <vt:lpstr>AREA OF STUDY 1: COMMUNITY</vt:lpstr>
      <vt:lpstr>KEY KNOWLEDGE (KK)</vt:lpstr>
      <vt:lpstr>KK CONTINUED..</vt:lpstr>
      <vt:lpstr>GENERAL ADVICE FOR TEACHERS:</vt:lpstr>
      <vt:lpstr>SUITABLE COMMUNITIES:</vt:lpstr>
      <vt:lpstr>KK1 </vt:lpstr>
      <vt:lpstr>PowerPoint Presentation</vt:lpstr>
      <vt:lpstr>Ferdinand Tonnies (1855-1936)</vt:lpstr>
      <vt:lpstr>Industrial Revolution</vt:lpstr>
      <vt:lpstr>Industrial revolution continued</vt:lpstr>
      <vt:lpstr>Traditional  - Gemeinschaft (community)</vt:lpstr>
      <vt:lpstr>Modern – Gesellschaft (society)</vt:lpstr>
      <vt:lpstr>PowerPoint Presentation</vt:lpstr>
      <vt:lpstr>Factors that changed us from traditional to modern</vt:lpstr>
      <vt:lpstr>ULTIMATELY: THE FEATURES THAT ARE COMMON TO BOTH:</vt:lpstr>
      <vt:lpstr>KK2:</vt:lpstr>
      <vt:lpstr>Castells’ - Network Society</vt:lpstr>
      <vt:lpstr>2 Types of ICT community… virtual or online</vt:lpstr>
      <vt:lpstr>ICT – good or bad</vt:lpstr>
      <vt:lpstr>KK3:</vt:lpstr>
      <vt:lpstr>Factors that help maintain, weaken &amp; strengthen sense of community</vt:lpstr>
      <vt:lpstr>Experience of community vs. sense of community</vt:lpstr>
      <vt:lpstr>Sense of community</vt:lpstr>
      <vt:lpstr>Experience of community</vt:lpstr>
      <vt:lpstr>How can a sense of community be strengthened or weakened? (pest)</vt:lpstr>
      <vt:lpstr>Technological factors Positive Impact of ICT on community </vt:lpstr>
      <vt:lpstr>Negative Impact of ICT on community </vt:lpstr>
      <vt:lpstr>CHANGE - P.E.E.S. (or seep)</vt:lpstr>
      <vt:lpstr>Use specific information from a community you have studied</vt:lpstr>
      <vt:lpstr>KK4:</vt:lpstr>
      <vt:lpstr>YOUR COMMUNITY?</vt:lpstr>
      <vt:lpstr>YOUR COMMUNITY? cont.</vt:lpstr>
      <vt:lpstr>AOS 1 ASSESSMENT:</vt:lpstr>
      <vt:lpstr>AOS 1: SAMPLE ASSESSMENT </vt:lpstr>
      <vt:lpstr>THE EXAM:</vt:lpstr>
      <vt:lpstr>PAST EXAM QUESTIONS –  EXTENDED RESPONSES:</vt:lpstr>
      <vt:lpstr>PAST EXAM QUESTIONS –  ESSAYS:</vt:lpstr>
      <vt:lpstr>2016 EXAM:</vt:lpstr>
      <vt:lpstr>PRACTICE SAC QUESTIONS – REPORT:</vt:lpstr>
      <vt:lpstr>PRACTICE SAC QUESTIONS – TEST:</vt:lpstr>
      <vt:lpstr>SOCIAL MOVEMENTS &amp; SOCIAL CHANGE</vt:lpstr>
      <vt:lpstr>AREA OF STUDY 2: SOCIAL MOVEMENTS &amp; SOCIAL CHANGE</vt:lpstr>
      <vt:lpstr>KEY KNOWLEDGE:</vt:lpstr>
      <vt:lpstr>KK CONTINUED..</vt:lpstr>
      <vt:lpstr>Environmental Social Movement</vt:lpstr>
      <vt:lpstr>KK1: The concepts of social movements and social change</vt:lpstr>
      <vt:lpstr>SOCIAL CHANGE:</vt:lpstr>
      <vt:lpstr>FEATURES OF SOCIAL MOVEMENTS: </vt:lpstr>
      <vt:lpstr>How do social movements encourage change? </vt:lpstr>
      <vt:lpstr>Civil disobedience</vt:lpstr>
      <vt:lpstr>Publicity – PETA Have many famous women pose in various forms of undress to promote their belief in a society that treats animals in a more ethical way.  Past models, Kim Kardashian, Pamela Anderson, Natalie Imbruglia, Paris Hilton</vt:lpstr>
      <vt:lpstr>COORDINATED DEMANDS – LETTER WRITING, TEXT BOMBING</vt:lpstr>
      <vt:lpstr>PROTEST MARCH</vt:lpstr>
      <vt:lpstr>               Social Movements: E.g.</vt:lpstr>
      <vt:lpstr>KK2: The nature of social movements: </vt:lpstr>
      <vt:lpstr>KK2a: alternative, redemptive, reformative and revolutionary types of social movements:  ARRR – Red – Ref - Rev </vt:lpstr>
      <vt:lpstr> Alternative Social Movements </vt:lpstr>
      <vt:lpstr>ALTERNATIVE SMs</vt:lpstr>
      <vt:lpstr>EXAMPLES OF ALTERNATIVE MOVEMENTS:</vt:lpstr>
      <vt:lpstr>Redemptive Social Movements </vt:lpstr>
      <vt:lpstr>REDEMPTIVE SMs</vt:lpstr>
      <vt:lpstr>EXAMPLES OF REDEMPTIVE MOVEMENTS:</vt:lpstr>
      <vt:lpstr>Reformative Social Movements </vt:lpstr>
      <vt:lpstr>REFORMATIVE SMs</vt:lpstr>
      <vt:lpstr>EXAMPLES OF REFORMATIVE MOVEMENTS:</vt:lpstr>
      <vt:lpstr>PETA is a Reformative NSM</vt:lpstr>
      <vt:lpstr>Revolutionary Social Movements </vt:lpstr>
      <vt:lpstr>REVOLUTIONARY SMs</vt:lpstr>
      <vt:lpstr>EXAMPLES OF REVOLUTIONARY MOVEMENTS</vt:lpstr>
      <vt:lpstr>ARAB SPRING:</vt:lpstr>
      <vt:lpstr>KK2b. the deprivation and new social movements theories of how social movements come into being </vt:lpstr>
      <vt:lpstr>RDTs vs. NSMs</vt:lpstr>
      <vt:lpstr>RELATIVE DEPRIVATION THEORY</vt:lpstr>
      <vt:lpstr>RELATIVE DEPRIVATION CONT.</vt:lpstr>
      <vt:lpstr>EXAMPLES OF SMs THAT CAME INTO BEING THROUGH RELATIVE DEPRIVATION:</vt:lpstr>
      <vt:lpstr>NEW SOCIAL MOVEMENTS THEORY</vt:lpstr>
      <vt:lpstr>PowerPoint Presentation</vt:lpstr>
      <vt:lpstr>Key features of NSMs</vt:lpstr>
      <vt:lpstr>TWO TYPES OF NEW SOCIAL MOVEMENTS: </vt:lpstr>
      <vt:lpstr>PowerPoint Presentation</vt:lpstr>
      <vt:lpstr>KK2c. the stages in social movements of emergence, coalescence, bureaucratisation and decline </vt:lpstr>
      <vt:lpstr>STAGE 1: EMERGENCE</vt:lpstr>
      <vt:lpstr>STAGE 1: EMERGENCE</vt:lpstr>
      <vt:lpstr>STAGE 2: COALESCENCE</vt:lpstr>
      <vt:lpstr>STAGE 2: COALESCENCE</vt:lpstr>
      <vt:lpstr>STAGE 3: BUREAUCRATISATION  </vt:lpstr>
      <vt:lpstr>STAGE 3: BUREAUCRATISATION </vt:lpstr>
      <vt:lpstr>STAGE 3: BUREAUCRATISATION</vt:lpstr>
      <vt:lpstr>STAGE 4: DECLINE</vt:lpstr>
      <vt:lpstr>STAGE 4: DECLINE</vt:lpstr>
      <vt:lpstr>4 STAGES:</vt:lpstr>
      <vt:lpstr>KK2d. how power is used by a social movement and its opposition </vt:lpstr>
      <vt:lpstr>Types of power</vt:lpstr>
      <vt:lpstr>KK2e. influences of social movements on social change, with consideration of what was changed and who was changed </vt:lpstr>
      <vt:lpstr>Some examples include: </vt:lpstr>
      <vt:lpstr>SOCIAL CHANGE</vt:lpstr>
      <vt:lpstr>SUMMARY OF DEFINITIONS:</vt:lpstr>
      <vt:lpstr>CASE STUDIES:</vt:lpstr>
      <vt:lpstr>EXAMPLES:</vt:lpstr>
      <vt:lpstr>AOS 2 ASSESSMENT:</vt:lpstr>
      <vt:lpstr>AOS 2: SAMPLE ASSESSMENT </vt:lpstr>
      <vt:lpstr>THE EXAM:</vt:lpstr>
      <vt:lpstr>PAST EXAM QUESTIONS –  EXTENDED RESPONSES: 10 marks each</vt:lpstr>
      <vt:lpstr>2016 EXAM:</vt:lpstr>
      <vt:lpstr>PAST EXAM QUESTIONS –  ESSAYS:</vt:lpstr>
      <vt:lpstr>PRACTICE SAC QUESTIONS – REPORT:</vt:lpstr>
      <vt:lpstr>PRACTICE SAC QUESTIONS – TEST:</vt:lpstr>
      <vt:lpstr>Last minute tips for preparing students:</vt:lpstr>
      <vt:lpstr>GOOD LUCK!</vt:lpstr>
    </vt:vector>
  </TitlesOfParts>
  <Company>DEECD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SOCIOLOGY UNIT 4:</dc:title>
  <dc:creator>Marilena Hudson</dc:creator>
  <cp:lastModifiedBy>Microsoft Office User</cp:lastModifiedBy>
  <cp:revision>17</cp:revision>
  <dcterms:created xsi:type="dcterms:W3CDTF">2017-01-12T08:20:29Z</dcterms:created>
  <dcterms:modified xsi:type="dcterms:W3CDTF">2017-02-06T10:59:30Z</dcterms:modified>
</cp:coreProperties>
</file>