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259" r:id="rId3"/>
    <p:sldId id="256" r:id="rId4"/>
    <p:sldId id="262" r:id="rId5"/>
    <p:sldId id="264" r:id="rId6"/>
    <p:sldId id="263" r:id="rId7"/>
    <p:sldId id="267" r:id="rId8"/>
    <p:sldId id="275" r:id="rId9"/>
    <p:sldId id="277" r:id="rId10"/>
    <p:sldId id="268" r:id="rId11"/>
    <p:sldId id="269" r:id="rId12"/>
    <p:sldId id="270" r:id="rId13"/>
    <p:sldId id="272" r:id="rId14"/>
    <p:sldId id="273" r:id="rId15"/>
    <p:sldId id="274" r:id="rId16"/>
    <p:sldId id="276" r:id="rId17"/>
    <p:sldId id="279" r:id="rId18"/>
    <p:sldId id="280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3" r:id="rId29"/>
    <p:sldId id="296" r:id="rId30"/>
    <p:sldId id="295" r:id="rId31"/>
    <p:sldId id="294" r:id="rId32"/>
    <p:sldId id="291" r:id="rId33"/>
    <p:sldId id="278" r:id="rId34"/>
    <p:sldId id="297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8AD2FD-DA1E-40AE-BC48-FBD44B9E350D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6C2FF-C521-4CC9-AA8B-210062316B6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5968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9370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9541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4966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3533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3705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713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7019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7217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8667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076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2158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A286-B066-42CB-BD15-91C9D24F2127}" type="datetimeFigureOut">
              <a:rPr lang="en-AU" smtClean="0"/>
              <a:t>5/12/2016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E3463-9E99-447D-90BD-63EA25E8598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8269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youtu.be/Cgi9tz3IZWQ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 smtClean="0"/>
              <a:t>Year 12 Global Politics</a:t>
            </a:r>
            <a:br>
              <a:rPr lang="en-AU" b="1" dirty="0" smtClean="0"/>
            </a:br>
            <a:r>
              <a:rPr lang="en-AU" b="1" dirty="0" smtClean="0"/>
              <a:t>Unit 4 </a:t>
            </a:r>
            <a:endParaRPr lang="en-AU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27522"/>
            <a:ext cx="9144000" cy="1655762"/>
          </a:xfrm>
        </p:spPr>
        <p:txBody>
          <a:bodyPr/>
          <a:lstStyle/>
          <a:p>
            <a:r>
              <a:rPr lang="en-AU" dirty="0" smtClean="0"/>
              <a:t>Alex Milnes</a:t>
            </a:r>
          </a:p>
        </p:txBody>
      </p:sp>
      <p:sp>
        <p:nvSpPr>
          <p:cNvPr id="4" name="Rectangle 3"/>
          <p:cNvSpPr/>
          <p:nvPr/>
        </p:nvSpPr>
        <p:spPr>
          <a:xfrm>
            <a:off x="9245127" y="5529658"/>
            <a:ext cx="26340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i="1" dirty="0" smtClean="0"/>
              <a:t>ami@gwsc.vic.edu.au </a:t>
            </a:r>
          </a:p>
          <a:p>
            <a:endParaRPr lang="en-AU" sz="2000" i="1" dirty="0" smtClean="0"/>
          </a:p>
          <a:p>
            <a:r>
              <a:rPr lang="en-AU" sz="2000" i="1" dirty="0" smtClean="0"/>
              <a:t>@</a:t>
            </a:r>
            <a:r>
              <a:rPr lang="en-AU" sz="2000" i="1" dirty="0" err="1" smtClean="0"/>
              <a:t>missmilnesgp</a:t>
            </a:r>
            <a:endParaRPr lang="en-AU" sz="2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7099" y="5529658"/>
            <a:ext cx="528087" cy="3482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7099" y="6147987"/>
            <a:ext cx="546471" cy="50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0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1029" y="2238233"/>
            <a:ext cx="10515600" cy="380772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3600" b="1" dirty="0" smtClean="0">
                <a:solidFill>
                  <a:srgbClr val="FF0000"/>
                </a:solidFill>
                <a:latin typeface="+mj-lt"/>
              </a:rPr>
              <a:t>Blurb activity</a:t>
            </a:r>
          </a:p>
          <a:p>
            <a:pPr marL="0" indent="0">
              <a:buNone/>
            </a:pPr>
            <a:endParaRPr lang="en-AU" sz="36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en-AU" sz="3600" dirty="0" smtClean="0">
                <a:latin typeface="+mj-lt"/>
              </a:rPr>
              <a:t>At the beginning of each Area of Study, in groups students read the blurb and come up with questions from the blurb only (not found in KK or KS). </a:t>
            </a:r>
          </a:p>
          <a:p>
            <a:endParaRPr lang="en-AU" sz="3600" dirty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Your turn! </a:t>
            </a:r>
          </a:p>
        </p:txBody>
      </p:sp>
    </p:spTree>
    <p:extLst>
      <p:ext uri="{BB962C8B-B14F-4D97-AF65-F5344CB8AC3E}">
        <p14:creationId xmlns:p14="http://schemas.microsoft.com/office/powerpoint/2010/main" val="29950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2790" y="1678674"/>
            <a:ext cx="10871580" cy="472212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sz="3600" b="1" dirty="0" smtClean="0">
                <a:solidFill>
                  <a:srgbClr val="FF0000"/>
                </a:solidFill>
                <a:latin typeface="+mj-lt"/>
              </a:rPr>
              <a:t>Major debates</a:t>
            </a:r>
          </a:p>
          <a:p>
            <a:pPr marL="0" indent="0">
              <a:buNone/>
            </a:pPr>
            <a:endParaRPr lang="en-AU" sz="36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en-AU" sz="3600" dirty="0" smtClean="0">
                <a:latin typeface="+mj-lt"/>
              </a:rPr>
              <a:t>Also at the beginning of this Area of Study, I introduce and discuss with students what I see as the ‘over-arching debates’ in this </a:t>
            </a:r>
            <a:r>
              <a:rPr lang="en-AU" sz="3600" dirty="0" err="1" smtClean="0">
                <a:latin typeface="+mj-lt"/>
              </a:rPr>
              <a:t>AoS</a:t>
            </a:r>
            <a:r>
              <a:rPr lang="en-AU" sz="3600" dirty="0" smtClean="0">
                <a:latin typeface="+mj-lt"/>
              </a:rPr>
              <a:t>. 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3200" dirty="0" smtClean="0">
                <a:latin typeface="+mj-lt"/>
              </a:rPr>
              <a:t>Universalism vs. relativism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3200" dirty="0" smtClean="0">
                <a:latin typeface="+mj-lt"/>
              </a:rPr>
              <a:t>Human rights vs. sovereignty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3200" dirty="0" smtClean="0">
                <a:latin typeface="+mj-lt"/>
              </a:rPr>
              <a:t>The global interest vs. the national interest</a:t>
            </a:r>
          </a:p>
          <a:p>
            <a:pPr marL="457200" lvl="1" indent="0">
              <a:buNone/>
            </a:pPr>
            <a:endParaRPr lang="en-AU" sz="32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Use these to also introduce the key terms of realism and cosmopolitanism</a:t>
            </a:r>
          </a:p>
          <a:p>
            <a:endParaRPr lang="en-AU" sz="36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I use visuals only for this, then discuss the debates verbally</a:t>
            </a:r>
          </a:p>
        </p:txBody>
      </p:sp>
    </p:spTree>
    <p:extLst>
      <p:ext uri="{BB962C8B-B14F-4D97-AF65-F5344CB8AC3E}">
        <p14:creationId xmlns:p14="http://schemas.microsoft.com/office/powerpoint/2010/main" val="159867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608" y="1733265"/>
            <a:ext cx="10515600" cy="38077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Major debates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753" y="341193"/>
            <a:ext cx="4392923" cy="339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57" y="2550922"/>
            <a:ext cx="4141324" cy="3182771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385" y="4142307"/>
            <a:ext cx="4183039" cy="2365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976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40563"/>
            <a:ext cx="10515600" cy="38077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Ratification map (CEDAW)</a:t>
            </a:r>
          </a:p>
        </p:txBody>
      </p:sp>
      <p:pic>
        <p:nvPicPr>
          <p:cNvPr id="7" name="Picture 2" descr="{{{image_alt}}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482852"/>
            <a:ext cx="949286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736" y="2635252"/>
            <a:ext cx="3017264" cy="1447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8808" y="6059745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 smtClean="0"/>
              <a:t>Three observations?</a:t>
            </a:r>
          </a:p>
        </p:txBody>
      </p:sp>
    </p:spTree>
    <p:extLst>
      <p:ext uri="{BB962C8B-B14F-4D97-AF65-F5344CB8AC3E}">
        <p14:creationId xmlns:p14="http://schemas.microsoft.com/office/powerpoint/2010/main" val="315313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40562"/>
            <a:ext cx="11121788" cy="49830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Practice questions</a:t>
            </a:r>
          </a:p>
          <a:p>
            <a:pPr marL="0" indent="0">
              <a:buNone/>
            </a:pPr>
            <a:endParaRPr lang="en-AU" b="1" dirty="0">
              <a:solidFill>
                <a:srgbClr val="FF0000"/>
              </a:solidFill>
              <a:latin typeface="+mj-lt"/>
            </a:endParaRPr>
          </a:p>
          <a:p>
            <a:r>
              <a:rPr lang="en-AU" dirty="0" smtClean="0">
                <a:latin typeface="+mj-lt"/>
              </a:rPr>
              <a:t>For each </a:t>
            </a:r>
            <a:r>
              <a:rPr lang="en-AU" dirty="0" err="1" smtClean="0">
                <a:latin typeface="+mj-lt"/>
              </a:rPr>
              <a:t>AoS</a:t>
            </a:r>
            <a:r>
              <a:rPr lang="en-AU" dirty="0" smtClean="0">
                <a:latin typeface="+mj-lt"/>
              </a:rPr>
              <a:t>, I create and print students a booklet of practice questions for them to do in class or for homework (depending on time) throughout the </a:t>
            </a:r>
            <a:r>
              <a:rPr lang="en-AU" dirty="0" err="1" smtClean="0">
                <a:latin typeface="+mj-lt"/>
              </a:rPr>
              <a:t>AoS</a:t>
            </a:r>
            <a:r>
              <a:rPr lang="en-AU" dirty="0" smtClean="0">
                <a:latin typeface="+mj-lt"/>
              </a:rPr>
              <a:t>. </a:t>
            </a:r>
          </a:p>
          <a:p>
            <a:endParaRPr lang="en-AU" dirty="0">
              <a:latin typeface="+mj-lt"/>
            </a:endParaRPr>
          </a:p>
          <a:p>
            <a:r>
              <a:rPr lang="en-AU" dirty="0" smtClean="0">
                <a:latin typeface="+mj-lt"/>
              </a:rPr>
              <a:t>This takes a bit of organisation, as you have to think of all the practice questions you want to do </a:t>
            </a:r>
            <a:r>
              <a:rPr lang="en-AU" i="1" dirty="0" smtClean="0">
                <a:latin typeface="+mj-lt"/>
              </a:rPr>
              <a:t>before </a:t>
            </a:r>
            <a:r>
              <a:rPr lang="en-AU" dirty="0" smtClean="0">
                <a:latin typeface="+mj-lt"/>
              </a:rPr>
              <a:t>the </a:t>
            </a:r>
            <a:r>
              <a:rPr lang="en-AU" dirty="0" err="1" smtClean="0">
                <a:latin typeface="+mj-lt"/>
              </a:rPr>
              <a:t>AoS</a:t>
            </a:r>
            <a:r>
              <a:rPr lang="en-AU" dirty="0" smtClean="0">
                <a:latin typeface="+mj-lt"/>
              </a:rPr>
              <a:t> starts. </a:t>
            </a:r>
          </a:p>
          <a:p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I scaffold these heavily throughout the year, really only pulling back during practice SACs, SACs and exam revision time. </a:t>
            </a:r>
          </a:p>
          <a:p>
            <a:endParaRPr lang="en-AU" dirty="0">
              <a:latin typeface="+mj-lt"/>
            </a:endParaRPr>
          </a:p>
          <a:p>
            <a:r>
              <a:rPr lang="en-AU" dirty="0" smtClean="0">
                <a:latin typeface="+mj-lt"/>
              </a:rPr>
              <a:t>I always set a timer when students are completing practice questions in class. </a:t>
            </a:r>
          </a:p>
        </p:txBody>
      </p:sp>
    </p:spTree>
    <p:extLst>
      <p:ext uri="{BB962C8B-B14F-4D97-AF65-F5344CB8AC3E}">
        <p14:creationId xmlns:p14="http://schemas.microsoft.com/office/powerpoint/2010/main" val="158030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11121788" cy="46265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Practice questions</a:t>
            </a:r>
          </a:p>
          <a:p>
            <a:pPr marL="0" indent="0">
              <a:buNone/>
            </a:pPr>
            <a:endParaRPr lang="en-AU" b="1" dirty="0">
              <a:solidFill>
                <a:srgbClr val="FF0000"/>
              </a:solidFill>
              <a:latin typeface="+mj-lt"/>
            </a:endParaRPr>
          </a:p>
          <a:p>
            <a:pPr marL="114300" indent="0">
              <a:buNone/>
            </a:pPr>
            <a:r>
              <a:rPr lang="en-AU" i="1" dirty="0" smtClean="0">
                <a:solidFill>
                  <a:srgbClr val="7030A0"/>
                </a:solidFill>
                <a:latin typeface="+mj-lt"/>
              </a:rPr>
              <a:t>Outline two perspectives regarding one ethical debate you have studied this year </a:t>
            </a:r>
            <a:r>
              <a:rPr lang="en-AU" dirty="0" smtClean="0">
                <a:latin typeface="+mj-lt"/>
              </a:rPr>
              <a:t>(4 marks = 4 mins).</a:t>
            </a:r>
            <a:r>
              <a:rPr lang="en-AU" i="1" dirty="0" smtClean="0">
                <a:latin typeface="+mj-lt"/>
              </a:rPr>
              <a:t> </a:t>
            </a:r>
          </a:p>
          <a:p>
            <a:pPr marL="114300" indent="0">
              <a:buNone/>
            </a:pPr>
            <a:endParaRPr lang="en-AU" i="1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Keep it concise. </a:t>
            </a:r>
          </a:p>
          <a:p>
            <a:pPr marL="114300" indent="0">
              <a:buNone/>
            </a:pPr>
            <a:endParaRPr lang="en-AU" dirty="0" smtClean="0">
              <a:latin typeface="+mj-lt"/>
            </a:endParaRPr>
          </a:p>
          <a:p>
            <a:pPr>
              <a:buFontTx/>
              <a:buChar char="-"/>
            </a:pPr>
            <a:r>
              <a:rPr lang="en-AU" dirty="0" smtClean="0">
                <a:latin typeface="+mj-lt"/>
              </a:rPr>
              <a:t>‘One ethical debate regarding human rights is…’</a:t>
            </a:r>
          </a:p>
          <a:p>
            <a:pPr>
              <a:buFontTx/>
              <a:buChar char="-"/>
            </a:pPr>
            <a:r>
              <a:rPr lang="en-AU" dirty="0" smtClean="0">
                <a:latin typeface="+mj-lt"/>
              </a:rPr>
              <a:t>‘One perspective in this debate is…’</a:t>
            </a:r>
          </a:p>
          <a:p>
            <a:pPr>
              <a:buFontTx/>
              <a:buChar char="-"/>
            </a:pPr>
            <a:r>
              <a:rPr lang="en-AU" dirty="0" smtClean="0">
                <a:latin typeface="+mj-lt"/>
              </a:rPr>
              <a:t>‘Another perspective is…’</a:t>
            </a:r>
            <a:endParaRPr lang="en-A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33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11121788" cy="462659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R2P articles, group reading task</a:t>
            </a:r>
          </a:p>
          <a:p>
            <a:pPr marL="0" indent="0">
              <a:buNone/>
            </a:pPr>
            <a:endParaRPr lang="en-AU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en-AU" dirty="0" smtClean="0">
                <a:latin typeface="+mj-lt"/>
              </a:rPr>
              <a:t>Split class into five groups (mixed ability)</a:t>
            </a:r>
          </a:p>
          <a:p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Find five recent articles about R2P (very easy through Google)</a:t>
            </a:r>
          </a:p>
          <a:p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Each group reads one article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I encourage the students to read a paragraph out loud each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Need to stop each time they come across a new word, look up definition and annotate article handout </a:t>
            </a:r>
          </a:p>
          <a:p>
            <a:pPr lvl="1">
              <a:buFont typeface="Courier New" panose="02070309020205020404" pitchFamily="49" charset="0"/>
              <a:buChar char="-"/>
            </a:pPr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Each group writes a summary in a Google Doc and presents back to the class three big ideas coming from that article</a:t>
            </a:r>
            <a:endParaRPr lang="en-A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884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809" y="1748230"/>
            <a:ext cx="4939352" cy="46265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People Movement</a:t>
            </a:r>
          </a:p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Terminology and Causes</a:t>
            </a:r>
          </a:p>
          <a:p>
            <a:pPr marL="0" indent="0">
              <a:buNone/>
            </a:pPr>
            <a:endParaRPr lang="en-AU" b="1" dirty="0">
              <a:solidFill>
                <a:srgbClr val="FF0000"/>
              </a:solidFill>
              <a:latin typeface="+mj-lt"/>
            </a:endParaRPr>
          </a:p>
          <a:p>
            <a:r>
              <a:rPr lang="en-AU" dirty="0" smtClean="0">
                <a:latin typeface="+mj-lt"/>
              </a:rPr>
              <a:t>Research for homework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dirty="0" smtClean="0">
                <a:latin typeface="+mj-lt"/>
              </a:rPr>
              <a:t>Good opportunity to talk about not using the first definition that comes up on Google. Choose sources carefully. </a:t>
            </a:r>
          </a:p>
          <a:p>
            <a:pPr marL="457200" lvl="1" indent="0">
              <a:buNone/>
            </a:pPr>
            <a:r>
              <a:rPr lang="en-AU" dirty="0" smtClean="0">
                <a:latin typeface="+mj-lt"/>
              </a:rPr>
              <a:t> </a:t>
            </a:r>
          </a:p>
          <a:p>
            <a:r>
              <a:rPr lang="en-AU" dirty="0" smtClean="0">
                <a:latin typeface="+mj-lt"/>
              </a:rPr>
              <a:t>Share / confirm / discuss further in class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7661844"/>
              </p:ext>
            </p:extLst>
          </p:nvPr>
        </p:nvGraphicFramePr>
        <p:xfrm>
          <a:off x="5577385" y="1540563"/>
          <a:ext cx="3658167" cy="298754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658167"/>
              </a:tblGrid>
              <a:tr h="422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Migrant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2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Economic migrant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2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Illegal immigrant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2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Asylum</a:t>
                      </a:r>
                      <a:r>
                        <a:rPr lang="en-AU" sz="2400" b="0" i="1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 seeker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2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Refugee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2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Non-</a:t>
                      </a:r>
                      <a:r>
                        <a:rPr lang="en-AU" sz="2400" b="0" i="1" dirty="0" err="1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refoulement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46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Internally displaced person (IDP)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082437"/>
              </p:ext>
            </p:extLst>
          </p:nvPr>
        </p:nvGraphicFramePr>
        <p:xfrm>
          <a:off x="9496284" y="1540563"/>
          <a:ext cx="2521424" cy="2372435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521424"/>
              </a:tblGrid>
              <a:tr h="4744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Globalisation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44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Conflict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44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Economic interest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44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Natural disaster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44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2400" b="0" i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Human-made disaster</a:t>
                      </a:r>
                      <a:endParaRPr lang="en-AU" sz="2400" b="0" i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19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058" y="1540563"/>
            <a:ext cx="11121788" cy="46265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Laminated cards</a:t>
            </a:r>
          </a:p>
          <a:p>
            <a:pPr marL="0" indent="0">
              <a:buNone/>
            </a:pPr>
            <a:endParaRPr lang="en-AU" b="1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136458"/>
              </p:ext>
            </p:extLst>
          </p:nvPr>
        </p:nvGraphicFramePr>
        <p:xfrm>
          <a:off x="1689670" y="2342113"/>
          <a:ext cx="9145515" cy="38250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1829103"/>
                <a:gridCol w="1829103"/>
                <a:gridCol w="1829103"/>
                <a:gridCol w="1829103"/>
                <a:gridCol w="1829103"/>
              </a:tblGrid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debate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 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HR debate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 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HR debate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</a:t>
                      </a:r>
                      <a:r>
                        <a:rPr lang="en-AU" baseline="0" dirty="0" smtClean="0"/>
                        <a:t>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 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debate 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debate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</a:t>
                      </a:r>
                      <a:r>
                        <a:rPr lang="en-AU" baseline="0" dirty="0" smtClean="0"/>
                        <a:t>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06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058" y="1540563"/>
            <a:ext cx="11121788" cy="46265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Laminated cards</a:t>
            </a:r>
          </a:p>
          <a:p>
            <a:pPr marL="0" indent="0">
              <a:buNone/>
            </a:pPr>
            <a:endParaRPr lang="en-AU" b="1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392046"/>
              </p:ext>
            </p:extLst>
          </p:nvPr>
        </p:nvGraphicFramePr>
        <p:xfrm>
          <a:off x="1689670" y="2342113"/>
          <a:ext cx="9145515" cy="38250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1829103"/>
                <a:gridCol w="1829103"/>
                <a:gridCol w="1829103"/>
                <a:gridCol w="1829103"/>
                <a:gridCol w="1829103"/>
              </a:tblGrid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debate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 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b="0" dirty="0" smtClean="0"/>
                        <a:t>Analyse</a:t>
                      </a:r>
                      <a:endParaRPr lang="en-AU" b="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HR debate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Justice</a:t>
                      </a:r>
                      <a:endParaRPr lang="en-AU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HR debate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United States</a:t>
                      </a:r>
                      <a:endParaRPr lang="en-AU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 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debate 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debate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</a:t>
                      </a:r>
                      <a:r>
                        <a:rPr lang="en-AU" baseline="0" dirty="0" smtClean="0"/>
                        <a:t>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75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415" y="283239"/>
            <a:ext cx="10515600" cy="1325563"/>
          </a:xfrm>
        </p:spPr>
        <p:txBody>
          <a:bodyPr/>
          <a:lstStyle/>
          <a:p>
            <a:r>
              <a:rPr lang="en-AU" b="1" dirty="0" smtClean="0"/>
              <a:t>Overview of today’s session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8576" y="1705970"/>
            <a:ext cx="10515600" cy="4655428"/>
          </a:xfrm>
        </p:spPr>
        <p:txBody>
          <a:bodyPr>
            <a:normAutofit fontScale="77500" lnSpcReduction="20000"/>
          </a:bodyPr>
          <a:lstStyle/>
          <a:p>
            <a:r>
              <a:rPr lang="en-AU" dirty="0" smtClean="0">
                <a:latin typeface="+mj-lt"/>
              </a:rPr>
              <a:t>The Study Design</a:t>
            </a:r>
          </a:p>
          <a:p>
            <a:pPr marL="0" indent="0">
              <a:buNone/>
            </a:pPr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U4 AOS1 – Ethical Issues and Debates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Unit Plan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Classroom activities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Resources</a:t>
            </a:r>
          </a:p>
          <a:p>
            <a:pPr marL="457200" lvl="1" indent="0">
              <a:buNone/>
            </a:pPr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U4 AOS2 – Global Crises 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Unit Plan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Classroom activities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Resources</a:t>
            </a:r>
          </a:p>
          <a:p>
            <a:pPr marL="457200" lvl="1" indent="0">
              <a:buNone/>
            </a:pPr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Writing SACs</a:t>
            </a:r>
          </a:p>
          <a:p>
            <a:pPr marL="0" indent="0">
              <a:buNone/>
            </a:pPr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The key to retaining sanity: maximising overlap</a:t>
            </a:r>
          </a:p>
        </p:txBody>
      </p:sp>
    </p:spTree>
    <p:extLst>
      <p:ext uri="{BB962C8B-B14F-4D97-AF65-F5344CB8AC3E}">
        <p14:creationId xmlns:p14="http://schemas.microsoft.com/office/powerpoint/2010/main" val="196294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058" y="1540563"/>
            <a:ext cx="11121788" cy="46265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Laminated cards</a:t>
            </a:r>
          </a:p>
          <a:p>
            <a:pPr marL="0" indent="0">
              <a:buNone/>
            </a:pPr>
            <a:endParaRPr lang="en-AU" b="1" dirty="0" smtClean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414772"/>
              </p:ext>
            </p:extLst>
          </p:nvPr>
        </p:nvGraphicFramePr>
        <p:xfrm>
          <a:off x="1689670" y="2342113"/>
          <a:ext cx="9145515" cy="38250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1829103"/>
                <a:gridCol w="1829103"/>
                <a:gridCol w="1829103"/>
                <a:gridCol w="1829103"/>
                <a:gridCol w="1829103"/>
              </a:tblGrid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debate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 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HR debate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 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treaty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HR debate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HR</a:t>
                      </a:r>
                      <a:r>
                        <a:rPr lang="en-AU" baseline="0" dirty="0" smtClean="0"/>
                        <a:t>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700" dirty="0" smtClean="0"/>
                        <a:t>Cosmopolitanism</a:t>
                      </a:r>
                      <a:endParaRPr lang="en-AU" sz="17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400" dirty="0" smtClean="0"/>
                        <a:t>Refugee</a:t>
                      </a:r>
                      <a:r>
                        <a:rPr lang="en-AU" sz="1400" baseline="0" dirty="0" smtClean="0"/>
                        <a:t> Convention</a:t>
                      </a:r>
                      <a:endParaRPr lang="en-AU" sz="14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debate 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Key term</a:t>
                      </a:r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Explain</a:t>
                      </a:r>
                      <a:endParaRPr lang="en-AU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debate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</a:t>
                      </a:r>
                      <a:r>
                        <a:rPr lang="en-AU" baseline="0" dirty="0" smtClean="0"/>
                        <a:t>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PM response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  <a:tr h="47813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Task word</a:t>
                      </a:r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6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058" y="1540563"/>
            <a:ext cx="11121788" cy="46265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Laminated cards</a:t>
            </a:r>
          </a:p>
          <a:p>
            <a:pPr marL="0" indent="0">
              <a:buNone/>
            </a:pPr>
            <a:endParaRPr lang="en-AU" b="1" dirty="0" smtClean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908" y="2160847"/>
            <a:ext cx="8625714" cy="40063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86622" y="586456"/>
            <a:ext cx="19777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i="1" dirty="0" smtClean="0">
                <a:latin typeface="+mj-lt"/>
              </a:rPr>
              <a:t>* older version of the cards</a:t>
            </a:r>
            <a:endParaRPr lang="en-AU" sz="28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4348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>
                <a:solidFill>
                  <a:srgbClr val="7030A0"/>
                </a:solidFill>
              </a:rPr>
              <a:t>Unit 4, Area of Study 2 </a:t>
            </a:r>
            <a:br>
              <a:rPr lang="en-AU" sz="3600" b="1" dirty="0" smtClean="0">
                <a:solidFill>
                  <a:srgbClr val="7030A0"/>
                </a:solidFill>
              </a:rPr>
            </a:br>
            <a:r>
              <a:rPr lang="en-AU" sz="3600" b="1" i="1" dirty="0" smtClean="0">
                <a:solidFill>
                  <a:srgbClr val="7030A0"/>
                </a:solidFill>
              </a:rPr>
              <a:t>Global Crises</a:t>
            </a:r>
            <a:endParaRPr lang="en-AU" sz="3600" b="1" i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9142" y="1828799"/>
            <a:ext cx="10515600" cy="429904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AU" sz="3600" b="1" dirty="0" smtClean="0">
                <a:latin typeface="+mj-lt"/>
              </a:rPr>
              <a:t>Key terms: </a:t>
            </a:r>
          </a:p>
          <a:p>
            <a:pPr marL="0" indent="0">
              <a:buNone/>
            </a:pPr>
            <a:endParaRPr lang="en-AU" sz="36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Globalisation </a:t>
            </a:r>
          </a:p>
          <a:p>
            <a:endParaRPr lang="en-AU" sz="36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Unilateralism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3200" dirty="0" smtClean="0">
                <a:latin typeface="+mj-lt"/>
              </a:rPr>
              <a:t>Study Design definition very narrow: only relating to </a:t>
            </a:r>
            <a:r>
              <a:rPr lang="en-AU" sz="3200" i="1" dirty="0" smtClean="0">
                <a:latin typeface="+mj-lt"/>
              </a:rPr>
              <a:t>foreign policy</a:t>
            </a:r>
            <a:r>
              <a:rPr lang="en-AU" sz="3200" dirty="0" smtClean="0">
                <a:latin typeface="+mj-lt"/>
              </a:rPr>
              <a:t> decisions of </a:t>
            </a:r>
            <a:r>
              <a:rPr lang="en-AU" sz="3200" i="1" dirty="0" smtClean="0">
                <a:latin typeface="+mj-lt"/>
              </a:rPr>
              <a:t>states </a:t>
            </a:r>
            <a:r>
              <a:rPr lang="en-AU" sz="3200" dirty="0" smtClean="0">
                <a:latin typeface="+mj-lt"/>
              </a:rPr>
              <a:t>(doesn’t include, for example, use of chemical weapons by Assad in Syria)</a:t>
            </a:r>
          </a:p>
          <a:p>
            <a:pPr lvl="1"/>
            <a:endParaRPr lang="en-AU" sz="3200" i="1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International cooperation </a:t>
            </a:r>
          </a:p>
          <a:p>
            <a:pPr marL="0" indent="0">
              <a:buNone/>
            </a:pPr>
            <a:endParaRPr lang="en-AU" sz="36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Crisis diplomacy</a:t>
            </a:r>
          </a:p>
        </p:txBody>
      </p:sp>
    </p:spTree>
    <p:extLst>
      <p:ext uri="{BB962C8B-B14F-4D97-AF65-F5344CB8AC3E}">
        <p14:creationId xmlns:p14="http://schemas.microsoft.com/office/powerpoint/2010/main" val="407763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115402"/>
            <a:ext cx="10515600" cy="4299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600" b="1" dirty="0" smtClean="0">
                <a:latin typeface="+mj-lt"/>
              </a:rPr>
              <a:t>Key terms</a:t>
            </a:r>
          </a:p>
          <a:p>
            <a:pPr marL="0" indent="0">
              <a:buNone/>
            </a:pPr>
            <a:endParaRPr lang="en-AU" sz="36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Again, teach Glossary definition explicitly at the start of the </a:t>
            </a:r>
            <a:r>
              <a:rPr lang="en-AU" sz="3600" dirty="0" err="1" smtClean="0">
                <a:latin typeface="+mj-lt"/>
              </a:rPr>
              <a:t>AoS</a:t>
            </a:r>
            <a:r>
              <a:rPr lang="en-AU" sz="3600" dirty="0" smtClean="0">
                <a:latin typeface="+mj-lt"/>
              </a:rPr>
              <a:t>, then consistently link back and apply them throughout the </a:t>
            </a:r>
            <a:r>
              <a:rPr lang="en-AU" sz="3600" dirty="0" err="1" smtClean="0">
                <a:latin typeface="+mj-lt"/>
              </a:rPr>
              <a:t>AoS</a:t>
            </a:r>
            <a:r>
              <a:rPr lang="en-AU" sz="3600" dirty="0" smtClean="0">
                <a:latin typeface="+mj-lt"/>
              </a:rPr>
              <a:t>. </a:t>
            </a:r>
          </a:p>
          <a:p>
            <a:endParaRPr lang="en-AU" sz="3600" dirty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Very easy to do for this </a:t>
            </a:r>
            <a:r>
              <a:rPr lang="en-AU" sz="3600" dirty="0" err="1" smtClean="0">
                <a:latin typeface="+mj-lt"/>
              </a:rPr>
              <a:t>AoS</a:t>
            </a:r>
            <a:r>
              <a:rPr lang="en-AU" sz="3600" dirty="0" smtClean="0">
                <a:latin typeface="+mj-lt"/>
              </a:rPr>
              <a:t>!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2 </a:t>
            </a:r>
            <a:br>
              <a:rPr lang="en-AU" sz="3600" b="1" dirty="0" smtClean="0"/>
            </a:br>
            <a:r>
              <a:rPr lang="en-AU" sz="3600" b="1" i="1" dirty="0" smtClean="0"/>
              <a:t>Global Crises</a:t>
            </a:r>
            <a:endParaRPr lang="en-AU" sz="3600" b="1" i="1" dirty="0"/>
          </a:p>
        </p:txBody>
      </p:sp>
    </p:spTree>
    <p:extLst>
      <p:ext uri="{BB962C8B-B14F-4D97-AF65-F5344CB8AC3E}">
        <p14:creationId xmlns:p14="http://schemas.microsoft.com/office/powerpoint/2010/main" val="229056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818" y="1540563"/>
            <a:ext cx="10811302" cy="5138383"/>
          </a:xfrm>
        </p:spPr>
        <p:txBody>
          <a:bodyPr numCol="2">
            <a:noAutofit/>
          </a:bodyPr>
          <a:lstStyle/>
          <a:p>
            <a:pPr marL="0" indent="0">
              <a:buNone/>
            </a:pPr>
            <a:r>
              <a:rPr lang="en-AU" sz="2300" b="1" dirty="0" smtClean="0">
                <a:latin typeface="+mj-lt"/>
              </a:rPr>
              <a:t>Two global crises. For each, need to cover:  </a:t>
            </a:r>
          </a:p>
          <a:p>
            <a:pPr marL="0" indent="0">
              <a:buNone/>
            </a:pPr>
            <a:endParaRPr lang="en-AU" sz="800" b="1" dirty="0" smtClean="0">
              <a:latin typeface="+mj-lt"/>
            </a:endParaRPr>
          </a:p>
          <a:p>
            <a:r>
              <a:rPr lang="en-AU" sz="2000" dirty="0" smtClean="0">
                <a:latin typeface="+mj-lt"/>
              </a:rPr>
              <a:t>KK: causes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Three (two long-term and one ‘trigger’)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KS: </a:t>
            </a:r>
            <a:r>
              <a:rPr lang="en-AU" sz="2000" i="1" dirty="0" smtClean="0">
                <a:latin typeface="+mj-lt"/>
              </a:rPr>
              <a:t>analyse</a:t>
            </a:r>
          </a:p>
          <a:p>
            <a:pPr marL="457200" lvl="1" indent="0">
              <a:buNone/>
            </a:pPr>
            <a:endParaRPr lang="en-AU" sz="2000" dirty="0" smtClean="0">
              <a:latin typeface="+mj-lt"/>
            </a:endParaRPr>
          </a:p>
          <a:p>
            <a:r>
              <a:rPr lang="en-AU" sz="2000" dirty="0" smtClean="0">
                <a:latin typeface="+mj-lt"/>
              </a:rPr>
              <a:t>KK: responses from global actors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Two (link with a difficulty each)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KS: </a:t>
            </a:r>
            <a:r>
              <a:rPr lang="en-AU" sz="2000" i="1" dirty="0" smtClean="0">
                <a:latin typeface="+mj-lt"/>
              </a:rPr>
              <a:t>analyse</a:t>
            </a:r>
          </a:p>
          <a:p>
            <a:pPr marL="457200" lvl="1" indent="0">
              <a:buNone/>
            </a:pPr>
            <a:endParaRPr lang="en-AU" sz="2000" dirty="0" smtClean="0">
              <a:latin typeface="+mj-lt"/>
            </a:endParaRPr>
          </a:p>
          <a:p>
            <a:r>
              <a:rPr lang="en-AU" sz="2000" dirty="0" smtClean="0">
                <a:latin typeface="+mj-lt"/>
              </a:rPr>
              <a:t>KK: proposed solutions from global actors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Two (link with a difficulty each)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KS: </a:t>
            </a:r>
            <a:r>
              <a:rPr lang="en-AU" sz="2000" i="1" dirty="0" smtClean="0">
                <a:latin typeface="+mj-lt"/>
              </a:rPr>
              <a:t>evaluate effectiveness </a:t>
            </a:r>
          </a:p>
          <a:p>
            <a:pPr marL="457200" lvl="1" indent="0">
              <a:buNone/>
            </a:pPr>
            <a:endParaRPr lang="en-AU" sz="2000" i="1" dirty="0">
              <a:latin typeface="+mj-lt"/>
            </a:endParaRPr>
          </a:p>
          <a:p>
            <a:pPr marL="457200" lvl="1" indent="0">
              <a:buNone/>
            </a:pPr>
            <a:endParaRPr lang="en-AU" sz="2000" i="1" dirty="0" smtClean="0">
              <a:latin typeface="+mj-lt"/>
            </a:endParaRPr>
          </a:p>
          <a:p>
            <a:pPr marL="457200" lvl="1" indent="0">
              <a:buNone/>
            </a:pPr>
            <a:endParaRPr lang="en-AU" sz="2000" i="1" dirty="0" smtClean="0">
              <a:latin typeface="+mj-lt"/>
            </a:endParaRPr>
          </a:p>
          <a:p>
            <a:r>
              <a:rPr lang="en-AU" sz="2000" dirty="0" smtClean="0">
                <a:latin typeface="+mj-lt"/>
              </a:rPr>
              <a:t>KK: difficulties in achieving effective resolution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Four (I don’t teach separately – link with responses and proposed solutions)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KS: </a:t>
            </a:r>
            <a:r>
              <a:rPr lang="en-AU" sz="2000" i="1" dirty="0" smtClean="0">
                <a:latin typeface="+mj-lt"/>
              </a:rPr>
              <a:t>evaluate</a:t>
            </a:r>
          </a:p>
          <a:p>
            <a:pPr marL="457200" lvl="1" indent="0">
              <a:buNone/>
            </a:pPr>
            <a:endParaRPr lang="en-AU" sz="2000" i="1" dirty="0" smtClean="0">
              <a:latin typeface="+mj-lt"/>
            </a:endParaRPr>
          </a:p>
          <a:p>
            <a:r>
              <a:rPr lang="en-AU" sz="2000" dirty="0" smtClean="0">
                <a:latin typeface="+mj-lt"/>
              </a:rPr>
              <a:t>KK: key aspects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Three (prescribed by SD)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2000" dirty="0" smtClean="0">
                <a:latin typeface="+mj-lt"/>
              </a:rPr>
              <a:t>KS: </a:t>
            </a:r>
            <a:r>
              <a:rPr lang="en-AU" sz="2000" i="1" dirty="0" smtClean="0">
                <a:latin typeface="+mj-lt"/>
              </a:rPr>
              <a:t>explain</a:t>
            </a:r>
            <a:endParaRPr lang="en-AU" sz="2000" dirty="0">
              <a:latin typeface="+mj-lt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2 </a:t>
            </a:r>
            <a:br>
              <a:rPr lang="en-AU" sz="3600" b="1" dirty="0" smtClean="0"/>
            </a:br>
            <a:r>
              <a:rPr lang="en-AU" sz="3600" b="1" i="1" dirty="0" smtClean="0"/>
              <a:t>Global Crises</a:t>
            </a:r>
            <a:endParaRPr lang="en-AU" sz="3600" b="1" i="1" dirty="0"/>
          </a:p>
        </p:txBody>
      </p:sp>
    </p:spTree>
    <p:extLst>
      <p:ext uri="{BB962C8B-B14F-4D97-AF65-F5344CB8AC3E}">
        <p14:creationId xmlns:p14="http://schemas.microsoft.com/office/powerpoint/2010/main" val="354709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579122"/>
              </p:ext>
            </p:extLst>
          </p:nvPr>
        </p:nvGraphicFramePr>
        <p:xfrm>
          <a:off x="428767" y="1540563"/>
          <a:ext cx="11513023" cy="5120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531"/>
                <a:gridCol w="2962815"/>
                <a:gridCol w="7451677"/>
              </a:tblGrid>
              <a:tr h="498147">
                <a:tc>
                  <a:txBody>
                    <a:bodyPr/>
                    <a:lstStyle/>
                    <a:p>
                      <a:endParaRPr lang="en-A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Topics 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Activities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</a:tr>
              <a:tr h="1156230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1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700" dirty="0" smtClean="0">
                          <a:latin typeface="+mj-lt"/>
                        </a:rPr>
                        <a:t>Introduction to </a:t>
                      </a:r>
                      <a:r>
                        <a:rPr lang="en-AU" sz="1700" dirty="0" err="1" smtClean="0">
                          <a:latin typeface="+mj-lt"/>
                        </a:rPr>
                        <a:t>AoS</a:t>
                      </a:r>
                      <a:endParaRPr lang="en-AU" sz="1700" dirty="0" smtClean="0">
                        <a:latin typeface="+mj-lt"/>
                      </a:endParaRPr>
                    </a:p>
                    <a:p>
                      <a:pPr algn="l"/>
                      <a:endParaRPr lang="en-AU" sz="1700" dirty="0" smtClean="0">
                        <a:latin typeface="+mj-lt"/>
                      </a:endParaRPr>
                    </a:p>
                    <a:p>
                      <a:pPr algn="l"/>
                      <a:r>
                        <a:rPr lang="en-AU" sz="1700" dirty="0" smtClean="0">
                          <a:latin typeface="+mj-lt"/>
                        </a:rPr>
                        <a:t>Introduction to armed conflict</a:t>
                      </a:r>
                    </a:p>
                    <a:p>
                      <a:pPr algn="l"/>
                      <a:endParaRPr lang="en-AU" sz="1700" dirty="0" smtClean="0">
                        <a:latin typeface="+mj-lt"/>
                      </a:endParaRPr>
                    </a:p>
                    <a:p>
                      <a:pPr algn="l"/>
                      <a:r>
                        <a:rPr lang="en-AU" sz="1700" baseline="0" dirty="0" smtClean="0">
                          <a:latin typeface="+mj-lt"/>
                        </a:rPr>
                        <a:t>Syrian armed conflict (causes)</a:t>
                      </a:r>
                      <a:endParaRPr lang="en-AU" sz="17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600" dirty="0" smtClean="0">
                          <a:solidFill>
                            <a:schemeClr val="tx1"/>
                          </a:solidFill>
                          <a:latin typeface="+mj-lt"/>
                        </a:rPr>
                        <a:t>Blurb activity 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600" dirty="0" smtClean="0">
                          <a:latin typeface="+mj-lt"/>
                        </a:rPr>
                        <a:t>Introduce</a:t>
                      </a:r>
                      <a:r>
                        <a:rPr lang="en-AU" sz="1600" baseline="0" dirty="0" smtClean="0">
                          <a:latin typeface="+mj-lt"/>
                        </a:rPr>
                        <a:t> idea of ‘global crises/challenges’, students think of </a:t>
                      </a:r>
                      <a:r>
                        <a:rPr lang="en-AU" sz="1600" baseline="0" dirty="0" err="1" smtClean="0">
                          <a:latin typeface="+mj-lt"/>
                        </a:rPr>
                        <a:t>egs</a:t>
                      </a:r>
                      <a:endParaRPr lang="en-AU" sz="1600" baseline="0" dirty="0" smtClean="0">
                        <a:latin typeface="+mj-lt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600" baseline="0" dirty="0" smtClean="0">
                          <a:latin typeface="+mj-lt"/>
                        </a:rPr>
                        <a:t>Present key terms</a:t>
                      </a:r>
                      <a:r>
                        <a:rPr lang="en-AU" sz="1600" dirty="0" smtClean="0">
                          <a:latin typeface="+mj-lt"/>
                        </a:rPr>
                        <a:t> 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6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Armed conflict graphs/statistics to generate</a:t>
                      </a:r>
                      <a:r>
                        <a:rPr lang="en-AU" sz="1600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discussion</a:t>
                      </a:r>
                      <a:endParaRPr lang="en-AU" sz="1600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600" dirty="0" smtClean="0">
                          <a:latin typeface="+mj-lt"/>
                        </a:rPr>
                        <a:t>Video</a:t>
                      </a:r>
                      <a:r>
                        <a:rPr lang="en-AU" sz="1600" baseline="0" dirty="0" smtClean="0">
                          <a:latin typeface="+mj-lt"/>
                        </a:rPr>
                        <a:t> introducing Syrian conflict (my favourite is: </a:t>
                      </a:r>
                      <a:r>
                        <a:rPr lang="en-AU" sz="1600" baseline="0" dirty="0" smtClean="0">
                          <a:latin typeface="+mj-lt"/>
                          <a:hlinkClick r:id="rId2"/>
                        </a:rPr>
                        <a:t>https://youtu.be/Cgi9tz3IZWQ</a:t>
                      </a:r>
                      <a:r>
                        <a:rPr lang="en-AU" sz="1600" baseline="0" dirty="0" smtClean="0">
                          <a:latin typeface="+mj-lt"/>
                        </a:rPr>
                        <a:t>) 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600" baseline="0" dirty="0" smtClean="0">
                          <a:latin typeface="+mj-lt"/>
                        </a:rPr>
                        <a:t>Causes (direct teaching)</a:t>
                      </a:r>
                      <a:endParaRPr lang="en-AU" sz="1600" dirty="0">
                        <a:latin typeface="+mj-lt"/>
                      </a:endParaRPr>
                    </a:p>
                  </a:txBody>
                  <a:tcPr anchor="ctr"/>
                </a:tc>
              </a:tr>
              <a:tr h="1421850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2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700" dirty="0" smtClean="0">
                          <a:latin typeface="+mj-lt"/>
                        </a:rPr>
                        <a:t>Syrian armed conflict (responses, proposed solutions and difficulties)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6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Google Docs</a:t>
                      </a:r>
                      <a:endParaRPr lang="en-AU" sz="1600" baseline="0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anchor="ctr"/>
                </a:tc>
              </a:tr>
              <a:tr h="1444445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3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1700" dirty="0" smtClean="0">
                          <a:latin typeface="+mj-lt"/>
                        </a:rPr>
                        <a:t>Syrian armed conflict</a:t>
                      </a:r>
                      <a:r>
                        <a:rPr lang="en-AU" sz="1700" baseline="0" dirty="0" smtClean="0">
                          <a:latin typeface="+mj-lt"/>
                        </a:rPr>
                        <a:t> (key aspects)</a:t>
                      </a:r>
                    </a:p>
                    <a:p>
                      <a:pPr algn="l"/>
                      <a:endParaRPr lang="en-AU" sz="1700" baseline="0" dirty="0" smtClean="0">
                        <a:latin typeface="+mj-lt"/>
                      </a:endParaRPr>
                    </a:p>
                    <a:p>
                      <a:pPr algn="l"/>
                      <a:r>
                        <a:rPr lang="en-AU" sz="1700" baseline="0" dirty="0" smtClean="0">
                          <a:latin typeface="+mj-lt"/>
                        </a:rPr>
                        <a:t>Introduction to terrorism</a:t>
                      </a:r>
                    </a:p>
                    <a:p>
                      <a:pPr algn="l"/>
                      <a:endParaRPr lang="en-AU" sz="1700" baseline="0" dirty="0" smtClean="0">
                        <a:latin typeface="+mj-lt"/>
                      </a:endParaRPr>
                    </a:p>
                    <a:p>
                      <a:pPr algn="l"/>
                      <a:r>
                        <a:rPr lang="en-AU" sz="1700" baseline="0" dirty="0" smtClean="0">
                          <a:latin typeface="+mj-lt"/>
                        </a:rPr>
                        <a:t>State terrorism: Iran (causes)</a:t>
                      </a:r>
                      <a:endParaRPr lang="en-AU" sz="17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6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Direct teaching and practice questions for key aspects (usually brief because has already been covered in cause, response, proposed solution or difficulty)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6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What is terrorism? (various definitions by global actors)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600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Global Terrorism Index (2015): Highlights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6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Introduce idea of state terrorism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6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Iran as a sponsor of state terrorism (articles/websites), causes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2 </a:t>
            </a:r>
            <a:br>
              <a:rPr lang="en-AU" sz="3600" b="1" dirty="0" smtClean="0"/>
            </a:br>
            <a:r>
              <a:rPr lang="en-AU" sz="3600" b="1" i="1" dirty="0" smtClean="0"/>
              <a:t>Global Crises</a:t>
            </a:r>
            <a:endParaRPr lang="en-AU" sz="3600" b="1" i="1" dirty="0"/>
          </a:p>
        </p:txBody>
      </p:sp>
      <p:sp>
        <p:nvSpPr>
          <p:cNvPr id="2" name="TextBox 1"/>
          <p:cNvSpPr txBox="1"/>
          <p:nvPr/>
        </p:nvSpPr>
        <p:spPr>
          <a:xfrm>
            <a:off x="10971663" y="215000"/>
            <a:ext cx="1106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6:15pm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179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246313"/>
              </p:ext>
            </p:extLst>
          </p:nvPr>
        </p:nvGraphicFramePr>
        <p:xfrm>
          <a:off x="464024" y="1566223"/>
          <a:ext cx="11259403" cy="4577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3175"/>
                <a:gridCol w="3053291"/>
                <a:gridCol w="6782937"/>
              </a:tblGrid>
              <a:tr h="453516">
                <a:tc>
                  <a:txBody>
                    <a:bodyPr/>
                    <a:lstStyle/>
                    <a:p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Topics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Activities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</a:tr>
              <a:tr h="2214815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4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>
                          <a:latin typeface="+mj-lt"/>
                        </a:rPr>
                        <a:t>State terrorism: Iran </a:t>
                      </a:r>
                      <a:r>
                        <a:rPr lang="en-AU" sz="18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(responses, proposed solutions and difficulties)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8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Non-state</a:t>
                      </a:r>
                      <a:r>
                        <a:rPr lang="en-AU" sz="18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terrorism: Boko Haram (responses, proposed solutions and difficulties)</a:t>
                      </a:r>
                      <a:endParaRPr lang="en-AU" sz="18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dirty="0" smtClean="0">
                          <a:latin typeface="+mj-lt"/>
                        </a:rPr>
                        <a:t>Google Docs for</a:t>
                      </a:r>
                      <a:r>
                        <a:rPr lang="en-AU" sz="1700" baseline="0" dirty="0" smtClean="0">
                          <a:latin typeface="+mj-lt"/>
                        </a:rPr>
                        <a:t> each (research and present)</a:t>
                      </a:r>
                      <a:endParaRPr lang="en-AU" sz="1700" baseline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/>
                </a:tc>
              </a:tr>
              <a:tr h="1756813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5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Terrorism: key aspects</a:t>
                      </a:r>
                    </a:p>
                    <a:p>
                      <a:pPr algn="l"/>
                      <a:endParaRPr lang="en-AU" dirty="0" smtClean="0">
                        <a:latin typeface="+mj-lt"/>
                      </a:endParaRPr>
                    </a:p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Key terms</a:t>
                      </a:r>
                      <a:r>
                        <a:rPr lang="en-AU" baseline="0" dirty="0" smtClean="0">
                          <a:latin typeface="+mj-lt"/>
                        </a:rPr>
                        <a:t> and analysis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dirty="0" smtClean="0">
                          <a:latin typeface="+mj-lt"/>
                        </a:rPr>
                        <a:t>Finish Google Docs and present to class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7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Direct teaching and practice questions for key aspects (usually brief because has already been covered in cause, response, proposed solution or difficulty)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7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Go back to key terms and link to examples throughout </a:t>
                      </a:r>
                      <a:r>
                        <a:rPr lang="en-AU" sz="1700" kern="1200" baseline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AoS</a:t>
                      </a:r>
                      <a:endParaRPr lang="en-AU" sz="1700" kern="1200" baseline="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7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Analysing/ranking significance of causes, effectiveness of responses/proposed solutions and importance of difficulties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2 </a:t>
            </a:r>
            <a:br>
              <a:rPr lang="en-AU" sz="3600" b="1" dirty="0" smtClean="0"/>
            </a:br>
            <a:r>
              <a:rPr lang="en-AU" sz="3600" b="1" i="1" dirty="0" smtClean="0"/>
              <a:t>Global Crises</a:t>
            </a:r>
            <a:endParaRPr lang="en-AU" sz="3600" b="1" i="1" dirty="0"/>
          </a:p>
        </p:txBody>
      </p:sp>
    </p:spTree>
    <p:extLst>
      <p:ext uri="{BB962C8B-B14F-4D97-AF65-F5344CB8AC3E}">
        <p14:creationId xmlns:p14="http://schemas.microsoft.com/office/powerpoint/2010/main" val="208262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813346"/>
              </p:ext>
            </p:extLst>
          </p:nvPr>
        </p:nvGraphicFramePr>
        <p:xfrm>
          <a:off x="578892" y="2154713"/>
          <a:ext cx="11259403" cy="3863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3175"/>
                <a:gridCol w="2382107"/>
                <a:gridCol w="7454121"/>
              </a:tblGrid>
              <a:tr h="598313">
                <a:tc>
                  <a:txBody>
                    <a:bodyPr/>
                    <a:lstStyle/>
                    <a:p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Topics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Activities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</a:tr>
              <a:tr h="2621251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6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Revision 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lvl="0" indent="-285750" algn="l">
                        <a:buFontTx/>
                        <a:buChar char="-"/>
                      </a:pPr>
                      <a:r>
                        <a:rPr lang="en-AU" sz="18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Planning</a:t>
                      </a:r>
                      <a:r>
                        <a:rPr lang="en-AU" sz="18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essays on butcher’s paper in pairs</a:t>
                      </a:r>
                      <a:endParaRPr lang="en-AU" sz="18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lvl="0" indent="-285750" algn="l">
                        <a:buFontTx/>
                        <a:buChar char="-"/>
                      </a:pPr>
                      <a:r>
                        <a:rPr lang="en-AU" sz="18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Individual</a:t>
                      </a:r>
                      <a:r>
                        <a:rPr lang="en-AU" sz="18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8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essay: ‘</a:t>
                      </a:r>
                      <a:r>
                        <a:rPr lang="en-AU" sz="1800" i="1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 effective resolution of global crises is only possible when there is significant international cooperation.’ Discuss.</a:t>
                      </a:r>
                      <a:r>
                        <a:rPr lang="en-AU" sz="18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endParaRPr lang="en-AU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solidFill>
                            <a:schemeClr val="tx1"/>
                          </a:solidFill>
                          <a:latin typeface="+mj-lt"/>
                        </a:rPr>
                        <a:t>Laminated cards 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solidFill>
                            <a:schemeClr val="tx1"/>
                          </a:solidFill>
                          <a:latin typeface="+mj-lt"/>
                        </a:rPr>
                        <a:t>Practice SAC #1 (single period, open book, approx. 17 marks for short</a:t>
                      </a:r>
                      <a:r>
                        <a:rPr lang="en-AU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answer, one essay plan)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Practice SAC #2 (single period, closed book, approx. 17 marks for short</a:t>
                      </a:r>
                      <a:r>
                        <a:rPr lang="en-A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answer, one essay plan)</a:t>
                      </a:r>
                    </a:p>
                  </a:txBody>
                  <a:tcPr anchor="ctr"/>
                </a:tc>
              </a:tr>
              <a:tr h="644386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7 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SAC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2 </a:t>
            </a:r>
            <a:br>
              <a:rPr lang="en-AU" sz="3600" b="1" dirty="0" smtClean="0"/>
            </a:br>
            <a:r>
              <a:rPr lang="en-AU" sz="3600" b="1" i="1" dirty="0" smtClean="0"/>
              <a:t>Global Crises</a:t>
            </a:r>
            <a:endParaRPr lang="en-AU" sz="3600" b="1" i="1" dirty="0"/>
          </a:p>
        </p:txBody>
      </p:sp>
    </p:spTree>
    <p:extLst>
      <p:ext uri="{BB962C8B-B14F-4D97-AF65-F5344CB8AC3E}">
        <p14:creationId xmlns:p14="http://schemas.microsoft.com/office/powerpoint/2010/main" val="231616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2 </a:t>
            </a:r>
            <a:br>
              <a:rPr lang="en-AU" sz="3600" b="1" dirty="0" smtClean="0"/>
            </a:br>
            <a:r>
              <a:rPr lang="en-AU" sz="3600" b="1" i="1" dirty="0" smtClean="0"/>
              <a:t>Global Crises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058" y="1733265"/>
            <a:ext cx="11121788" cy="49404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Armed conflict graphs/statistics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85" y="2532585"/>
            <a:ext cx="7505700" cy="3924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867" y="172375"/>
            <a:ext cx="3645378" cy="27363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8867" y="3497167"/>
            <a:ext cx="3488211" cy="258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22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2 </a:t>
            </a:r>
            <a:br>
              <a:rPr lang="en-AU" sz="3600" b="1" dirty="0" smtClean="0"/>
            </a:br>
            <a:r>
              <a:rPr lang="en-AU" sz="3600" b="1" i="1" dirty="0" smtClean="0"/>
              <a:t>Global Crises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058" y="1733265"/>
            <a:ext cx="11121788" cy="49404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Global Terrorism Index (2015): Highlights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212" y="2354427"/>
            <a:ext cx="6680011" cy="43193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696" y="361191"/>
            <a:ext cx="3105150" cy="4152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61925" y="4993758"/>
            <a:ext cx="3782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i="1" dirty="0" smtClean="0">
                <a:latin typeface="+mj-lt"/>
              </a:rPr>
              <a:t>3, 2, 1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i="1" dirty="0" smtClean="0">
                <a:latin typeface="+mj-lt"/>
              </a:rPr>
              <a:t>Think, pair share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i="1" dirty="0" smtClean="0">
                <a:latin typeface="+mj-lt"/>
              </a:rPr>
              <a:t>Individual reading activity</a:t>
            </a:r>
            <a:endParaRPr lang="en-AU" sz="24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115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The Study Design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928" y="1811976"/>
            <a:ext cx="10515600" cy="4575176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>
                <a:latin typeface="+mj-lt"/>
              </a:rPr>
              <a:t>Most important document available for a Year 12 teacher</a:t>
            </a:r>
          </a:p>
          <a:p>
            <a:pPr marL="0" indent="0">
              <a:buNone/>
            </a:pPr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The only examinable document (not the textbook… not questions from exams which companies publish… </a:t>
            </a:r>
            <a:r>
              <a:rPr lang="en-AU" dirty="0" err="1" smtClean="0">
                <a:latin typeface="+mj-lt"/>
              </a:rPr>
              <a:t>etc</a:t>
            </a:r>
            <a:r>
              <a:rPr lang="en-AU" dirty="0" smtClean="0">
                <a:latin typeface="+mj-lt"/>
              </a:rPr>
              <a:t>)</a:t>
            </a:r>
          </a:p>
          <a:p>
            <a:pPr marL="0" indent="0">
              <a:buNone/>
            </a:pPr>
            <a:endParaRPr lang="en-AU" dirty="0" smtClean="0">
              <a:latin typeface="+mj-lt"/>
            </a:endParaRPr>
          </a:p>
          <a:p>
            <a:r>
              <a:rPr lang="en-AU" dirty="0" smtClean="0">
                <a:latin typeface="+mj-lt"/>
              </a:rPr>
              <a:t>Don’t focus only on the key knowledge dot points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The blurb is examinable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dirty="0" smtClean="0">
                <a:latin typeface="+mj-lt"/>
              </a:rPr>
              <a:t>Key skills are examinable</a:t>
            </a:r>
          </a:p>
          <a:p>
            <a:pPr>
              <a:buFont typeface="Courier New" panose="02070309020205020404" pitchFamily="49" charset="0"/>
              <a:buChar char="-"/>
            </a:pPr>
            <a:endParaRPr lang="en-AU" dirty="0">
              <a:latin typeface="+mj-lt"/>
            </a:endParaRPr>
          </a:p>
          <a:p>
            <a:r>
              <a:rPr lang="en-AU" dirty="0" smtClean="0">
                <a:latin typeface="+mj-lt"/>
              </a:rPr>
              <a:t>This needs to be a constant and consistent point of reference for you AND your students. They need to be really familiar with it too. </a:t>
            </a:r>
            <a:endParaRPr lang="en-A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548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2 </a:t>
            </a:r>
            <a:br>
              <a:rPr lang="en-AU" sz="3600" b="1" dirty="0" smtClean="0"/>
            </a:br>
            <a:r>
              <a:rPr lang="en-AU" sz="3600" b="1" i="1" dirty="0" smtClean="0"/>
              <a:t>Global Crises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058" y="1733265"/>
            <a:ext cx="11121788" cy="494049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Google Docs for Responses, Proposed Solutions and Difficulties</a:t>
            </a:r>
          </a:p>
          <a:p>
            <a:pPr marL="0" indent="0">
              <a:buNone/>
            </a:pPr>
            <a:endParaRPr lang="en-AU" b="1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AU" b="1" dirty="0" smtClean="0">
                <a:latin typeface="+mj-lt"/>
              </a:rPr>
              <a:t>Four groups: 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>
                <a:latin typeface="+mj-lt"/>
              </a:rPr>
              <a:t>Response #1 and difficulty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>
                <a:latin typeface="+mj-lt"/>
              </a:rPr>
              <a:t>Response #2 and difficulty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>
                <a:latin typeface="+mj-lt"/>
              </a:rPr>
              <a:t>Proposed solution #1 and difficulty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>
                <a:latin typeface="+mj-lt"/>
              </a:rPr>
              <a:t>Proposed solution #2 and difficulty</a:t>
            </a:r>
          </a:p>
          <a:p>
            <a:pPr marL="514350" indent="-514350">
              <a:buFont typeface="+mj-lt"/>
              <a:buAutoNum type="arabicPeriod"/>
            </a:pPr>
            <a:endParaRPr lang="en-AU" dirty="0">
              <a:latin typeface="+mj-lt"/>
            </a:endParaRPr>
          </a:p>
          <a:p>
            <a:r>
              <a:rPr lang="en-AU" dirty="0" smtClean="0">
                <a:latin typeface="+mj-lt"/>
              </a:rPr>
              <a:t>Loose structure provided for Google Doc</a:t>
            </a:r>
          </a:p>
          <a:p>
            <a:r>
              <a:rPr lang="en-AU" dirty="0" smtClean="0">
                <a:latin typeface="+mj-lt"/>
              </a:rPr>
              <a:t>Double sided A4 page </a:t>
            </a:r>
            <a:r>
              <a:rPr lang="en-AU" i="1" dirty="0" smtClean="0">
                <a:latin typeface="+mj-lt"/>
              </a:rPr>
              <a:t>only</a:t>
            </a:r>
            <a:r>
              <a:rPr lang="en-AU" dirty="0" smtClean="0">
                <a:latin typeface="+mj-lt"/>
              </a:rPr>
              <a:t> </a:t>
            </a:r>
          </a:p>
          <a:p>
            <a:r>
              <a:rPr lang="en-AU" dirty="0" smtClean="0">
                <a:latin typeface="+mj-lt"/>
              </a:rPr>
              <a:t>Two or three lessons to work on (plus outside of class), then present to class in roundtable discussion</a:t>
            </a:r>
          </a:p>
          <a:p>
            <a:r>
              <a:rPr lang="en-AU" dirty="0" smtClean="0">
                <a:latin typeface="+mj-lt"/>
              </a:rPr>
              <a:t>Can track contribution and I usually give a mark for this (OS to NI)</a:t>
            </a:r>
          </a:p>
          <a:p>
            <a:r>
              <a:rPr lang="en-AU" dirty="0" smtClean="0">
                <a:latin typeface="+mj-lt"/>
              </a:rPr>
              <a:t>Leads to rich discussion about how/when this conflict may ever be resolved …</a:t>
            </a:r>
          </a:p>
        </p:txBody>
      </p:sp>
    </p:spTree>
    <p:extLst>
      <p:ext uri="{BB962C8B-B14F-4D97-AF65-F5344CB8AC3E}">
        <p14:creationId xmlns:p14="http://schemas.microsoft.com/office/powerpoint/2010/main" val="35902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2 </a:t>
            </a:r>
            <a:br>
              <a:rPr lang="en-AU" sz="3600" b="1" dirty="0" smtClean="0"/>
            </a:br>
            <a:r>
              <a:rPr lang="en-AU" sz="3600" b="1" i="1" dirty="0" smtClean="0"/>
              <a:t>Global Crises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058" y="1540563"/>
            <a:ext cx="11121788" cy="46265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>
                <a:solidFill>
                  <a:srgbClr val="FF0000"/>
                </a:solidFill>
                <a:latin typeface="+mj-lt"/>
              </a:rPr>
              <a:t>Google Docs for Responses, Proposed Solutions and Difficulties</a:t>
            </a:r>
          </a:p>
          <a:p>
            <a:pPr marL="0" indent="0">
              <a:buNone/>
            </a:pPr>
            <a:endParaRPr lang="en-AU" b="1" dirty="0" smtClean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endParaRPr lang="en-AU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448" y="2178048"/>
            <a:ext cx="7739396" cy="430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46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5812" y="199718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Writing SACs </a:t>
            </a:r>
            <a:endParaRPr lang="en-AU" sz="3600" b="1" i="1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51847" y="1525281"/>
            <a:ext cx="10735102" cy="5121179"/>
          </a:xfrm>
        </p:spPr>
        <p:txBody>
          <a:bodyPr>
            <a:noAutofit/>
          </a:bodyPr>
          <a:lstStyle/>
          <a:p>
            <a:r>
              <a:rPr lang="en-AU" sz="2000" dirty="0" smtClean="0">
                <a:latin typeface="+mj-lt"/>
              </a:rPr>
              <a:t>Same format for each SAC, all reflecting the end of year exam format</a:t>
            </a:r>
          </a:p>
          <a:p>
            <a:pPr marL="0" indent="0">
              <a:buNone/>
            </a:pPr>
            <a:endParaRPr lang="en-AU" sz="1050" dirty="0" smtClean="0">
              <a:latin typeface="+mj-lt"/>
            </a:endParaRPr>
          </a:p>
          <a:p>
            <a:r>
              <a:rPr lang="en-AU" sz="2000" b="1" dirty="0" smtClean="0">
                <a:latin typeface="+mj-lt"/>
              </a:rPr>
              <a:t>90 minutes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 smtClean="0">
                <a:latin typeface="+mj-lt"/>
              </a:rPr>
              <a:t>10 minutes reading, 80 minutes writing</a:t>
            </a:r>
          </a:p>
          <a:p>
            <a:pPr marL="0" indent="0">
              <a:buNone/>
            </a:pPr>
            <a:endParaRPr lang="en-AU" sz="1050" dirty="0" smtClean="0">
              <a:latin typeface="+mj-lt"/>
            </a:endParaRPr>
          </a:p>
          <a:p>
            <a:r>
              <a:rPr lang="en-AU" sz="2000" b="1" dirty="0" smtClean="0">
                <a:latin typeface="+mj-lt"/>
              </a:rPr>
              <a:t>40 marks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 smtClean="0">
                <a:latin typeface="+mj-lt"/>
              </a:rPr>
              <a:t>30 marks for short answer (40 mins recommended), 10 marks for essay (40 mins recommended)</a:t>
            </a:r>
          </a:p>
          <a:p>
            <a:pPr marL="0" indent="0">
              <a:buNone/>
            </a:pPr>
            <a:endParaRPr lang="en-AU" sz="1050" dirty="0" smtClean="0">
              <a:latin typeface="+mj-lt"/>
            </a:endParaRPr>
          </a:p>
          <a:p>
            <a:r>
              <a:rPr lang="en-AU" sz="2000" dirty="0" smtClean="0">
                <a:latin typeface="+mj-lt"/>
              </a:rPr>
              <a:t>Range of short answer questions (from 1 or 2 mark questions, up to 7 or 8 mark questions)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AU" sz="2000" dirty="0" smtClean="0">
                <a:latin typeface="+mj-lt"/>
              </a:rPr>
              <a:t>Provide access for weaker students </a:t>
            </a:r>
            <a:r>
              <a:rPr lang="en-AU" sz="2000" i="1" dirty="0" smtClean="0">
                <a:latin typeface="+mj-lt"/>
              </a:rPr>
              <a:t>and </a:t>
            </a:r>
            <a:r>
              <a:rPr lang="en-AU" sz="2000" dirty="0" smtClean="0">
                <a:latin typeface="+mj-lt"/>
              </a:rPr>
              <a:t>opportunity for stronger students to stand out</a:t>
            </a:r>
          </a:p>
          <a:p>
            <a:pPr marL="0" indent="0">
              <a:buNone/>
            </a:pPr>
            <a:endParaRPr lang="en-AU" sz="1050" dirty="0" smtClean="0">
              <a:latin typeface="+mj-lt"/>
            </a:endParaRPr>
          </a:p>
          <a:p>
            <a:r>
              <a:rPr lang="en-AU" sz="2000" dirty="0" smtClean="0">
                <a:latin typeface="+mj-lt"/>
              </a:rPr>
              <a:t>Choice of four essay topics </a:t>
            </a:r>
          </a:p>
          <a:p>
            <a:pPr marL="0" indent="0">
              <a:buNone/>
            </a:pPr>
            <a:endParaRPr lang="en-AU" sz="1050" dirty="0">
              <a:latin typeface="+mj-lt"/>
            </a:endParaRPr>
          </a:p>
          <a:p>
            <a:r>
              <a:rPr lang="en-AU" sz="2000" dirty="0" smtClean="0">
                <a:latin typeface="+mj-lt"/>
              </a:rPr>
              <a:t>I try to write my SACs based on what hasn’t appear in the exam the last few years </a:t>
            </a:r>
            <a:endParaRPr lang="en-A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0270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Maintaining sanity</a:t>
            </a:r>
            <a:br>
              <a:rPr lang="en-AU" sz="3600" b="1" dirty="0" smtClean="0"/>
            </a:br>
            <a:r>
              <a:rPr lang="en-AU" sz="3600" b="1" i="1" dirty="0" smtClean="0"/>
              <a:t>Maximising overlap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808" y="1540563"/>
            <a:ext cx="11353800" cy="5064953"/>
          </a:xfrm>
        </p:spPr>
        <p:txBody>
          <a:bodyPr>
            <a:noAutofit/>
          </a:bodyPr>
          <a:lstStyle/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AU" sz="1800" dirty="0" smtClean="0">
                <a:latin typeface="+mj-lt"/>
              </a:rPr>
              <a:t>For ‘issues </a:t>
            </a:r>
            <a:r>
              <a:rPr lang="en-AU" sz="1800" dirty="0">
                <a:latin typeface="+mj-lt"/>
              </a:rPr>
              <a:t>and crises requiring </a:t>
            </a:r>
            <a:r>
              <a:rPr lang="en-AU" sz="1800" dirty="0" smtClean="0">
                <a:latin typeface="+mj-lt"/>
              </a:rPr>
              <a:t>multilateral resolution’ as a challenge to state sovereignty in 3.1, choose an issue from 4.1 (e.g., people movement) and a crisis from 4.2 (e.g., terrorism).  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AU" sz="1800" dirty="0" smtClean="0">
                <a:latin typeface="+mj-lt"/>
              </a:rPr>
              <a:t>Boko Haram in 3.1 and 4.2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AU" sz="1800" dirty="0" smtClean="0">
                <a:latin typeface="+mj-lt"/>
              </a:rPr>
              <a:t>Amnesty International in 3.1 and 4.1 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AU" sz="1800" dirty="0" smtClean="0">
                <a:latin typeface="+mj-lt"/>
              </a:rPr>
              <a:t>Syrian conflict in 3.1, 4.1 and 4.2 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AU" sz="1800" dirty="0" smtClean="0">
                <a:latin typeface="+mj-lt"/>
              </a:rPr>
              <a:t>ICC in 3.1 and 4.2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AU" sz="1800" dirty="0" smtClean="0">
                <a:latin typeface="+mj-lt"/>
              </a:rPr>
              <a:t>UNSC in 3.1, 4.1 and 4.2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AU" sz="1800" dirty="0" smtClean="0">
                <a:latin typeface="+mj-lt"/>
              </a:rPr>
              <a:t>Power of Australia in 3.1, 3.2 and 4.1</a:t>
            </a:r>
            <a:endParaRPr lang="en-AU" sz="1800" dirty="0">
              <a:latin typeface="+mj-lt"/>
            </a:endParaRP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AU" sz="1800" dirty="0" smtClean="0">
                <a:latin typeface="+mj-lt"/>
              </a:rPr>
              <a:t>Overlap your treaties, responses and debates in 4.1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AU" sz="1800" dirty="0" smtClean="0">
                <a:latin typeface="+mj-lt"/>
              </a:rPr>
              <a:t>For example, look at Saudi Arabia’s response to CEDAW, plus their perspective in the debate regarding ‘religious challenges to the universality of human rights’, </a:t>
            </a:r>
            <a:r>
              <a:rPr lang="en-AU" sz="1800" i="1" dirty="0" smtClean="0">
                <a:latin typeface="+mj-lt"/>
              </a:rPr>
              <a:t>plus </a:t>
            </a:r>
            <a:r>
              <a:rPr lang="en-AU" sz="1800" dirty="0" smtClean="0">
                <a:latin typeface="+mj-lt"/>
              </a:rPr>
              <a:t>look at them specifically as a state response to the issue of human rights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AU" sz="1800" dirty="0" smtClean="0">
                <a:latin typeface="+mj-lt"/>
              </a:rPr>
              <a:t>For example, look at Australia’s response to the Refugee Convention, plus their perspective in all three debates (border security, national interest </a:t>
            </a:r>
            <a:r>
              <a:rPr lang="en-AU" sz="1800" dirty="0" err="1" smtClean="0">
                <a:latin typeface="+mj-lt"/>
              </a:rPr>
              <a:t>etc</a:t>
            </a:r>
            <a:r>
              <a:rPr lang="en-AU" sz="1800" dirty="0" smtClean="0">
                <a:latin typeface="+mj-lt"/>
              </a:rPr>
              <a:t>), </a:t>
            </a:r>
            <a:r>
              <a:rPr lang="en-AU" sz="1800" i="1" dirty="0" smtClean="0">
                <a:latin typeface="+mj-lt"/>
              </a:rPr>
              <a:t>plus</a:t>
            </a:r>
            <a:r>
              <a:rPr lang="en-AU" sz="1800" dirty="0" smtClean="0">
                <a:latin typeface="+mj-lt"/>
              </a:rPr>
              <a:t> look at them specifically as a state response to the issue of people movement</a:t>
            </a:r>
          </a:p>
        </p:txBody>
      </p:sp>
    </p:spTree>
    <p:extLst>
      <p:ext uri="{BB962C8B-B14F-4D97-AF65-F5344CB8AC3E}">
        <p14:creationId xmlns:p14="http://schemas.microsoft.com/office/powerpoint/2010/main" val="169357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 smtClean="0"/>
              <a:t>Questions?</a:t>
            </a:r>
            <a:endParaRPr lang="en-AU" b="1" dirty="0"/>
          </a:p>
        </p:txBody>
      </p:sp>
      <p:sp>
        <p:nvSpPr>
          <p:cNvPr id="4" name="Rectangle 3"/>
          <p:cNvSpPr/>
          <p:nvPr/>
        </p:nvSpPr>
        <p:spPr>
          <a:xfrm>
            <a:off x="9245127" y="5529658"/>
            <a:ext cx="26340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i="1" dirty="0" smtClean="0"/>
              <a:t>ami@gwsc.vic.edu.au </a:t>
            </a:r>
          </a:p>
          <a:p>
            <a:endParaRPr lang="en-AU" sz="2000" i="1" dirty="0" smtClean="0"/>
          </a:p>
          <a:p>
            <a:r>
              <a:rPr lang="en-AU" sz="2000" i="1" dirty="0" smtClean="0"/>
              <a:t>@</a:t>
            </a:r>
            <a:r>
              <a:rPr lang="en-AU" sz="2000" i="1" dirty="0" err="1" smtClean="0"/>
              <a:t>missmilnesgp</a:t>
            </a:r>
            <a:endParaRPr lang="en-AU" sz="2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7099" y="5529658"/>
            <a:ext cx="528087" cy="3482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7099" y="6147987"/>
            <a:ext cx="546471" cy="50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5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>
                <a:solidFill>
                  <a:srgbClr val="7030A0"/>
                </a:solidFill>
              </a:rPr>
              <a:t>Unit 4, Area of Study 1 </a:t>
            </a:r>
            <a:br>
              <a:rPr lang="en-AU" sz="3600" b="1" dirty="0" smtClean="0">
                <a:solidFill>
                  <a:srgbClr val="7030A0"/>
                </a:solidFill>
              </a:rPr>
            </a:br>
            <a:r>
              <a:rPr lang="en-AU" sz="3600" b="1" i="1" dirty="0" smtClean="0">
                <a:solidFill>
                  <a:srgbClr val="7030A0"/>
                </a:solidFill>
              </a:rPr>
              <a:t>Ethical Issues and Debates</a:t>
            </a:r>
            <a:endParaRPr lang="en-AU" sz="3600" b="1" i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9142" y="1828799"/>
            <a:ext cx="10515600" cy="429904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3600" b="1" dirty="0" smtClean="0">
                <a:latin typeface="+mj-lt"/>
              </a:rPr>
              <a:t>Key terms: </a:t>
            </a:r>
          </a:p>
          <a:p>
            <a:pPr marL="0" indent="0">
              <a:buNone/>
            </a:pPr>
            <a:endParaRPr lang="en-AU" sz="36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Realism </a:t>
            </a:r>
          </a:p>
          <a:p>
            <a:r>
              <a:rPr lang="en-AU" sz="3600" dirty="0" smtClean="0">
                <a:latin typeface="+mj-lt"/>
              </a:rPr>
              <a:t>Cosmopolitanism </a:t>
            </a:r>
          </a:p>
          <a:p>
            <a:pPr marL="0" indent="0">
              <a:buNone/>
            </a:pPr>
            <a:endParaRPr lang="en-AU" sz="36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Justice</a:t>
            </a:r>
          </a:p>
          <a:p>
            <a:r>
              <a:rPr lang="en-AU" sz="3600" dirty="0" smtClean="0">
                <a:latin typeface="+mj-lt"/>
              </a:rPr>
              <a:t>Ethics</a:t>
            </a:r>
          </a:p>
        </p:txBody>
      </p:sp>
      <p:sp>
        <p:nvSpPr>
          <p:cNvPr id="4" name="Right Brace 3"/>
          <p:cNvSpPr/>
          <p:nvPr/>
        </p:nvSpPr>
        <p:spPr>
          <a:xfrm>
            <a:off x="4476465" y="2852382"/>
            <a:ext cx="600501" cy="131018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 b="1" dirty="0"/>
          </a:p>
        </p:txBody>
      </p:sp>
      <p:sp>
        <p:nvSpPr>
          <p:cNvPr id="5" name="Right Brace 4"/>
          <p:cNvSpPr/>
          <p:nvPr/>
        </p:nvSpPr>
        <p:spPr>
          <a:xfrm>
            <a:off x="2527111" y="4560627"/>
            <a:ext cx="600501" cy="131018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376329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115402"/>
            <a:ext cx="10515600" cy="429904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AU" sz="4600" b="1" dirty="0" smtClean="0">
                <a:latin typeface="+mj-lt"/>
              </a:rPr>
              <a:t>Key terms</a:t>
            </a:r>
          </a:p>
          <a:p>
            <a:pPr marL="0" indent="0">
              <a:buNone/>
            </a:pPr>
            <a:endParaRPr lang="en-AU" sz="36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Students need to memorise</a:t>
            </a:r>
          </a:p>
          <a:p>
            <a:r>
              <a:rPr lang="en-AU" sz="3600" dirty="0" smtClean="0">
                <a:latin typeface="+mj-lt"/>
              </a:rPr>
              <a:t>I would advise them to use the definitions straight from the Glossary</a:t>
            </a:r>
          </a:p>
          <a:p>
            <a:pPr marL="0" indent="0">
              <a:buNone/>
            </a:pPr>
            <a:endParaRPr lang="en-AU" sz="3600" dirty="0" smtClean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Also important for them to have a </a:t>
            </a:r>
            <a:r>
              <a:rPr lang="en-AU" sz="3600" i="1" dirty="0" smtClean="0">
                <a:latin typeface="+mj-lt"/>
              </a:rPr>
              <a:t>working</a:t>
            </a:r>
            <a:r>
              <a:rPr lang="en-AU" sz="3600" dirty="0" smtClean="0">
                <a:latin typeface="+mj-lt"/>
              </a:rPr>
              <a:t> definition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3200" dirty="0" smtClean="0">
                <a:latin typeface="+mj-lt"/>
              </a:rPr>
              <a:t> Understand the term 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3200" dirty="0" smtClean="0">
                <a:latin typeface="+mj-lt"/>
              </a:rPr>
              <a:t> Apply the term </a:t>
            </a:r>
          </a:p>
          <a:p>
            <a:pPr lvl="1">
              <a:buFont typeface="Courier New" panose="02070309020205020404" pitchFamily="49" charset="0"/>
              <a:buChar char="-"/>
            </a:pPr>
            <a:r>
              <a:rPr lang="en-AU" sz="3200" dirty="0" smtClean="0">
                <a:latin typeface="+mj-lt"/>
              </a:rPr>
              <a:t> Use the term in their responses/essays</a:t>
            </a:r>
          </a:p>
          <a:p>
            <a:pPr lvl="1">
              <a:buFont typeface="Courier New" panose="02070309020205020404" pitchFamily="49" charset="0"/>
              <a:buChar char="-"/>
            </a:pPr>
            <a:endParaRPr lang="en-AU" sz="3200" dirty="0">
              <a:latin typeface="+mj-lt"/>
            </a:endParaRPr>
          </a:p>
          <a:p>
            <a:r>
              <a:rPr lang="en-AU" sz="3600" dirty="0" smtClean="0">
                <a:latin typeface="+mj-lt"/>
              </a:rPr>
              <a:t>I will talk later on about a </a:t>
            </a:r>
            <a:r>
              <a:rPr lang="en-AU" sz="3600" b="1" dirty="0" smtClean="0">
                <a:solidFill>
                  <a:srgbClr val="FF0000"/>
                </a:solidFill>
                <a:latin typeface="+mj-lt"/>
              </a:rPr>
              <a:t>classroom activity </a:t>
            </a:r>
            <a:r>
              <a:rPr lang="en-AU" sz="3600" dirty="0" smtClean="0">
                <a:latin typeface="+mj-lt"/>
              </a:rPr>
              <a:t>which helps students apply the key terms</a:t>
            </a:r>
          </a:p>
        </p:txBody>
      </p:sp>
    </p:spTree>
    <p:extLst>
      <p:ext uri="{BB962C8B-B14F-4D97-AF65-F5344CB8AC3E}">
        <p14:creationId xmlns:p14="http://schemas.microsoft.com/office/powerpoint/2010/main" val="264033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057" y="1719617"/>
            <a:ext cx="10811302" cy="483130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sz="3600" b="1" dirty="0" smtClean="0">
                <a:latin typeface="+mj-lt"/>
              </a:rPr>
              <a:t>Two ethical issues. For each, need to cover:  </a:t>
            </a:r>
          </a:p>
          <a:p>
            <a:pPr marL="0" indent="0">
              <a:buNone/>
            </a:pPr>
            <a:endParaRPr lang="en-AU" sz="3600" b="1" dirty="0" smtClean="0">
              <a:latin typeface="+mj-lt"/>
            </a:endParaRPr>
          </a:p>
          <a:p>
            <a:pPr lvl="1"/>
            <a:r>
              <a:rPr lang="en-AU" sz="3200" dirty="0" smtClean="0">
                <a:latin typeface="+mj-lt"/>
              </a:rPr>
              <a:t>KK: international treaties</a:t>
            </a:r>
          </a:p>
          <a:p>
            <a:pPr lvl="2">
              <a:buFont typeface="Courier New" panose="02070309020205020404" pitchFamily="49" charset="0"/>
              <a:buChar char="-"/>
            </a:pPr>
            <a:r>
              <a:rPr lang="en-AU" sz="2800" dirty="0" smtClean="0">
                <a:latin typeface="+mj-lt"/>
              </a:rPr>
              <a:t>Two</a:t>
            </a:r>
          </a:p>
          <a:p>
            <a:pPr lvl="2">
              <a:buFont typeface="Courier New" panose="02070309020205020404" pitchFamily="49" charset="0"/>
              <a:buChar char="-"/>
            </a:pPr>
            <a:r>
              <a:rPr lang="en-AU" sz="2800" dirty="0" smtClean="0">
                <a:latin typeface="+mj-lt"/>
              </a:rPr>
              <a:t>In 2017, these </a:t>
            </a:r>
            <a:r>
              <a:rPr lang="en-AU" sz="2800" b="1" u="sng" dirty="0" smtClean="0">
                <a:latin typeface="+mj-lt"/>
              </a:rPr>
              <a:t>cannot</a:t>
            </a:r>
            <a:r>
              <a:rPr lang="en-AU" sz="2800" dirty="0" smtClean="0">
                <a:latin typeface="+mj-lt"/>
              </a:rPr>
              <a:t> be declarations, doctrines or norms (e.g., UDHR, Rome Statute, R2P)</a:t>
            </a:r>
          </a:p>
          <a:p>
            <a:pPr lvl="2">
              <a:buFont typeface="Courier New" panose="02070309020205020404" pitchFamily="49" charset="0"/>
              <a:buChar char="-"/>
            </a:pPr>
            <a:r>
              <a:rPr lang="en-AU" sz="2800" dirty="0" smtClean="0">
                <a:latin typeface="+mj-lt"/>
              </a:rPr>
              <a:t>KS: </a:t>
            </a:r>
            <a:r>
              <a:rPr lang="en-AU" sz="2800" i="1" dirty="0" smtClean="0">
                <a:latin typeface="+mj-lt"/>
              </a:rPr>
              <a:t>analyse</a:t>
            </a:r>
            <a:endParaRPr lang="en-AU" sz="2800" dirty="0" smtClean="0">
              <a:latin typeface="+mj-lt"/>
            </a:endParaRPr>
          </a:p>
          <a:p>
            <a:pPr lvl="1"/>
            <a:endParaRPr lang="en-AU" sz="3200" dirty="0" smtClean="0">
              <a:latin typeface="+mj-lt"/>
            </a:endParaRPr>
          </a:p>
          <a:p>
            <a:pPr lvl="1"/>
            <a:r>
              <a:rPr lang="en-AU" sz="3200" dirty="0" smtClean="0">
                <a:latin typeface="+mj-lt"/>
              </a:rPr>
              <a:t>KK: responses by global actors</a:t>
            </a:r>
          </a:p>
          <a:p>
            <a:pPr lvl="2">
              <a:buFont typeface="Courier New" panose="02070309020205020404" pitchFamily="49" charset="0"/>
              <a:buChar char="-"/>
            </a:pPr>
            <a:r>
              <a:rPr lang="en-AU" sz="2800" dirty="0">
                <a:latin typeface="+mj-lt"/>
              </a:rPr>
              <a:t>T</a:t>
            </a:r>
            <a:r>
              <a:rPr lang="en-AU" sz="2800" dirty="0" smtClean="0">
                <a:latin typeface="+mj-lt"/>
              </a:rPr>
              <a:t>hree or four: a state or two, an IGO and an NGO</a:t>
            </a:r>
          </a:p>
          <a:p>
            <a:pPr lvl="2">
              <a:buFont typeface="Courier New" panose="02070309020205020404" pitchFamily="49" charset="0"/>
              <a:buChar char="-"/>
            </a:pPr>
            <a:r>
              <a:rPr lang="en-AU" sz="2800" dirty="0" smtClean="0">
                <a:latin typeface="+mj-lt"/>
              </a:rPr>
              <a:t>KS: </a:t>
            </a:r>
            <a:r>
              <a:rPr lang="en-AU" sz="2800" i="1" dirty="0" smtClean="0">
                <a:latin typeface="+mj-lt"/>
              </a:rPr>
              <a:t>analyse effectiveness</a:t>
            </a:r>
            <a:endParaRPr lang="en-AU" sz="2800" dirty="0" smtClean="0">
              <a:latin typeface="+mj-lt"/>
            </a:endParaRPr>
          </a:p>
          <a:p>
            <a:pPr lvl="1"/>
            <a:endParaRPr lang="en-AU" sz="3200" dirty="0" smtClean="0">
              <a:latin typeface="+mj-lt"/>
            </a:endParaRPr>
          </a:p>
          <a:p>
            <a:pPr lvl="1"/>
            <a:r>
              <a:rPr lang="en-AU" sz="3200" dirty="0" smtClean="0">
                <a:latin typeface="+mj-lt"/>
              </a:rPr>
              <a:t>KK: ethical debates</a:t>
            </a:r>
          </a:p>
          <a:p>
            <a:pPr lvl="2">
              <a:buFont typeface="Courier New" panose="02070309020205020404" pitchFamily="49" charset="0"/>
              <a:buChar char="-"/>
            </a:pPr>
            <a:r>
              <a:rPr lang="en-AU" sz="2800" dirty="0" smtClean="0">
                <a:latin typeface="+mj-lt"/>
              </a:rPr>
              <a:t>Three, prescribed by the SD</a:t>
            </a:r>
          </a:p>
          <a:p>
            <a:pPr lvl="2">
              <a:buFont typeface="Courier New" panose="02070309020205020404" pitchFamily="49" charset="0"/>
              <a:buChar char="-"/>
            </a:pPr>
            <a:r>
              <a:rPr lang="en-AU" sz="2800" dirty="0" smtClean="0">
                <a:latin typeface="+mj-lt"/>
              </a:rPr>
              <a:t>KS: </a:t>
            </a:r>
            <a:r>
              <a:rPr lang="en-AU" sz="2800" i="1" dirty="0" smtClean="0">
                <a:latin typeface="+mj-lt"/>
              </a:rPr>
              <a:t>evaluate</a:t>
            </a:r>
            <a:endParaRPr lang="en-AU" sz="2800" dirty="0" smtClean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65826" y="5104262"/>
            <a:ext cx="36485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i="1" dirty="0" smtClean="0">
                <a:latin typeface="+mj-lt"/>
              </a:rPr>
              <a:t>So much opportunity for overla</a:t>
            </a:r>
            <a:r>
              <a:rPr lang="en-AU" sz="3200" i="1" dirty="0">
                <a:latin typeface="+mj-lt"/>
              </a:rPr>
              <a:t>p</a:t>
            </a:r>
            <a:r>
              <a:rPr lang="en-AU" sz="3200" i="1" dirty="0" smtClean="0">
                <a:latin typeface="+mj-lt"/>
              </a:rPr>
              <a:t> in this </a:t>
            </a:r>
            <a:r>
              <a:rPr lang="en-AU" sz="3200" i="1" dirty="0" err="1" smtClean="0">
                <a:latin typeface="+mj-lt"/>
              </a:rPr>
              <a:t>AoS</a:t>
            </a:r>
            <a:r>
              <a:rPr lang="en-AU" sz="3200" i="1" dirty="0" smtClean="0">
                <a:latin typeface="+mj-lt"/>
              </a:rPr>
              <a:t>! </a:t>
            </a:r>
            <a:endParaRPr lang="en-AU" sz="32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11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606910"/>
              </p:ext>
            </p:extLst>
          </p:nvPr>
        </p:nvGraphicFramePr>
        <p:xfrm>
          <a:off x="264993" y="1636097"/>
          <a:ext cx="11758685" cy="48329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971"/>
                <a:gridCol w="2684164"/>
                <a:gridCol w="7952550"/>
              </a:tblGrid>
              <a:tr h="598640">
                <a:tc>
                  <a:txBody>
                    <a:bodyPr/>
                    <a:lstStyle/>
                    <a:p>
                      <a:endParaRPr lang="en-AU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Topics 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Activities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</a:tr>
              <a:tr h="1156230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1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Introduction to </a:t>
                      </a:r>
                      <a:r>
                        <a:rPr lang="en-AU" dirty="0" err="1" smtClean="0">
                          <a:latin typeface="+mj-lt"/>
                        </a:rPr>
                        <a:t>AoS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Blurb activity 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dirty="0" smtClean="0">
                          <a:latin typeface="+mj-lt"/>
                        </a:rPr>
                        <a:t>Introduce</a:t>
                      </a:r>
                      <a:r>
                        <a:rPr lang="en-AU" sz="1700" baseline="0" dirty="0" smtClean="0">
                          <a:latin typeface="+mj-lt"/>
                        </a:rPr>
                        <a:t> idea of ‘global ethical issues’, students think of </a:t>
                      </a:r>
                      <a:r>
                        <a:rPr lang="en-AU" sz="1700" baseline="0" dirty="0" err="1" smtClean="0">
                          <a:latin typeface="+mj-lt"/>
                        </a:rPr>
                        <a:t>egs</a:t>
                      </a:r>
                      <a:endParaRPr lang="en-AU" sz="1700" baseline="0" dirty="0" smtClean="0">
                        <a:latin typeface="+mj-lt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Discuss major debates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baseline="0" dirty="0" smtClean="0">
                          <a:latin typeface="+mj-lt"/>
                        </a:rPr>
                        <a:t>Present key terms</a:t>
                      </a:r>
                      <a:r>
                        <a:rPr lang="en-AU" sz="1700" dirty="0" smtClean="0">
                          <a:latin typeface="+mj-lt"/>
                        </a:rPr>
                        <a:t> </a:t>
                      </a:r>
                      <a:endParaRPr lang="en-AU" sz="1700" dirty="0">
                        <a:latin typeface="+mj-lt"/>
                      </a:endParaRPr>
                    </a:p>
                  </a:txBody>
                  <a:tcPr anchor="ctr"/>
                </a:tc>
              </a:tr>
              <a:tr h="1421850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2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Introduction to HR</a:t>
                      </a:r>
                    </a:p>
                    <a:p>
                      <a:pPr algn="l"/>
                      <a:endParaRPr lang="en-AU" dirty="0" smtClean="0">
                        <a:latin typeface="+mj-lt"/>
                      </a:endParaRPr>
                    </a:p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International</a:t>
                      </a:r>
                      <a:r>
                        <a:rPr lang="en-AU" baseline="0" dirty="0" smtClean="0">
                          <a:latin typeface="+mj-lt"/>
                        </a:rPr>
                        <a:t> HR treaties</a:t>
                      </a:r>
                      <a:endParaRPr lang="en-AU" dirty="0" smtClean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dirty="0" smtClean="0">
                          <a:latin typeface="+mj-lt"/>
                        </a:rPr>
                        <a:t>Discuss: why is HR considered a global</a:t>
                      </a:r>
                      <a:r>
                        <a:rPr lang="en-AU" sz="1700" baseline="0" dirty="0" smtClean="0">
                          <a:latin typeface="+mj-lt"/>
                        </a:rPr>
                        <a:t> ethical issue? (quotes, statistics)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baseline="0" dirty="0" smtClean="0">
                          <a:latin typeface="+mj-lt"/>
                        </a:rPr>
                        <a:t>YouTube videos: The Story of HR, Categories of HR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baseline="0" dirty="0" smtClean="0">
                          <a:latin typeface="+mj-lt"/>
                        </a:rPr>
                        <a:t>Questions re international treaties (sign vs ratify, binding vs enforceable </a:t>
                      </a:r>
                      <a:r>
                        <a:rPr lang="en-AU" sz="1700" baseline="0" dirty="0" err="1" smtClean="0">
                          <a:latin typeface="+mj-lt"/>
                        </a:rPr>
                        <a:t>cf</a:t>
                      </a:r>
                      <a:r>
                        <a:rPr lang="en-AU" sz="1700" baseline="0" dirty="0" smtClean="0">
                          <a:latin typeface="+mj-lt"/>
                        </a:rPr>
                        <a:t> domestic law)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sz="1700" baseline="0" dirty="0" smtClean="0">
                          <a:latin typeface="+mj-lt"/>
                        </a:rPr>
                        <a:t>CEDAW: overview, </a:t>
                      </a:r>
                      <a:r>
                        <a:rPr lang="en-AU" sz="1700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ratification map</a:t>
                      </a:r>
                      <a:r>
                        <a:rPr lang="en-AU" sz="17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, key provisions, impact/success, lack of impact/success, practice question</a:t>
                      </a:r>
                    </a:p>
                  </a:txBody>
                  <a:tcPr anchor="ctr"/>
                </a:tc>
              </a:tr>
              <a:tr h="1656221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3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International HR treaties</a:t>
                      </a:r>
                      <a:r>
                        <a:rPr lang="en-AU" baseline="0" dirty="0" smtClean="0">
                          <a:latin typeface="+mj-lt"/>
                        </a:rPr>
                        <a:t> cont. </a:t>
                      </a:r>
                    </a:p>
                    <a:p>
                      <a:pPr algn="l"/>
                      <a:endParaRPr lang="en-AU" baseline="0" dirty="0" smtClean="0">
                        <a:latin typeface="+mj-lt"/>
                      </a:endParaRPr>
                    </a:p>
                    <a:p>
                      <a:pPr algn="l"/>
                      <a:r>
                        <a:rPr lang="en-AU" baseline="0" dirty="0" smtClean="0">
                          <a:latin typeface="+mj-lt"/>
                        </a:rPr>
                        <a:t>Ethical debates for HR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7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CRC: repeat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7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Homework: some kind of visual summarise of two treaties (their choice re format)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7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HR ethical debates (direct teaching): two clear perspectives for each debate, </a:t>
                      </a:r>
                      <a:r>
                        <a:rPr lang="en-AU" sz="1700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practice question</a:t>
                      </a:r>
                      <a:r>
                        <a:rPr lang="en-AU" sz="17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after each debate.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700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R2P articles, group reading task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7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Essay for homework: </a:t>
                      </a:r>
                      <a:r>
                        <a:rPr lang="en-AU" sz="1700" i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analyse ethical debates re one ethical issue</a:t>
                      </a:r>
                      <a:endParaRPr lang="en-AU" sz="1700" baseline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21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946341"/>
              </p:ext>
            </p:extLst>
          </p:nvPr>
        </p:nvGraphicFramePr>
        <p:xfrm>
          <a:off x="464024" y="1566223"/>
          <a:ext cx="11259403" cy="5108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3175"/>
                <a:gridCol w="2382107"/>
                <a:gridCol w="7454121"/>
              </a:tblGrid>
              <a:tr h="579202">
                <a:tc>
                  <a:txBody>
                    <a:bodyPr/>
                    <a:lstStyle/>
                    <a:p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Topics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Activities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</a:tr>
              <a:tr h="2243694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4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Responses to HR abuses</a:t>
                      </a:r>
                    </a:p>
                    <a:p>
                      <a:pPr algn="l"/>
                      <a:endParaRPr lang="en-AU" dirty="0" smtClean="0">
                        <a:latin typeface="+mj-lt"/>
                      </a:endParaRPr>
                    </a:p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Introduce PM 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latin typeface="+mj-lt"/>
                        </a:rPr>
                        <a:t>Direct teaching re HR responses (overlap with 3.1) </a:t>
                      </a:r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AU" dirty="0" smtClean="0">
                          <a:latin typeface="+mj-lt"/>
                        </a:rPr>
                        <a:t>State:</a:t>
                      </a:r>
                      <a:r>
                        <a:rPr lang="en-AU" baseline="0" dirty="0" smtClean="0">
                          <a:latin typeface="+mj-lt"/>
                        </a:rPr>
                        <a:t> US</a:t>
                      </a:r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AU" baseline="0" dirty="0" smtClean="0">
                          <a:latin typeface="+mj-lt"/>
                        </a:rPr>
                        <a:t>IGO: UN (UN HRC and UNSC) </a:t>
                      </a:r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AU" baseline="0" dirty="0" smtClean="0">
                          <a:latin typeface="+mj-lt"/>
                        </a:rPr>
                        <a:t>NGO: Amnesty 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baseline="0" dirty="0" smtClean="0">
                          <a:latin typeface="+mj-lt"/>
                        </a:rPr>
                        <a:t>Practice question after looking at each response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solidFill>
                            <a:srgbClr val="FF0000"/>
                          </a:solidFill>
                          <a:latin typeface="+mj-lt"/>
                        </a:rPr>
                        <a:t>PM</a:t>
                      </a:r>
                      <a:r>
                        <a:rPr lang="en-AU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AU" dirty="0" smtClean="0">
                          <a:solidFill>
                            <a:srgbClr val="FF0000"/>
                          </a:solidFill>
                          <a:latin typeface="+mj-lt"/>
                        </a:rPr>
                        <a:t>terminology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solidFill>
                            <a:srgbClr val="FF0000"/>
                          </a:solidFill>
                          <a:latin typeface="+mj-lt"/>
                        </a:rPr>
                        <a:t>PM causes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solidFill>
                            <a:schemeClr val="tx1"/>
                          </a:solidFill>
                          <a:latin typeface="+mj-lt"/>
                        </a:rPr>
                        <a:t>Why</a:t>
                      </a:r>
                      <a:r>
                        <a:rPr lang="en-AU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is PM considered a global ethical issue? </a:t>
                      </a:r>
                    </a:p>
                  </a:txBody>
                  <a:tcPr anchor="ctr"/>
                </a:tc>
              </a:tr>
              <a:tr h="2243694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5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International PM treaties</a:t>
                      </a:r>
                    </a:p>
                    <a:p>
                      <a:pPr algn="l"/>
                      <a:endParaRPr lang="en-AU" dirty="0" smtClean="0">
                        <a:latin typeface="+mj-lt"/>
                      </a:endParaRPr>
                    </a:p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Ethical debates for PM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latin typeface="+mj-lt"/>
                        </a:rPr>
                        <a:t>Direct teaching re treaties: </a:t>
                      </a:r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AU" dirty="0" smtClean="0">
                          <a:latin typeface="+mj-lt"/>
                        </a:rPr>
                        <a:t>Refugee Convention </a:t>
                      </a:r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AU" dirty="0" smtClean="0">
                          <a:latin typeface="+mj-lt"/>
                        </a:rPr>
                        <a:t>Convention on Migrant Workers</a:t>
                      </a:r>
                      <a:r>
                        <a:rPr lang="en-AU" baseline="0" dirty="0" smtClean="0">
                          <a:latin typeface="+mj-lt"/>
                        </a:rPr>
                        <a:t> </a:t>
                      </a:r>
                    </a:p>
                    <a:p>
                      <a:pPr marL="285750" lvl="0" indent="-285750" algn="l">
                        <a:buFontTx/>
                        <a:buChar char="-"/>
                      </a:pPr>
                      <a:r>
                        <a:rPr lang="en-AU" baseline="0" dirty="0" smtClean="0">
                          <a:latin typeface="+mj-lt"/>
                        </a:rPr>
                        <a:t>Practice question after each treaty</a:t>
                      </a:r>
                    </a:p>
                    <a:p>
                      <a:pPr marL="285750" lvl="0" indent="-285750" algn="l">
                        <a:buFontTx/>
                        <a:buChar char="-"/>
                      </a:pPr>
                      <a:r>
                        <a:rPr lang="en-AU" baseline="0" dirty="0" smtClean="0">
                          <a:latin typeface="+mj-lt"/>
                        </a:rPr>
                        <a:t>Introduce overarching debate in PM (all three debates are variations of the same question). Teach students how to frame wording of answers to respond to particular debates questions.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18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585" y="215000"/>
            <a:ext cx="10515600" cy="1325563"/>
          </a:xfrm>
        </p:spPr>
        <p:txBody>
          <a:bodyPr>
            <a:normAutofit/>
          </a:bodyPr>
          <a:lstStyle/>
          <a:p>
            <a:r>
              <a:rPr lang="en-AU" sz="3600" b="1" dirty="0" smtClean="0"/>
              <a:t>Unit 4, Area of Study 1 </a:t>
            </a:r>
            <a:br>
              <a:rPr lang="en-AU" sz="3600" b="1" dirty="0" smtClean="0"/>
            </a:br>
            <a:r>
              <a:rPr lang="en-AU" sz="3600" b="1" i="1" dirty="0" smtClean="0"/>
              <a:t>Ethical Issues and Debates</a:t>
            </a:r>
            <a:endParaRPr lang="en-AU" sz="3600" b="1" i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998134"/>
              </p:ext>
            </p:extLst>
          </p:nvPr>
        </p:nvGraphicFramePr>
        <p:xfrm>
          <a:off x="578892" y="1540563"/>
          <a:ext cx="11259403" cy="5011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3175"/>
                <a:gridCol w="2382107"/>
                <a:gridCol w="7454121"/>
              </a:tblGrid>
              <a:tr h="521790">
                <a:tc>
                  <a:txBody>
                    <a:bodyPr/>
                    <a:lstStyle/>
                    <a:p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Topics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dirty="0" smtClean="0">
                          <a:latin typeface="+mj-lt"/>
                        </a:rPr>
                        <a:t>Activities</a:t>
                      </a:r>
                      <a:endParaRPr lang="en-AU" sz="2400" dirty="0">
                        <a:latin typeface="+mj-lt"/>
                      </a:endParaRPr>
                    </a:p>
                  </a:txBody>
                  <a:tcPr anchor="ctr"/>
                </a:tc>
              </a:tr>
              <a:tr h="803488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6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Responses to PM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latin typeface="+mj-lt"/>
                        </a:rPr>
                        <a:t>Students research two states which have responded to PM (one with</a:t>
                      </a:r>
                      <a:r>
                        <a:rPr lang="en-AU" baseline="0" dirty="0" smtClean="0">
                          <a:latin typeface="+mj-lt"/>
                        </a:rPr>
                        <a:t> more </a:t>
                      </a:r>
                      <a:r>
                        <a:rPr lang="en-AU" baseline="0" dirty="0" err="1" smtClean="0">
                          <a:latin typeface="+mj-lt"/>
                        </a:rPr>
                        <a:t>cosmo</a:t>
                      </a:r>
                      <a:r>
                        <a:rPr lang="en-AU" baseline="0" dirty="0" smtClean="0">
                          <a:latin typeface="+mj-lt"/>
                        </a:rPr>
                        <a:t> actions, one with more realist actions)</a:t>
                      </a:r>
                    </a:p>
                    <a:p>
                      <a:pPr marL="742950" lvl="1" indent="-285750" algn="l">
                        <a:buFont typeface="Courier New" panose="02070309020205020404" pitchFamily="49" charset="0"/>
                        <a:buChar char="o"/>
                      </a:pPr>
                      <a:r>
                        <a:rPr lang="en-AU" baseline="0" dirty="0" err="1" smtClean="0">
                          <a:latin typeface="+mj-lt"/>
                        </a:rPr>
                        <a:t>Aust</a:t>
                      </a:r>
                      <a:r>
                        <a:rPr lang="en-AU" baseline="0" dirty="0" smtClean="0">
                          <a:latin typeface="+mj-lt"/>
                        </a:rPr>
                        <a:t>, Germany, Hungary, Jordan, Turkey</a:t>
                      </a:r>
                    </a:p>
                    <a:p>
                      <a:pPr marL="285750" lvl="0" indent="-285750" algn="l">
                        <a:buFontTx/>
                        <a:buChar char="-"/>
                      </a:pPr>
                      <a:r>
                        <a:rPr lang="en-AU" baseline="0" dirty="0" smtClean="0">
                          <a:latin typeface="+mj-lt"/>
                        </a:rPr>
                        <a:t>UNHCR: mechanisms and challenges </a:t>
                      </a:r>
                    </a:p>
                    <a:p>
                      <a:pPr marL="285750" lvl="0" indent="-285750" algn="l">
                        <a:buFontTx/>
                        <a:buChar char="-"/>
                      </a:pPr>
                      <a:r>
                        <a:rPr lang="en-AU" dirty="0" smtClean="0">
                          <a:latin typeface="+mj-lt"/>
                        </a:rPr>
                        <a:t>Amnesty: mechanisms and challenges</a:t>
                      </a:r>
                      <a:endParaRPr lang="en-AU" dirty="0">
                        <a:latin typeface="+mj-lt"/>
                      </a:endParaRPr>
                    </a:p>
                    <a:p>
                      <a:pPr marL="285750" lvl="0" indent="-285750" algn="l">
                        <a:buFontTx/>
                        <a:buChar char="-"/>
                      </a:pPr>
                      <a:r>
                        <a:rPr lang="en-AU" dirty="0" smtClean="0">
                          <a:latin typeface="+mj-lt"/>
                        </a:rPr>
                        <a:t>Practice</a:t>
                      </a:r>
                      <a:r>
                        <a:rPr lang="en-AU" baseline="0" dirty="0" smtClean="0">
                          <a:latin typeface="+mj-lt"/>
                        </a:rPr>
                        <a:t> question after each actor</a:t>
                      </a:r>
                      <a:endParaRPr lang="en-AU" dirty="0" smtClean="0">
                        <a:latin typeface="+mj-lt"/>
                      </a:endParaRPr>
                    </a:p>
                  </a:txBody>
                  <a:tcPr anchor="ctr"/>
                </a:tc>
              </a:tr>
              <a:tr h="803488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7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Revision 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lvl="0" indent="-285750" algn="l">
                        <a:buFontTx/>
                        <a:buChar char="-"/>
                      </a:pPr>
                      <a:r>
                        <a:rPr lang="en-AU" sz="18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Planning</a:t>
                      </a:r>
                      <a:r>
                        <a:rPr lang="en-AU" sz="18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essays on butcher’s paper in pairs</a:t>
                      </a:r>
                      <a:endParaRPr lang="en-AU" sz="18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lvl="0" indent="-285750" algn="l">
                        <a:buFontTx/>
                        <a:buChar char="-"/>
                      </a:pPr>
                      <a:r>
                        <a:rPr lang="en-AU" sz="18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Individual</a:t>
                      </a:r>
                      <a:r>
                        <a:rPr lang="en-AU" sz="18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8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essay: ‘</a:t>
                      </a:r>
                      <a:r>
                        <a:rPr lang="en-AU" sz="1800" i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international treaties are the most effective way to combat global ethical issues’. Discuss. </a:t>
                      </a:r>
                      <a:endParaRPr lang="en-AU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solidFill>
                            <a:srgbClr val="FF0000"/>
                          </a:solidFill>
                          <a:latin typeface="+mj-lt"/>
                        </a:rPr>
                        <a:t>Laminated cards 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AU" dirty="0" smtClean="0">
                          <a:solidFill>
                            <a:schemeClr val="tx1"/>
                          </a:solidFill>
                          <a:latin typeface="+mj-lt"/>
                        </a:rPr>
                        <a:t>Practice SAC #1 (single period, open book, approx. 17 marks for short</a:t>
                      </a:r>
                      <a:r>
                        <a:rPr lang="en-AU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answer, essay plan)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18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Practice SAC #2 (single period, closed book, approx. 17 marks for short</a:t>
                      </a:r>
                      <a:r>
                        <a:rPr lang="en-AU" sz="1800" kern="1200" baseline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answer, essay plan)</a:t>
                      </a:r>
                    </a:p>
                  </a:txBody>
                  <a:tcPr anchor="ctr"/>
                </a:tc>
              </a:tr>
              <a:tr h="466753">
                <a:tc>
                  <a:txBody>
                    <a:bodyPr/>
                    <a:lstStyle/>
                    <a:p>
                      <a:r>
                        <a:rPr lang="en-AU" sz="2000" b="1" dirty="0" smtClean="0">
                          <a:latin typeface="+mj-lt"/>
                        </a:rPr>
                        <a:t>Week 8 </a:t>
                      </a:r>
                      <a:endParaRPr lang="en-AU" sz="20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>
                          <a:latin typeface="+mj-lt"/>
                        </a:rPr>
                        <a:t>SAC</a:t>
                      </a:r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AU" dirty="0">
                        <a:latin typeface="+mj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04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aramond-Trebuchet MS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2382</Words>
  <Application>Microsoft Macintosh PowerPoint</Application>
  <PresentationFormat>Widescreen</PresentationFormat>
  <Paragraphs>455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Calibri</vt:lpstr>
      <vt:lpstr>Courier New</vt:lpstr>
      <vt:lpstr>Garamond</vt:lpstr>
      <vt:lpstr>Times New Roman</vt:lpstr>
      <vt:lpstr>Trebuchet MS</vt:lpstr>
      <vt:lpstr>Office Theme</vt:lpstr>
      <vt:lpstr>Year 12 Global Politics Unit 4 </vt:lpstr>
      <vt:lpstr>Overview of today’s session</vt:lpstr>
      <vt:lpstr>The Study Design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1  Ethical Issues and Debates</vt:lpstr>
      <vt:lpstr>Unit 4, Area of Study 2  Global Crises</vt:lpstr>
      <vt:lpstr>Unit 4, Area of Study 2  Global Crises</vt:lpstr>
      <vt:lpstr>Unit 4, Area of Study 2  Global Crises</vt:lpstr>
      <vt:lpstr>Unit 4, Area of Study 2  Global Crises</vt:lpstr>
      <vt:lpstr>Unit 4, Area of Study 2  Global Crises</vt:lpstr>
      <vt:lpstr>Unit 4, Area of Study 2  Global Crises</vt:lpstr>
      <vt:lpstr>Unit 4, Area of Study 2  Global Crises</vt:lpstr>
      <vt:lpstr>Unit 4, Area of Study 2  Global Crises</vt:lpstr>
      <vt:lpstr>Unit 4, Area of Study 2  Global Crises</vt:lpstr>
      <vt:lpstr>Unit 4, Area of Study 2  Global Crises</vt:lpstr>
      <vt:lpstr>Writing SACs </vt:lpstr>
      <vt:lpstr>Maintaining sanity Maximising overlap</vt:lpstr>
      <vt:lpstr>Questions?</vt:lpstr>
    </vt:vector>
  </TitlesOfParts>
  <Company>DEECD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12 Global Politics Unit 4 </dc:title>
  <dc:creator>Alex MILNES</dc:creator>
  <cp:lastModifiedBy>James Fiford</cp:lastModifiedBy>
  <cp:revision>22</cp:revision>
  <dcterms:created xsi:type="dcterms:W3CDTF">2016-11-30T06:28:33Z</dcterms:created>
  <dcterms:modified xsi:type="dcterms:W3CDTF">2016-12-05T05:58:41Z</dcterms:modified>
</cp:coreProperties>
</file>