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1"/>
  </p:notesMasterIdLst>
  <p:sldIdLst>
    <p:sldId id="256" r:id="rId2"/>
    <p:sldId id="262" r:id="rId3"/>
    <p:sldId id="263" r:id="rId4"/>
    <p:sldId id="286" r:id="rId5"/>
    <p:sldId id="266" r:id="rId6"/>
    <p:sldId id="264" r:id="rId7"/>
    <p:sldId id="284" r:id="rId8"/>
    <p:sldId id="285" r:id="rId9"/>
    <p:sldId id="267" r:id="rId10"/>
    <p:sldId id="268" r:id="rId11"/>
    <p:sldId id="293" r:id="rId12"/>
    <p:sldId id="287" r:id="rId13"/>
    <p:sldId id="282" r:id="rId14"/>
    <p:sldId id="289" r:id="rId15"/>
    <p:sldId id="290" r:id="rId16"/>
    <p:sldId id="291" r:id="rId17"/>
    <p:sldId id="292" r:id="rId18"/>
    <p:sldId id="276" r:id="rId19"/>
    <p:sldId id="280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74" autoAdjust="0"/>
    <p:restoredTop sz="94674" autoAdjust="0"/>
  </p:normalViewPr>
  <p:slideViewPr>
    <p:cSldViewPr snapToGrid="0" snapToObjects="1">
      <p:cViewPr varScale="1">
        <p:scale>
          <a:sx n="124" d="100"/>
          <a:sy n="124" d="100"/>
        </p:scale>
        <p:origin x="1816" y="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24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AB000A-6C7B-E943-9972-8781ED1D3AB6}" type="datetimeFigureOut">
              <a:rPr lang="en-US" smtClean="0"/>
              <a:t>12/6/16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CFF77E-8FB9-284E-8C08-054E3BCC1D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55141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00600" y="4624668"/>
            <a:ext cx="4038600" cy="93345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00600" y="5562599"/>
            <a:ext cx="4038600" cy="748553"/>
          </a:xfr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00" y="6425640"/>
            <a:ext cx="1232647" cy="365125"/>
          </a:xfrm>
        </p:spPr>
        <p:txBody>
          <a:bodyPr/>
          <a:lstStyle>
            <a:lvl1pPr algn="l">
              <a:defRPr/>
            </a:lvl1pPr>
          </a:lstStyle>
          <a:p>
            <a:fld id="{C224DCDF-9F30-9447-B0CF-375210F8AF9E}" type="datetimeFigureOut">
              <a:rPr lang="en-US" smtClean="0"/>
              <a:t>12/6/16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11153" y="6425640"/>
            <a:ext cx="2617694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82575" y="228600"/>
            <a:ext cx="4235450" cy="4187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624388" y="237744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624388" y="228600"/>
            <a:ext cx="2057400" cy="203911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6802438" y="2377440"/>
            <a:ext cx="2057400" cy="20391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4DCDF-9F30-9447-B0CF-375210F8AF9E}" type="datetimeFigureOut">
              <a:rPr lang="en-US" smtClean="0"/>
              <a:t>12/6/16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87BBA-D5B8-8E49-A1E4-9A90F0C012AA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Content Placeholder 2"/>
          <p:cNvSpPr>
            <a:spLocks noGrp="1"/>
          </p:cNvSpPr>
          <p:nvPr>
            <p:ph sz="half" idx="17"/>
          </p:nvPr>
        </p:nvSpPr>
        <p:spPr>
          <a:xfrm>
            <a:off x="502920" y="1985963"/>
            <a:ext cx="3657413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14" name="Content Placeholder 2"/>
          <p:cNvSpPr>
            <a:spLocks noGrp="1"/>
          </p:cNvSpPr>
          <p:nvPr>
            <p:ph sz="half" idx="18"/>
          </p:nvPr>
        </p:nvSpPr>
        <p:spPr>
          <a:xfrm>
            <a:off x="502920" y="4164965"/>
            <a:ext cx="3657413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/>
          </p:nvPr>
        </p:nvSpPr>
        <p:spPr>
          <a:xfrm>
            <a:off x="4410075" y="1985963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16" name="Content Placeholder 2"/>
          <p:cNvSpPr>
            <a:spLocks noGrp="1"/>
          </p:cNvSpPr>
          <p:nvPr>
            <p:ph sz="half" idx="16"/>
          </p:nvPr>
        </p:nvSpPr>
        <p:spPr>
          <a:xfrm>
            <a:off x="4410075" y="4169664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4DCDF-9F30-9447-B0CF-375210F8AF9E}" type="datetimeFigureOut">
              <a:rPr lang="en-US" smtClean="0"/>
              <a:t>12/6/16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87BBA-D5B8-8E49-A1E4-9A90F0C012A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4DCDF-9F30-9447-B0CF-375210F8AF9E}" type="datetimeFigureOut">
              <a:rPr lang="en-US" smtClean="0"/>
              <a:t>12/6/16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87BBA-D5B8-8E49-A1E4-9A90F0C012A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5" y="228600"/>
            <a:ext cx="3451225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5" y="2571750"/>
            <a:ext cx="3255264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AU" smtClean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68775" y="273050"/>
            <a:ext cx="4597399" cy="585311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3" y="3733800"/>
            <a:ext cx="3255264" cy="2392363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C224DCDF-9F30-9447-B0CF-375210F8AF9E}" type="datetimeFigureOut">
              <a:rPr lang="en-US" smtClean="0"/>
              <a:t>12/6/16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59305" y="6423585"/>
            <a:ext cx="331694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9404" y="3124200"/>
            <a:ext cx="3898272" cy="87153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6" y="228600"/>
            <a:ext cx="3460658" cy="634523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69404" y="3995737"/>
            <a:ext cx="3898272" cy="2147888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C224DCDF-9F30-9447-B0CF-375210F8AF9E}" type="datetimeFigureOut">
              <a:rPr lang="en-US" smtClean="0"/>
              <a:t>12/6/16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91000" y="6423585"/>
            <a:ext cx="300513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87BBA-D5B8-8E49-A1E4-9A90F0C012AA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990110" y="3370730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6505" y="4424082"/>
            <a:ext cx="6191157" cy="83371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5" y="228600"/>
            <a:ext cx="6378389" cy="418795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6505" y="5257799"/>
            <a:ext cx="6191157" cy="885825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4DCDF-9F30-9447-B0CF-375210F8AF9E}" type="datetimeFigureOut">
              <a:rPr lang="en-US" smtClean="0"/>
              <a:t>12/6/16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87BBA-D5B8-8E49-A1E4-9A90F0C012A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6802438" y="2377440"/>
            <a:ext cx="2057400" cy="20391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327212" y="4632792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4" y="228600"/>
            <a:ext cx="6387167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4" y="2571750"/>
            <a:ext cx="6181611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4" y="3733800"/>
            <a:ext cx="6179566" cy="2392363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212262" y="6235607"/>
            <a:ext cx="134839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224DCDF-9F30-9447-B0CF-375210F8AF9E}" type="datetimeFigureOut">
              <a:rPr lang="en-US" smtClean="0"/>
              <a:t>12/6/16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095" y="6235607"/>
            <a:ext cx="4648105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87BBA-D5B8-8E49-A1E4-9A90F0C012AA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6802438" y="237494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6802438" y="4535424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5" y="228600"/>
            <a:ext cx="4235450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4" y="2571750"/>
            <a:ext cx="4016633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4" y="3733800"/>
            <a:ext cx="4015304" cy="2392363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0" y="6235607"/>
            <a:ext cx="134839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224DCDF-9F30-9447-B0CF-375210F8AF9E}" type="datetimeFigureOut">
              <a:rPr lang="en-US" smtClean="0"/>
              <a:t>12/6/16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095" y="6235607"/>
            <a:ext cx="2590705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87BBA-D5B8-8E49-A1E4-9A90F0C012AA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4624388" y="4534726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624388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4624388" y="2381663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5"/>
          </p:nvPr>
        </p:nvSpPr>
        <p:spPr>
          <a:xfrm>
            <a:off x="6803136" y="2381662"/>
            <a:ext cx="2057400" cy="418795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3124200"/>
            <a:ext cx="3108960" cy="87153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5" y="2365248"/>
            <a:ext cx="4240119" cy="418795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3995737"/>
            <a:ext cx="3108960" cy="2147888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C224DCDF-9F30-9447-B0CF-375210F8AF9E}" type="datetimeFigureOut">
              <a:rPr lang="en-US" smtClean="0"/>
              <a:t>12/6/16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91000" y="6423585"/>
            <a:ext cx="300513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87BBA-D5B8-8E49-A1E4-9A90F0C012AA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750361" y="3370730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277905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  <p:sp>
        <p:nvSpPr>
          <p:cNvPr id="15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2460625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4DCDF-9F30-9447-B0CF-375210F8AF9E}" type="datetimeFigureOut">
              <a:rPr lang="en-US" smtClean="0"/>
              <a:t>12/6/16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87BBA-D5B8-8E49-A1E4-9A90F0C012A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210550" y="282574"/>
            <a:ext cx="642097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4DCDF-9F30-9447-B0CF-375210F8AF9E}" type="datetimeFigureOut">
              <a:rPr lang="en-US" smtClean="0"/>
              <a:t>12/6/16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87BBA-D5B8-8E49-A1E4-9A90F0C012AA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8068235" y="282574"/>
            <a:ext cx="91440" cy="1600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95772" y="954742"/>
            <a:ext cx="681318" cy="5171422"/>
          </a:xfrm>
        </p:spPr>
        <p:txBody>
          <a:bodyPr vert="eaVert" anchor="t" anchorCtr="0"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58756"/>
            <a:ext cx="6858000" cy="5184869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4DCDF-9F30-9447-B0CF-375210F8AF9E}" type="datetimeFigureOut">
              <a:rPr lang="en-US" smtClean="0"/>
              <a:t>12/6/16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87BBA-D5B8-8E49-A1E4-9A90F0C012AA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 rot="16200000">
            <a:off x="8593111" y="561668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134471"/>
            <a:ext cx="7556313" cy="995082"/>
          </a:xfrm>
        </p:spPr>
        <p:txBody>
          <a:bodyPr anchor="b" anchorCtr="0"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4DCDF-9F30-9447-B0CF-375210F8AF9E}" type="datetimeFigureOut">
              <a:rPr lang="en-US" smtClean="0"/>
              <a:t>12/6/16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87BBA-D5B8-8E49-A1E4-9A90F0C012AA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498518" y="1129553"/>
            <a:ext cx="7558960" cy="774700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>
              <a:buNone/>
              <a:defRPr kumimoji="0" sz="2400" b="0" i="0" u="none" strike="noStrike" kern="1200" cap="none" spc="0" normalizeH="0" baseline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2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00600" y="4624668"/>
            <a:ext cx="4038600" cy="93345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00600" y="5562599"/>
            <a:ext cx="4038600" cy="748553"/>
          </a:xfr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00" y="6425640"/>
            <a:ext cx="1232647" cy="365125"/>
          </a:xfrm>
        </p:spPr>
        <p:txBody>
          <a:bodyPr/>
          <a:lstStyle>
            <a:lvl1pPr algn="l">
              <a:defRPr/>
            </a:lvl1pPr>
          </a:lstStyle>
          <a:p>
            <a:fld id="{C224DCDF-9F30-9447-B0CF-375210F8AF9E}" type="datetimeFigureOut">
              <a:rPr lang="en-US" smtClean="0"/>
              <a:t>12/6/16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11153" y="6425640"/>
            <a:ext cx="2617694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82575" y="228600"/>
            <a:ext cx="4235450" cy="4187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624388" y="237744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624388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6802438" y="237744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1779494"/>
            <a:ext cx="3086100" cy="2040905"/>
          </a:xfrm>
        </p:spPr>
        <p:txBody>
          <a:bodyPr lIns="45720" tIns="45720" rIns="45720" anchor="t">
            <a:noAutofit/>
          </a:bodyPr>
          <a:lstStyle>
            <a:lvl1pPr marL="0" indent="0" algn="ctr">
              <a:spcBef>
                <a:spcPts val="600"/>
              </a:spcBef>
              <a:buNone/>
              <a:defRPr sz="46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AU" smtClean="0"/>
              <a:t>Click to edit Master text styles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58907" y="228600"/>
            <a:ext cx="8200930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3124200"/>
            <a:ext cx="5638800" cy="1362075"/>
          </a:xfrm>
        </p:spPr>
        <p:txBody>
          <a:bodyPr anchor="b" anchorCtr="0">
            <a:normAutofit/>
          </a:bodyPr>
          <a:lstStyle>
            <a:lvl1pPr algn="l">
              <a:defRPr sz="3200" b="0" cap="none" baseline="0">
                <a:solidFill>
                  <a:schemeClr val="bg1"/>
                </a:solidFill>
              </a:defRPr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4495800"/>
            <a:ext cx="5638800" cy="1500187"/>
          </a:xfrm>
        </p:spPr>
        <p:txBody>
          <a:bodyPr anchor="t" anchorCtr="0">
            <a:normAutofit/>
          </a:bodyPr>
          <a:lstStyle>
            <a:lvl1pPr marL="0" indent="0">
              <a:spcBef>
                <a:spcPts val="300"/>
              </a:spcBef>
              <a:buNone/>
              <a:defRPr sz="1400" cap="none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8906" y="6248774"/>
            <a:ext cx="1474694" cy="3651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fld id="{C224DCDF-9F30-9447-B0CF-375210F8AF9E}" type="datetimeFigureOut">
              <a:rPr lang="en-US" smtClean="0"/>
              <a:t>12/6/16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86000" y="6248774"/>
            <a:ext cx="5638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05800" y="6248774"/>
            <a:ext cx="554038" cy="365125"/>
          </a:xfrm>
        </p:spPr>
        <p:txBody>
          <a:bodyPr/>
          <a:lstStyle/>
          <a:p>
            <a:fld id="{72F87BBA-D5B8-8E49-A1E4-9A90F0C012A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003612" y="3110754"/>
            <a:ext cx="260909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40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9" name="Rectangle 8"/>
          <p:cNvSpPr/>
          <p:nvPr/>
        </p:nvSpPr>
        <p:spPr>
          <a:xfrm>
            <a:off x="285750" y="228600"/>
            <a:ext cx="212725" cy="634523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210550" y="282574"/>
            <a:ext cx="642097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8068235" y="282574"/>
            <a:ext cx="91440" cy="1600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51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9987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4DCDF-9F30-9447-B0CF-375210F8AF9E}" type="datetimeFigureOut">
              <a:rPr lang="en-US" smtClean="0"/>
              <a:t>12/6/16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87BBA-D5B8-8E49-A1E4-9A90F0C012A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7541" y="2447365"/>
            <a:ext cx="3657600" cy="367879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399878" y="2447365"/>
            <a:ext cx="3657600" cy="367879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4DCDF-9F30-9447-B0CF-375210F8AF9E}" type="datetimeFigureOut">
              <a:rPr lang="en-US" smtClean="0"/>
              <a:t>12/6/16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87BBA-D5B8-8E49-A1E4-9A90F0C012AA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7541" y="2070847"/>
            <a:ext cx="3657600" cy="322729"/>
          </a:xfrm>
          <a:prstGeom prst="rect">
            <a:avLst/>
          </a:prstGeom>
          <a:solidFill>
            <a:schemeClr val="accent3"/>
          </a:solidFill>
        </p:spPr>
        <p:txBody>
          <a:bodyPr tIns="0" bIns="0"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99878" y="2070847"/>
            <a:ext cx="3657600" cy="3227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tIns="0" bIns="0"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517" y="1985963"/>
            <a:ext cx="7569157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4DCDF-9F30-9447-B0CF-375210F8AF9E}" type="datetimeFigureOut">
              <a:rPr lang="en-US" smtClean="0"/>
              <a:t>12/6/16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Content Placeholder 2"/>
          <p:cNvSpPr>
            <a:spLocks noGrp="1"/>
          </p:cNvSpPr>
          <p:nvPr>
            <p:ph sz="half" idx="14"/>
          </p:nvPr>
        </p:nvSpPr>
        <p:spPr>
          <a:xfrm>
            <a:off x="498517" y="4164965"/>
            <a:ext cx="7569157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14" name="Rectangle 13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05800" y="242234"/>
            <a:ext cx="554038" cy="365125"/>
          </a:xfrm>
        </p:spPr>
        <p:txBody>
          <a:bodyPr/>
          <a:lstStyle/>
          <a:p>
            <a:fld id="{72F87BBA-D5B8-8E49-A1E4-9A90F0C012A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10075" y="1985963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4DCDF-9F30-9447-B0CF-375210F8AF9E}" type="datetimeFigureOut">
              <a:rPr lang="en-US" smtClean="0"/>
              <a:t>12/6/16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87BBA-D5B8-8E49-A1E4-9A90F0C012AA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5"/>
          </p:nvPr>
        </p:nvSpPr>
        <p:spPr>
          <a:xfrm>
            <a:off x="49851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6"/>
          </p:nvPr>
        </p:nvSpPr>
        <p:spPr>
          <a:xfrm>
            <a:off x="4410075" y="4169664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8474" y="484094"/>
            <a:ext cx="7556313" cy="111610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8474" y="1981200"/>
            <a:ext cx="7556313" cy="4144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95247" y="642358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C224DCDF-9F30-9447-B0CF-375210F8AF9E}" type="datetimeFigureOut">
              <a:rPr lang="en-US" smtClean="0"/>
              <a:t>12/6/16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1706" y="6423585"/>
            <a:ext cx="6122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05800" y="242234"/>
            <a:ext cx="5540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72F87BBA-D5B8-8E49-A1E4-9A90F0C012A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xStyles>
    <p:titleStyle>
      <a:lvl1pPr algn="l" defTabSz="914400" rtl="0" eaLnBrk="1" latinLnBrk="0" hangingPunct="1">
        <a:spcBef>
          <a:spcPct val="0"/>
        </a:spcBef>
        <a:buNone/>
        <a:defRPr sz="3600" b="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2000"/>
        </a:spcBef>
        <a:buClr>
          <a:schemeClr val="accent1"/>
        </a:buClr>
        <a:buSzPct val="75000"/>
        <a:buFont typeface="Wingdings" pitchFamily="2" charset="2"/>
        <a:buChar char="n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377950" indent="-22860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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603375" indent="-2286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"/>
        <a:defRPr lang="en-US" sz="1800" kern="1200" baseline="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1830388" indent="-22860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"/>
        <a:defRPr lang="en-US" sz="1800" kern="1200" baseline="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"/>
        <a:defRPr lang="en-US" sz="1800" kern="1200" baseline="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cfr.org/global-governance/global-governance-monitor/p18985#!/p18985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nikolovska.olivera.a@edumail.vic.gov.au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00301" y="4624668"/>
            <a:ext cx="5938900" cy="93345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Australian and Global Politics </a:t>
            </a:r>
            <a:br>
              <a:rPr lang="en-US" dirty="0" smtClean="0"/>
            </a:br>
            <a:r>
              <a:rPr lang="en-US" dirty="0" smtClean="0"/>
              <a:t>Unit 3 AoS1:  Global </a:t>
            </a:r>
            <a:r>
              <a:rPr lang="en-US" dirty="0" smtClean="0"/>
              <a:t>Actors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Unit 3 AoS2:  Power in the </a:t>
            </a:r>
            <a:r>
              <a:rPr lang="en-US" dirty="0" smtClean="0"/>
              <a:t>Asia-Pacific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54169" y="5936875"/>
            <a:ext cx="4038600" cy="748553"/>
          </a:xfrm>
        </p:spPr>
        <p:txBody>
          <a:bodyPr/>
          <a:lstStyle/>
          <a:p>
            <a:r>
              <a:rPr lang="en-US" dirty="0" smtClean="0"/>
              <a:t>SEV New and Early Career Workshop December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931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r>
              <a:rPr lang="en-US" b="1" dirty="0" smtClean="0"/>
              <a:t>Test </a:t>
            </a:r>
            <a:r>
              <a:rPr lang="en-US" b="1" dirty="0"/>
              <a:t>SAC</a:t>
            </a:r>
          </a:p>
          <a:p>
            <a:r>
              <a:rPr lang="en-US" b="1" dirty="0"/>
              <a:t>See </a:t>
            </a:r>
            <a:r>
              <a:rPr lang="en-US" b="1" dirty="0" smtClean="0"/>
              <a:t>p12 </a:t>
            </a:r>
            <a:r>
              <a:rPr lang="en-US" b="1" dirty="0"/>
              <a:t>of notes</a:t>
            </a:r>
          </a:p>
          <a:p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98474" y="484094"/>
            <a:ext cx="3651303" cy="1116106"/>
          </a:xfrm>
        </p:spPr>
        <p:txBody>
          <a:bodyPr/>
          <a:lstStyle/>
          <a:p>
            <a:r>
              <a:rPr lang="en-US" dirty="0"/>
              <a:t>Unit </a:t>
            </a:r>
            <a:r>
              <a:rPr lang="en-US" dirty="0" smtClean="0"/>
              <a:t>3:  </a:t>
            </a:r>
            <a:r>
              <a:rPr lang="en-US" dirty="0"/>
              <a:t>Global </a:t>
            </a:r>
            <a:r>
              <a:rPr lang="en-US" dirty="0" smtClean="0"/>
              <a:t>Actors</a:t>
            </a:r>
            <a:r>
              <a:rPr lang="en-US" dirty="0"/>
              <a:t/>
            </a:r>
            <a:br>
              <a:rPr lang="en-US" dirty="0"/>
            </a:br>
            <a:r>
              <a:rPr lang="en-US" sz="2800" dirty="0" smtClean="0"/>
              <a:t>AoS1 </a:t>
            </a:r>
            <a:r>
              <a:rPr lang="en-US" sz="2800" dirty="0"/>
              <a:t>– </a:t>
            </a:r>
            <a:r>
              <a:rPr lang="en-US" sz="2800" dirty="0" smtClean="0"/>
              <a:t>Global Actors</a:t>
            </a:r>
            <a:endParaRPr lang="en-US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6900" y="88900"/>
            <a:ext cx="4737100" cy="666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67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600200"/>
            <a:ext cx="7556313" cy="4921298"/>
          </a:xfrm>
        </p:spPr>
        <p:txBody>
          <a:bodyPr>
            <a:norm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power used by ONE Asia-Pacific state within the region: </a:t>
            </a:r>
            <a:endParaRPr lang="en-AU" dirty="0"/>
          </a:p>
          <a:p>
            <a:r>
              <a:rPr lang="en-US" dirty="0"/>
              <a:t> the factors that shape the following national interests: national security, economic prosperity, regional relationships, international standing </a:t>
            </a:r>
            <a:endParaRPr lang="en-AU" dirty="0"/>
          </a:p>
          <a:p>
            <a:r>
              <a:rPr lang="en-US" dirty="0"/>
              <a:t> different interpretations of national interests </a:t>
            </a:r>
            <a:endParaRPr lang="en-AU" dirty="0"/>
          </a:p>
          <a:p>
            <a:r>
              <a:rPr lang="en-US" dirty="0"/>
              <a:t> types of power: hard, soft, military economic, political, diplomatic and cultural </a:t>
            </a:r>
            <a:endParaRPr lang="en-AU" dirty="0"/>
          </a:p>
          <a:p>
            <a:r>
              <a:rPr lang="en-US" dirty="0"/>
              <a:t> the main foreign policy instruments used to try to achieve national interests: diplomacy, trade, aid, military </a:t>
            </a:r>
            <a:endParaRPr lang="en-AU" dirty="0"/>
          </a:p>
          <a:p>
            <a:r>
              <a:rPr lang="en-US" dirty="0"/>
              <a:t> the effectiveness of the state in achieving its national interests. </a:t>
            </a:r>
            <a:endParaRPr lang="en-AU" dirty="0"/>
          </a:p>
          <a:p>
            <a:pPr marL="0" indent="0">
              <a:buNone/>
            </a:pPr>
            <a:endParaRPr lang="en-AU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Unit </a:t>
            </a:r>
            <a:r>
              <a:rPr lang="en-US" dirty="0" smtClean="0"/>
              <a:t>3:  </a:t>
            </a:r>
            <a:r>
              <a:rPr lang="en-US" dirty="0"/>
              <a:t>Global </a:t>
            </a:r>
            <a:r>
              <a:rPr lang="en-US" dirty="0" smtClean="0"/>
              <a:t>actors</a:t>
            </a:r>
            <a:r>
              <a:rPr lang="en-US" dirty="0"/>
              <a:t/>
            </a:r>
            <a:br>
              <a:rPr lang="en-US" dirty="0"/>
            </a:br>
            <a:r>
              <a:rPr lang="en-US" sz="2800" dirty="0" smtClean="0"/>
              <a:t>AoS2 </a:t>
            </a:r>
            <a:r>
              <a:rPr lang="en-US" sz="2800" dirty="0"/>
              <a:t>– </a:t>
            </a:r>
            <a:r>
              <a:rPr lang="en-US" sz="2800" dirty="0" smtClean="0"/>
              <a:t>Power in the Asia-Pacific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405456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981200"/>
            <a:ext cx="7556313" cy="4563408"/>
          </a:xfrm>
        </p:spPr>
        <p:txBody>
          <a:bodyPr>
            <a:normAutofit/>
          </a:bodyPr>
          <a:lstStyle/>
          <a:p>
            <a:r>
              <a:rPr lang="en-US" b="1" dirty="0" smtClean="0"/>
              <a:t>Exam </a:t>
            </a:r>
          </a:p>
          <a:p>
            <a:pPr marL="0" indent="0">
              <a:buNone/>
            </a:pPr>
            <a:r>
              <a:rPr lang="en-US" b="1" dirty="0" smtClean="0"/>
              <a:t>matrix:</a:t>
            </a:r>
          </a:p>
          <a:p>
            <a:r>
              <a:rPr lang="en-US" b="1" dirty="0" smtClean="0"/>
              <a:t>See p14 of </a:t>
            </a:r>
          </a:p>
          <a:p>
            <a:pPr marL="0" indent="0">
              <a:buNone/>
            </a:pPr>
            <a:r>
              <a:rPr lang="en-US" b="1" dirty="0" smtClean="0"/>
              <a:t>notes</a:t>
            </a:r>
          </a:p>
          <a:p>
            <a:pPr marL="0" indent="0">
              <a:buNone/>
            </a:pPr>
            <a:endParaRPr lang="en-US" b="1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Unit </a:t>
            </a:r>
            <a:r>
              <a:rPr lang="en-US" dirty="0" smtClean="0"/>
              <a:t>3:  </a:t>
            </a:r>
            <a:r>
              <a:rPr lang="en-US" dirty="0"/>
              <a:t>Global </a:t>
            </a:r>
            <a:r>
              <a:rPr lang="en-US" dirty="0" smtClean="0"/>
              <a:t>actors</a:t>
            </a:r>
            <a:r>
              <a:rPr lang="en-US" dirty="0"/>
              <a:t/>
            </a:r>
            <a:br>
              <a:rPr lang="en-US" dirty="0"/>
            </a:br>
            <a:r>
              <a:rPr lang="en-US" sz="2800" dirty="0" smtClean="0"/>
              <a:t>AoS2 </a:t>
            </a:r>
            <a:r>
              <a:rPr lang="en-US" sz="2800" dirty="0"/>
              <a:t>– </a:t>
            </a:r>
            <a:r>
              <a:rPr lang="en-US" sz="2800" dirty="0" smtClean="0"/>
              <a:t>Power in the </a:t>
            </a:r>
            <a:r>
              <a:rPr lang="en-US" sz="2800" dirty="0" smtClean="0"/>
              <a:t>Asia-Pacific</a:t>
            </a:r>
            <a:endParaRPr lang="en-US" sz="2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6743" y="1981200"/>
            <a:ext cx="6473949" cy="4662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00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807093"/>
            <a:ext cx="7556313" cy="4786355"/>
          </a:xfrm>
        </p:spPr>
        <p:txBody>
          <a:bodyPr>
            <a:normAutofit/>
          </a:bodyPr>
          <a:lstStyle/>
          <a:p>
            <a:r>
              <a:rPr lang="en-AU" b="1" dirty="0" smtClean="0"/>
              <a:t>Sample classwork</a:t>
            </a:r>
          </a:p>
          <a:p>
            <a:pPr lvl="0"/>
            <a:r>
              <a:rPr lang="en-AU" dirty="0" smtClean="0"/>
              <a:t>See p15-16 of notes</a:t>
            </a:r>
            <a:endParaRPr lang="en-AU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Unit </a:t>
            </a:r>
            <a:r>
              <a:rPr lang="en-US" dirty="0" smtClean="0"/>
              <a:t>3:  Global actors</a:t>
            </a:r>
            <a:r>
              <a:rPr lang="en-US" dirty="0"/>
              <a:t/>
            </a:r>
            <a:br>
              <a:rPr lang="en-US" dirty="0"/>
            </a:br>
            <a:r>
              <a:rPr lang="en-US" sz="2800" dirty="0"/>
              <a:t>AoS2 – </a:t>
            </a:r>
            <a:r>
              <a:rPr lang="en-US" sz="2800" dirty="0" smtClean="0"/>
              <a:t>Power in the Asia-Pacific</a:t>
            </a:r>
            <a:endParaRPr lang="en-US" sz="2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3329" y="2293899"/>
            <a:ext cx="4652449" cy="3772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691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807093"/>
            <a:ext cx="7556313" cy="4786355"/>
          </a:xfrm>
        </p:spPr>
        <p:txBody>
          <a:bodyPr>
            <a:normAutofit/>
          </a:bodyPr>
          <a:lstStyle/>
          <a:p>
            <a:endParaRPr lang="en-AU" b="1" dirty="0" smtClean="0"/>
          </a:p>
          <a:p>
            <a:r>
              <a:rPr lang="en-AU" b="1" dirty="0" smtClean="0"/>
              <a:t>Sample classwork</a:t>
            </a:r>
          </a:p>
          <a:p>
            <a:pPr lvl="0"/>
            <a:r>
              <a:rPr lang="en-AU" dirty="0" smtClean="0"/>
              <a:t>See p17 of notes</a:t>
            </a:r>
            <a:endParaRPr lang="en-AU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Unit </a:t>
            </a:r>
            <a:r>
              <a:rPr lang="en-US" dirty="0" smtClean="0"/>
              <a:t>3:  Global actors</a:t>
            </a:r>
            <a:r>
              <a:rPr lang="en-US" dirty="0"/>
              <a:t/>
            </a:r>
            <a:br>
              <a:rPr lang="en-US" dirty="0"/>
            </a:br>
            <a:r>
              <a:rPr lang="en-US" sz="2800" dirty="0"/>
              <a:t>AoS2 – </a:t>
            </a:r>
            <a:r>
              <a:rPr lang="en-US" sz="2800" dirty="0" smtClean="0"/>
              <a:t>Power in the</a:t>
            </a:r>
            <a:br>
              <a:rPr lang="en-US" sz="2800" dirty="0" smtClean="0"/>
            </a:br>
            <a:r>
              <a:rPr lang="en-US" sz="2800" dirty="0" smtClean="0"/>
              <a:t> Asia-Pacific</a:t>
            </a:r>
            <a:endParaRPr lang="en-US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6505" y="1112234"/>
            <a:ext cx="4556112" cy="5241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916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807093"/>
            <a:ext cx="7556313" cy="4786355"/>
          </a:xfrm>
        </p:spPr>
        <p:txBody>
          <a:bodyPr>
            <a:normAutofit/>
          </a:bodyPr>
          <a:lstStyle/>
          <a:p>
            <a:endParaRPr lang="en-AU" b="1" dirty="0" smtClean="0"/>
          </a:p>
          <a:p>
            <a:r>
              <a:rPr lang="en-AU" b="1" dirty="0" smtClean="0"/>
              <a:t>Sample classwork</a:t>
            </a:r>
          </a:p>
          <a:p>
            <a:pPr lvl="0"/>
            <a:r>
              <a:rPr lang="en-AU" dirty="0" smtClean="0"/>
              <a:t>See p18 of notes</a:t>
            </a:r>
            <a:endParaRPr lang="en-AU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Unit </a:t>
            </a:r>
            <a:r>
              <a:rPr lang="en-US" dirty="0" smtClean="0"/>
              <a:t>3:  Global actors</a:t>
            </a:r>
            <a:r>
              <a:rPr lang="en-US" dirty="0"/>
              <a:t/>
            </a:r>
            <a:br>
              <a:rPr lang="en-US" dirty="0"/>
            </a:br>
            <a:r>
              <a:rPr lang="en-US" sz="2800" dirty="0"/>
              <a:t>AoS2 – </a:t>
            </a:r>
            <a:r>
              <a:rPr lang="en-US" sz="2800" dirty="0" smtClean="0"/>
              <a:t>Power in the</a:t>
            </a:r>
            <a:br>
              <a:rPr lang="en-US" sz="2800" dirty="0" smtClean="0"/>
            </a:br>
            <a:r>
              <a:rPr lang="en-US" sz="2800" dirty="0" smtClean="0"/>
              <a:t> Asia-Pacific</a:t>
            </a:r>
            <a:endParaRPr lang="en-US" sz="2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1586" y="2003380"/>
            <a:ext cx="5353373" cy="424144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3986" y="2155780"/>
            <a:ext cx="5353373" cy="4241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369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807093"/>
            <a:ext cx="7556313" cy="4786355"/>
          </a:xfrm>
        </p:spPr>
        <p:txBody>
          <a:bodyPr>
            <a:normAutofit/>
          </a:bodyPr>
          <a:lstStyle/>
          <a:p>
            <a:endParaRPr lang="en-AU" b="1" dirty="0" smtClean="0"/>
          </a:p>
          <a:p>
            <a:r>
              <a:rPr lang="en-AU" b="1" dirty="0" smtClean="0"/>
              <a:t>Sample classwork</a:t>
            </a:r>
          </a:p>
          <a:p>
            <a:pPr lvl="0"/>
            <a:r>
              <a:rPr lang="en-AU" dirty="0" smtClean="0"/>
              <a:t>See p19 of notes</a:t>
            </a:r>
            <a:endParaRPr lang="en-AU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Unit </a:t>
            </a:r>
            <a:r>
              <a:rPr lang="en-US" dirty="0" smtClean="0"/>
              <a:t>3:  Global actors</a:t>
            </a:r>
            <a:r>
              <a:rPr lang="en-US" dirty="0"/>
              <a:t/>
            </a:r>
            <a:br>
              <a:rPr lang="en-US" dirty="0"/>
            </a:br>
            <a:r>
              <a:rPr lang="en-US" sz="2800" dirty="0"/>
              <a:t>AoS2 – </a:t>
            </a:r>
            <a:r>
              <a:rPr lang="en-US" sz="2800" dirty="0" smtClean="0"/>
              <a:t>Power in the</a:t>
            </a:r>
            <a:br>
              <a:rPr lang="en-US" sz="2800" dirty="0" smtClean="0"/>
            </a:br>
            <a:r>
              <a:rPr lang="en-US" sz="2800" dirty="0" smtClean="0"/>
              <a:t> Asia-Pacific</a:t>
            </a:r>
            <a:endParaRPr lang="en-US" sz="2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0692" y="1231433"/>
            <a:ext cx="4959248" cy="5082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040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807093"/>
            <a:ext cx="7556313" cy="4786355"/>
          </a:xfrm>
        </p:spPr>
        <p:txBody>
          <a:bodyPr>
            <a:normAutofit/>
          </a:bodyPr>
          <a:lstStyle/>
          <a:p>
            <a:endParaRPr lang="en-AU" b="1" dirty="0" smtClean="0"/>
          </a:p>
          <a:p>
            <a:r>
              <a:rPr lang="en-AU" b="1" dirty="0" smtClean="0"/>
              <a:t>Sample classwork</a:t>
            </a:r>
          </a:p>
          <a:p>
            <a:pPr lvl="0"/>
            <a:r>
              <a:rPr lang="en-AU" dirty="0" smtClean="0"/>
              <a:t>See p20 of notes</a:t>
            </a:r>
            <a:endParaRPr lang="en-AU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Unit </a:t>
            </a:r>
            <a:r>
              <a:rPr lang="en-US" dirty="0" smtClean="0"/>
              <a:t>3:  Global actors</a:t>
            </a:r>
            <a:r>
              <a:rPr lang="en-US" dirty="0"/>
              <a:t/>
            </a:r>
            <a:br>
              <a:rPr lang="en-US" dirty="0"/>
            </a:br>
            <a:r>
              <a:rPr lang="en-US" sz="2800" dirty="0"/>
              <a:t>AoS2 – </a:t>
            </a:r>
            <a:r>
              <a:rPr lang="en-US" sz="2800" dirty="0" smtClean="0"/>
              <a:t>Power in the</a:t>
            </a:r>
            <a:br>
              <a:rPr lang="en-US" sz="2800" dirty="0" smtClean="0"/>
            </a:br>
            <a:r>
              <a:rPr lang="en-US" sz="2800" dirty="0" smtClean="0"/>
              <a:t> Asia-Pacific</a:t>
            </a:r>
            <a:endParaRPr lang="en-US" sz="2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2574" y="1152475"/>
            <a:ext cx="4116598" cy="5135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671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 smtClean="0"/>
              <a:t>VCAA</a:t>
            </a:r>
          </a:p>
          <a:p>
            <a:r>
              <a:rPr lang="en-US" sz="1800" dirty="0" smtClean="0"/>
              <a:t>Social Education Victoria </a:t>
            </a:r>
            <a:r>
              <a:rPr lang="mr-IN" sz="1800" dirty="0" smtClean="0"/>
              <a:t>–</a:t>
            </a:r>
            <a:r>
              <a:rPr lang="en-US" sz="1800" dirty="0" smtClean="0"/>
              <a:t> Global Politics Textbook</a:t>
            </a:r>
          </a:p>
          <a:p>
            <a:r>
              <a:rPr lang="en-US" sz="1800" dirty="0" smtClean="0"/>
              <a:t>VICE News – ‘Russian Roulette – The </a:t>
            </a:r>
            <a:r>
              <a:rPr lang="en-US" sz="1800" dirty="0"/>
              <a:t>I</a:t>
            </a:r>
            <a:r>
              <a:rPr lang="en-US" sz="1800" dirty="0" smtClean="0"/>
              <a:t>nvasion of Ukraine’ OR In Focus ‘Crimea Returns to Russia’ Press TVUK (both on You Tube)</a:t>
            </a:r>
          </a:p>
          <a:p>
            <a:r>
              <a:rPr lang="en-US" sz="1800" dirty="0" smtClean="0"/>
              <a:t>Firth, Stewart (2011)  Australia in International Politics</a:t>
            </a:r>
          </a:p>
          <a:p>
            <a:r>
              <a:rPr lang="en-US" sz="1800" dirty="0" smtClean="0"/>
              <a:t>Global Governance Monitor for Human Rights and Terrorism </a:t>
            </a:r>
            <a:r>
              <a:rPr lang="en-US" sz="1800" dirty="0"/>
              <a:t>profiles </a:t>
            </a:r>
            <a:r>
              <a:rPr lang="en-US" sz="1800" dirty="0">
                <a:hlinkClick r:id="rId2"/>
              </a:rPr>
              <a:t>http://www.cfr.org/global-governance/global-governance-monitor/p18985#!/</a:t>
            </a:r>
            <a:r>
              <a:rPr lang="en-US" sz="1800" dirty="0" smtClean="0">
                <a:hlinkClick r:id="rId2"/>
              </a:rPr>
              <a:t>p18985</a:t>
            </a:r>
            <a:endParaRPr lang="en-US" sz="1800" dirty="0" smtClean="0"/>
          </a:p>
          <a:p>
            <a:endParaRPr lang="en-US" sz="1800" dirty="0" smtClean="0"/>
          </a:p>
          <a:p>
            <a:endParaRPr lang="en-US" sz="1800" dirty="0" smtClean="0"/>
          </a:p>
          <a:p>
            <a:endParaRPr lang="en-US" sz="1800" dirty="0" smtClean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Unit 3</a:t>
            </a:r>
            <a:r>
              <a:rPr lang="en-US" dirty="0" smtClean="0"/>
              <a:t>:  Resources</a:t>
            </a:r>
            <a:r>
              <a:rPr lang="en-US" dirty="0"/>
              <a:t/>
            </a:r>
            <a:br>
              <a:rPr lang="en-US" dirty="0"/>
            </a:b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47657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</a:p>
          <a:p>
            <a:r>
              <a:rPr lang="en-US" dirty="0" smtClean="0"/>
              <a:t>Contact:  </a:t>
            </a:r>
            <a:r>
              <a:rPr lang="en-US" dirty="0" smtClean="0">
                <a:hlinkClick r:id="rId2"/>
              </a:rPr>
              <a:t>nikolovska.olivera.a@edumail.vic.gov.au</a:t>
            </a:r>
            <a:endParaRPr lang="en-US" dirty="0" smtClean="0"/>
          </a:p>
          <a:p>
            <a:r>
              <a:rPr lang="en-US" dirty="0" smtClean="0"/>
              <a:t>Join the SEV discussion forum to share resources and ideas</a:t>
            </a:r>
          </a:p>
          <a:p>
            <a:r>
              <a:rPr lang="en-US" dirty="0" smtClean="0"/>
              <a:t>Share your ideas 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745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600200"/>
            <a:ext cx="7556313" cy="492129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Aims, Roles and Power of:</a:t>
            </a:r>
          </a:p>
          <a:p>
            <a:r>
              <a:rPr lang="en-US" dirty="0" smtClean="0"/>
              <a:t>States </a:t>
            </a:r>
          </a:p>
          <a:p>
            <a:pPr lvl="1"/>
            <a:r>
              <a:rPr lang="en-US" dirty="0" smtClean="0"/>
              <a:t>The challenges facing state sovereignty:</a:t>
            </a:r>
          </a:p>
          <a:p>
            <a:pPr lvl="1"/>
            <a:r>
              <a:rPr lang="en-US" dirty="0" smtClean="0"/>
              <a:t>Regional groupings</a:t>
            </a:r>
          </a:p>
          <a:p>
            <a:pPr lvl="1"/>
            <a:r>
              <a:rPr lang="en-US" dirty="0" smtClean="0"/>
              <a:t>Contested and changing borders</a:t>
            </a:r>
          </a:p>
          <a:p>
            <a:pPr lvl="1"/>
            <a:r>
              <a:rPr lang="en-US" dirty="0" smtClean="0"/>
              <a:t>Issues and crises that require multilateral resolution</a:t>
            </a:r>
          </a:p>
          <a:p>
            <a:r>
              <a:rPr lang="en-US" dirty="0" smtClean="0"/>
              <a:t>Intergovernmental </a:t>
            </a:r>
            <a:r>
              <a:rPr lang="en-US" dirty="0" err="1" smtClean="0"/>
              <a:t>Organisations</a:t>
            </a:r>
            <a:r>
              <a:rPr lang="en-US" dirty="0" smtClean="0"/>
              <a:t> (IGOs)</a:t>
            </a:r>
          </a:p>
          <a:p>
            <a:pPr lvl="1"/>
            <a:r>
              <a:rPr lang="en-US" dirty="0" smtClean="0"/>
              <a:t>The UN</a:t>
            </a:r>
          </a:p>
          <a:p>
            <a:pPr lvl="1"/>
            <a:r>
              <a:rPr lang="en-US" dirty="0" smtClean="0"/>
              <a:t>IMF</a:t>
            </a:r>
          </a:p>
          <a:p>
            <a:pPr lvl="1"/>
            <a:r>
              <a:rPr lang="en-US" dirty="0" smtClean="0"/>
              <a:t>WTO</a:t>
            </a:r>
          </a:p>
          <a:p>
            <a:pPr lvl="1"/>
            <a:r>
              <a:rPr lang="en-US" dirty="0" smtClean="0"/>
              <a:t>ICC</a:t>
            </a:r>
          </a:p>
          <a:p>
            <a:r>
              <a:rPr lang="en-US" dirty="0" smtClean="0"/>
              <a:t>Non-state actors -TWO</a:t>
            </a:r>
          </a:p>
          <a:p>
            <a:r>
              <a:rPr lang="en-US" dirty="0" smtClean="0"/>
              <a:t>Transnational Corporations (TNCs) - ONE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Unit </a:t>
            </a:r>
            <a:r>
              <a:rPr lang="en-US" dirty="0" smtClean="0"/>
              <a:t>3:  </a:t>
            </a:r>
            <a:r>
              <a:rPr lang="en-US" dirty="0"/>
              <a:t>Global </a:t>
            </a:r>
            <a:r>
              <a:rPr lang="en-US" dirty="0" smtClean="0"/>
              <a:t>Actors</a:t>
            </a:r>
            <a:r>
              <a:rPr lang="en-US" dirty="0"/>
              <a:t/>
            </a:r>
            <a:br>
              <a:rPr lang="en-US" dirty="0"/>
            </a:br>
            <a:r>
              <a:rPr lang="en-US" sz="2800" dirty="0" smtClean="0"/>
              <a:t>AoS1 </a:t>
            </a:r>
            <a:r>
              <a:rPr lang="en-US" sz="2800" dirty="0"/>
              <a:t>– </a:t>
            </a:r>
            <a:r>
              <a:rPr lang="en-US" sz="2800" dirty="0" smtClean="0"/>
              <a:t>Global Actors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887043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3184918"/>
            <a:ext cx="7556313" cy="3392250"/>
          </a:xfrm>
        </p:spPr>
        <p:txBody>
          <a:bodyPr>
            <a:normAutofit/>
          </a:bodyPr>
          <a:lstStyle/>
          <a:p>
            <a:r>
              <a:rPr lang="en-US" b="1" dirty="0" smtClean="0"/>
              <a:t>Course Outline:</a:t>
            </a:r>
          </a:p>
          <a:p>
            <a:r>
              <a:rPr lang="en-US" dirty="0" smtClean="0"/>
              <a:t>See p 1 of notes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98474" y="484094"/>
            <a:ext cx="3396039" cy="1116106"/>
          </a:xfrm>
        </p:spPr>
        <p:txBody>
          <a:bodyPr/>
          <a:lstStyle/>
          <a:p>
            <a:r>
              <a:rPr lang="en-US" dirty="0"/>
              <a:t>Unit </a:t>
            </a:r>
            <a:r>
              <a:rPr lang="en-US" dirty="0" smtClean="0"/>
              <a:t>3:  </a:t>
            </a:r>
            <a:r>
              <a:rPr lang="en-US" dirty="0"/>
              <a:t>Global </a:t>
            </a:r>
            <a:r>
              <a:rPr lang="en-US" dirty="0" smtClean="0"/>
              <a:t>Actors</a:t>
            </a:r>
            <a:r>
              <a:rPr lang="en-US" dirty="0"/>
              <a:t/>
            </a:r>
            <a:br>
              <a:rPr lang="en-US" dirty="0"/>
            </a:br>
            <a:r>
              <a:rPr lang="en-US" sz="2800" dirty="0" smtClean="0"/>
              <a:t>AoS1 </a:t>
            </a:r>
            <a:r>
              <a:rPr lang="en-US" sz="2800" dirty="0"/>
              <a:t>– </a:t>
            </a:r>
            <a:r>
              <a:rPr lang="en-US" sz="2800" dirty="0" smtClean="0"/>
              <a:t>Global Actors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2453" y="329157"/>
            <a:ext cx="4359973" cy="6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27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3184918"/>
            <a:ext cx="7556313" cy="3392250"/>
          </a:xfrm>
        </p:spPr>
        <p:txBody>
          <a:bodyPr>
            <a:normAutofit/>
          </a:bodyPr>
          <a:lstStyle/>
          <a:p>
            <a:r>
              <a:rPr lang="en-US" b="1" dirty="0" smtClean="0"/>
              <a:t>Holiday Homework:</a:t>
            </a:r>
          </a:p>
          <a:p>
            <a:r>
              <a:rPr lang="en-US" dirty="0" smtClean="0"/>
              <a:t>See p 3 of notes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98474" y="484094"/>
            <a:ext cx="3396039" cy="1116106"/>
          </a:xfrm>
        </p:spPr>
        <p:txBody>
          <a:bodyPr/>
          <a:lstStyle/>
          <a:p>
            <a:r>
              <a:rPr lang="en-US" dirty="0"/>
              <a:t>Unit </a:t>
            </a:r>
            <a:r>
              <a:rPr lang="en-US" dirty="0" smtClean="0"/>
              <a:t>3:  </a:t>
            </a:r>
            <a:r>
              <a:rPr lang="en-US" dirty="0"/>
              <a:t>Global </a:t>
            </a:r>
            <a:r>
              <a:rPr lang="en-US" dirty="0" smtClean="0"/>
              <a:t>Actors</a:t>
            </a:r>
            <a:r>
              <a:rPr lang="en-US" dirty="0"/>
              <a:t/>
            </a:r>
            <a:br>
              <a:rPr lang="en-US" dirty="0"/>
            </a:br>
            <a:r>
              <a:rPr lang="en-US" sz="2800" dirty="0" smtClean="0"/>
              <a:t>AoS1 </a:t>
            </a:r>
            <a:r>
              <a:rPr lang="en-US" sz="2800" dirty="0"/>
              <a:t>– </a:t>
            </a:r>
            <a:r>
              <a:rPr lang="en-US" sz="2800" dirty="0" smtClean="0"/>
              <a:t>Global Actors</a:t>
            </a:r>
            <a:endParaRPr lang="en-US" sz="2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5183" y="150217"/>
            <a:ext cx="4584700" cy="642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596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981200"/>
            <a:ext cx="7556313" cy="4563408"/>
          </a:xfrm>
        </p:spPr>
        <p:txBody>
          <a:bodyPr>
            <a:normAutofit/>
          </a:bodyPr>
          <a:lstStyle/>
          <a:p>
            <a:r>
              <a:rPr lang="en-US" b="1" dirty="0" smtClean="0"/>
              <a:t>Exam </a:t>
            </a:r>
          </a:p>
          <a:p>
            <a:pPr marL="0" indent="0">
              <a:buNone/>
            </a:pPr>
            <a:r>
              <a:rPr lang="en-US" b="1" dirty="0" smtClean="0"/>
              <a:t>matrix:</a:t>
            </a:r>
          </a:p>
          <a:p>
            <a:r>
              <a:rPr lang="en-US" b="1" dirty="0" smtClean="0"/>
              <a:t>See p4 of </a:t>
            </a:r>
          </a:p>
          <a:p>
            <a:pPr marL="0" indent="0">
              <a:buNone/>
            </a:pPr>
            <a:r>
              <a:rPr lang="en-US" b="1" dirty="0" smtClean="0"/>
              <a:t>notes</a:t>
            </a:r>
          </a:p>
          <a:p>
            <a:pPr marL="0" indent="0">
              <a:buNone/>
            </a:pPr>
            <a:endParaRPr lang="en-US" b="1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Unit </a:t>
            </a:r>
            <a:r>
              <a:rPr lang="en-US" dirty="0" smtClean="0"/>
              <a:t>3:  </a:t>
            </a:r>
            <a:r>
              <a:rPr lang="en-US" dirty="0"/>
              <a:t>Global </a:t>
            </a:r>
            <a:r>
              <a:rPr lang="en-US" dirty="0" smtClean="0"/>
              <a:t>Actors</a:t>
            </a:r>
            <a:r>
              <a:rPr lang="en-US" dirty="0"/>
              <a:t/>
            </a:r>
            <a:br>
              <a:rPr lang="en-US" dirty="0"/>
            </a:br>
            <a:r>
              <a:rPr lang="en-US" sz="2800" dirty="0" smtClean="0"/>
              <a:t>AoS1 </a:t>
            </a:r>
            <a:r>
              <a:rPr lang="en-US" sz="2800" dirty="0"/>
              <a:t>– </a:t>
            </a:r>
            <a:r>
              <a:rPr lang="en-US" sz="2800" dirty="0" smtClean="0"/>
              <a:t>Global Actors</a:t>
            </a:r>
            <a:endParaRPr lang="en-US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8456" y="1763078"/>
            <a:ext cx="6319340" cy="4625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819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2813" y="1600200"/>
            <a:ext cx="7891974" cy="4984279"/>
          </a:xfrm>
        </p:spPr>
        <p:txBody>
          <a:bodyPr numCol="2">
            <a:normAutofit/>
          </a:bodyPr>
          <a:lstStyle/>
          <a:p>
            <a:endParaRPr lang="en-US" b="1" dirty="0" smtClean="0"/>
          </a:p>
          <a:p>
            <a:endParaRPr lang="en-US" b="1" dirty="0"/>
          </a:p>
          <a:p>
            <a:endParaRPr lang="en-US" b="1" dirty="0" smtClean="0"/>
          </a:p>
          <a:p>
            <a:endParaRPr lang="en-US" b="1" dirty="0"/>
          </a:p>
          <a:p>
            <a:r>
              <a:rPr lang="en-US" b="1" dirty="0" smtClean="0"/>
              <a:t>Glossary of terms</a:t>
            </a:r>
          </a:p>
          <a:p>
            <a:r>
              <a:rPr lang="en-US" dirty="0" smtClean="0"/>
              <a:t>Review Questions and solutions</a:t>
            </a:r>
          </a:p>
          <a:p>
            <a:r>
              <a:rPr lang="en-US" dirty="0" smtClean="0"/>
              <a:t>See page </a:t>
            </a:r>
            <a:r>
              <a:rPr lang="en-US" dirty="0"/>
              <a:t>5</a:t>
            </a:r>
            <a:r>
              <a:rPr lang="en-US" dirty="0" smtClean="0"/>
              <a:t> of notes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98475" y="503052"/>
            <a:ext cx="3937278" cy="1116106"/>
          </a:xfrm>
        </p:spPr>
        <p:txBody>
          <a:bodyPr/>
          <a:lstStyle/>
          <a:p>
            <a:r>
              <a:rPr lang="en-US" dirty="0"/>
              <a:t>Unit </a:t>
            </a:r>
            <a:r>
              <a:rPr lang="en-US" dirty="0" smtClean="0"/>
              <a:t>3:  </a:t>
            </a:r>
            <a:r>
              <a:rPr lang="en-US" dirty="0"/>
              <a:t>Global </a:t>
            </a:r>
            <a:r>
              <a:rPr lang="en-US" dirty="0" smtClean="0"/>
              <a:t>Actors</a:t>
            </a:r>
            <a:r>
              <a:rPr lang="en-US" dirty="0"/>
              <a:t/>
            </a:r>
            <a:br>
              <a:rPr lang="en-US" dirty="0"/>
            </a:br>
            <a:r>
              <a:rPr lang="en-US" sz="2800" dirty="0" smtClean="0"/>
              <a:t>AoS1 </a:t>
            </a:r>
            <a:r>
              <a:rPr lang="en-US" sz="2800" dirty="0"/>
              <a:t>– </a:t>
            </a:r>
            <a:r>
              <a:rPr lang="en-US" sz="2800" dirty="0" smtClean="0"/>
              <a:t>Global Actors</a:t>
            </a:r>
            <a:endParaRPr lang="en-US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5753" y="165100"/>
            <a:ext cx="4495800" cy="651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62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Unit </a:t>
            </a:r>
            <a:r>
              <a:rPr lang="en-US" dirty="0" smtClean="0"/>
              <a:t>3:  </a:t>
            </a:r>
            <a:r>
              <a:rPr lang="en-US" dirty="0"/>
              <a:t>Global Actors</a:t>
            </a:r>
            <a:br>
              <a:rPr lang="en-US" dirty="0"/>
            </a:br>
            <a:r>
              <a:rPr lang="en-US" sz="2800" dirty="0"/>
              <a:t>AoS1 – Global Actors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600200"/>
            <a:ext cx="7918082" cy="476963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AU" b="1" dirty="0"/>
              <a:t>Sample classwork</a:t>
            </a:r>
          </a:p>
          <a:p>
            <a:r>
              <a:rPr lang="en-US" b="1" i="1" dirty="0" smtClean="0"/>
              <a:t>Analytical </a:t>
            </a:r>
            <a:r>
              <a:rPr lang="en-US" b="1" i="1" dirty="0"/>
              <a:t>Framework for Global Actors: A, R, P </a:t>
            </a:r>
            <a:endParaRPr lang="en-AU" dirty="0"/>
          </a:p>
          <a:p>
            <a:r>
              <a:rPr lang="en-US" b="1" dirty="0"/>
              <a:t>AIMS</a:t>
            </a:r>
            <a:endParaRPr lang="en-AU" dirty="0"/>
          </a:p>
          <a:p>
            <a:pPr lvl="1"/>
            <a:r>
              <a:rPr lang="en-US" dirty="0"/>
              <a:t>Aims are the changes a global actor is trying to achieve.</a:t>
            </a:r>
            <a:endParaRPr lang="en-AU" dirty="0"/>
          </a:p>
          <a:p>
            <a:r>
              <a:rPr lang="en-US" b="1" dirty="0"/>
              <a:t>ROLES</a:t>
            </a:r>
            <a:endParaRPr lang="en-AU" dirty="0"/>
          </a:p>
          <a:p>
            <a:pPr lvl="1"/>
            <a:r>
              <a:rPr lang="en-US" dirty="0"/>
              <a:t>Functions assumed by a global actor</a:t>
            </a:r>
            <a:endParaRPr lang="en-AU" dirty="0"/>
          </a:p>
          <a:p>
            <a:r>
              <a:rPr lang="en-US" b="1" dirty="0"/>
              <a:t>POWER</a:t>
            </a:r>
            <a:endParaRPr lang="en-AU" dirty="0"/>
          </a:p>
          <a:p>
            <a:pPr lvl="1"/>
            <a:r>
              <a:rPr lang="en-US" dirty="0"/>
              <a:t>Actual capability for achieving objectives</a:t>
            </a:r>
            <a:endParaRPr lang="en-AU" dirty="0"/>
          </a:p>
          <a:p>
            <a:r>
              <a:rPr lang="en-US" dirty="0" smtClean="0"/>
              <a:t>See p 7</a:t>
            </a:r>
          </a:p>
          <a:p>
            <a:r>
              <a:rPr lang="en-US" dirty="0" smtClean="0"/>
              <a:t>Apply to states, IGOs, non-state actors, Transnational Corporations</a:t>
            </a:r>
          </a:p>
          <a:p>
            <a:r>
              <a:rPr lang="en-US" dirty="0" smtClean="0"/>
              <a:t>See States sample p8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381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807093"/>
            <a:ext cx="7974950" cy="4786355"/>
          </a:xfrm>
        </p:spPr>
        <p:txBody>
          <a:bodyPr>
            <a:normAutofit/>
          </a:bodyPr>
          <a:lstStyle/>
          <a:p>
            <a:r>
              <a:rPr lang="en-AU" b="1" dirty="0" smtClean="0"/>
              <a:t>Sample classwork		</a:t>
            </a:r>
          </a:p>
          <a:p>
            <a:pPr lvl="1"/>
            <a:r>
              <a:rPr lang="en-AU" b="1" dirty="0" smtClean="0"/>
              <a:t>Lesson 1-2 Critical Reading </a:t>
            </a:r>
          </a:p>
          <a:p>
            <a:pPr lvl="1"/>
            <a:r>
              <a:rPr lang="en-AU" b="1" dirty="0" smtClean="0"/>
              <a:t>Lesson 3-4 Inquiry and Collaboration</a:t>
            </a:r>
          </a:p>
          <a:p>
            <a:pPr lvl="1"/>
            <a:r>
              <a:rPr lang="en-AU" b="1" dirty="0" smtClean="0"/>
              <a:t>Lesson 5 Writing</a:t>
            </a:r>
          </a:p>
          <a:p>
            <a:endParaRPr lang="en-AU" b="1" dirty="0" smtClean="0"/>
          </a:p>
          <a:p>
            <a:pPr lvl="0"/>
            <a:r>
              <a:rPr lang="en-AU" dirty="0" smtClean="0"/>
              <a:t>See p9 of notes</a:t>
            </a:r>
            <a:endParaRPr lang="en-AU" dirty="0"/>
          </a:p>
          <a:p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Unit </a:t>
            </a:r>
            <a:r>
              <a:rPr lang="en-US" dirty="0" smtClean="0"/>
              <a:t>3:  </a:t>
            </a:r>
            <a:r>
              <a:rPr lang="en-US" dirty="0"/>
              <a:t>Global </a:t>
            </a:r>
            <a:r>
              <a:rPr lang="en-US" dirty="0" smtClean="0"/>
              <a:t>Actors</a:t>
            </a:r>
            <a:r>
              <a:rPr lang="en-US" dirty="0"/>
              <a:t/>
            </a:r>
            <a:br>
              <a:rPr lang="en-US" dirty="0"/>
            </a:br>
            <a:r>
              <a:rPr lang="en-US" sz="2800" dirty="0" smtClean="0"/>
              <a:t>AoS1 </a:t>
            </a:r>
            <a:r>
              <a:rPr lang="en-US" sz="2800" dirty="0"/>
              <a:t>– </a:t>
            </a:r>
            <a:r>
              <a:rPr lang="en-US" sz="2800" dirty="0" smtClean="0"/>
              <a:t>Global Actors</a:t>
            </a:r>
            <a:endParaRPr lang="en-US" sz="2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9425" y="3408530"/>
            <a:ext cx="4972266" cy="3184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529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981200"/>
            <a:ext cx="7556313" cy="4709929"/>
          </a:xfrm>
        </p:spPr>
        <p:txBody>
          <a:bodyPr>
            <a:normAutofit/>
          </a:bodyPr>
          <a:lstStyle/>
          <a:p>
            <a:endParaRPr lang="en-US" b="1" dirty="0" smtClean="0"/>
          </a:p>
          <a:p>
            <a:endParaRPr lang="en-US" b="1" dirty="0"/>
          </a:p>
          <a:p>
            <a:r>
              <a:rPr lang="en-US" b="1" dirty="0" smtClean="0"/>
              <a:t>Essay SAC</a:t>
            </a:r>
          </a:p>
          <a:p>
            <a:r>
              <a:rPr lang="en-US" b="1" dirty="0" smtClean="0"/>
              <a:t>See p10 of notes</a:t>
            </a:r>
          </a:p>
          <a:p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98475" y="484094"/>
            <a:ext cx="3578226" cy="1116106"/>
          </a:xfrm>
        </p:spPr>
        <p:txBody>
          <a:bodyPr/>
          <a:lstStyle/>
          <a:p>
            <a:r>
              <a:rPr lang="en-US" dirty="0"/>
              <a:t>Unit </a:t>
            </a:r>
            <a:r>
              <a:rPr lang="en-US" dirty="0" smtClean="0"/>
              <a:t>3:  </a:t>
            </a:r>
            <a:r>
              <a:rPr lang="en-US" dirty="0"/>
              <a:t>Global </a:t>
            </a:r>
            <a:r>
              <a:rPr lang="en-US" dirty="0" smtClean="0"/>
              <a:t>Actors</a:t>
            </a:r>
            <a:r>
              <a:rPr lang="en-US" dirty="0"/>
              <a:t/>
            </a:r>
            <a:br>
              <a:rPr lang="en-US" dirty="0"/>
            </a:br>
            <a:r>
              <a:rPr lang="en-US" sz="2800" dirty="0" smtClean="0"/>
              <a:t>AoS1 </a:t>
            </a:r>
            <a:r>
              <a:rPr lang="en-US" sz="2800" dirty="0"/>
              <a:t>– </a:t>
            </a:r>
            <a:r>
              <a:rPr lang="en-US" sz="2800" dirty="0" smtClean="0"/>
              <a:t>Global Actors</a:t>
            </a:r>
            <a:endParaRPr lang="en-US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9339" y="63500"/>
            <a:ext cx="5194300" cy="671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459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dvantage">
  <a:themeElements>
    <a:clrScheme name="Advantage">
      <a:dk1>
        <a:sysClr val="windowText" lastClr="000000"/>
      </a:dk1>
      <a:lt1>
        <a:sysClr val="window" lastClr="FFFFFF"/>
      </a:lt1>
      <a:dk2>
        <a:srgbClr val="2B142D"/>
      </a:dk2>
      <a:lt2>
        <a:srgbClr val="C3AFCC"/>
      </a:lt2>
      <a:accent1>
        <a:srgbClr val="663366"/>
      </a:accent1>
      <a:accent2>
        <a:srgbClr val="330F42"/>
      </a:accent2>
      <a:accent3>
        <a:srgbClr val="666699"/>
      </a:accent3>
      <a:accent4>
        <a:srgbClr val="999966"/>
      </a:accent4>
      <a:accent5>
        <a:srgbClr val="F7901E"/>
      </a:accent5>
      <a:accent6>
        <a:srgbClr val="A3A101"/>
      </a:accent6>
      <a:hlink>
        <a:srgbClr val="BC5FBC"/>
      </a:hlink>
      <a:folHlink>
        <a:srgbClr val="9775A7"/>
      </a:folHlink>
    </a:clrScheme>
    <a:fontScheme name="Advantage">
      <a:majorFont>
        <a:latin typeface="Rockwell"/>
        <a:ea typeface=""/>
        <a:cs typeface=""/>
        <a:font script="Jpan" typeface="ＭＳ ゴシック"/>
        <a:font script="Hans" typeface="宋体"/>
        <a:font script="Hant" typeface="新細明體"/>
      </a:majorFont>
      <a:minorFont>
        <a:latin typeface="Rockwell"/>
        <a:ea typeface=""/>
        <a:cs typeface=""/>
        <a:font script="Jpan" typeface="ＭＳ ゴシック"/>
        <a:font script="Hans" typeface="宋体"/>
        <a:font script="Hant" typeface="新細明體"/>
      </a:minorFont>
    </a:fontScheme>
    <a:fmtScheme name="Advantage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6000000" scaled="1"/>
        </a:gradFill>
        <a:gradFill rotWithShape="1">
          <a:gsLst>
            <a:gs pos="0">
              <a:schemeClr val="phClr"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63500" dist="25400" dir="5400000" rotWithShape="0">
              <a:srgbClr val="808080">
                <a:alpha val="7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twoPt" dir="tl">
              <a:rot lat="0" lon="0" rev="4500000"/>
            </a:lightRig>
          </a:scene3d>
          <a:sp3d>
            <a:bevelT w="635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1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Advantage.thmx</Template>
  <TotalTime>3197</TotalTime>
  <Words>456</Words>
  <Application>Microsoft Macintosh PowerPoint</Application>
  <PresentationFormat>On-screen Show (4:3)</PresentationFormat>
  <Paragraphs>110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Calibri</vt:lpstr>
      <vt:lpstr>Rockwell</vt:lpstr>
      <vt:lpstr>Wingdings</vt:lpstr>
      <vt:lpstr>Advantage</vt:lpstr>
      <vt:lpstr>Australian and Global Politics  Unit 3 AoS1:  Global Actors Unit 3 AoS2:  Power in the Asia-Pacific</vt:lpstr>
      <vt:lpstr>Unit 3:  Global Actors AoS1 – Global Actors</vt:lpstr>
      <vt:lpstr>Unit 3:  Global Actors AoS1 – Global Actors</vt:lpstr>
      <vt:lpstr>Unit 3:  Global Actors AoS1 – Global Actors</vt:lpstr>
      <vt:lpstr>Unit 3:  Global Actors AoS1 – Global Actors</vt:lpstr>
      <vt:lpstr>Unit 3:  Global Actors AoS1 – Global Actors</vt:lpstr>
      <vt:lpstr>Unit 3:  Global Actors AoS1 – Global Actors</vt:lpstr>
      <vt:lpstr>Unit 3:  Global Actors AoS1 – Global Actors</vt:lpstr>
      <vt:lpstr>Unit 3:  Global Actors AoS1 – Global Actors</vt:lpstr>
      <vt:lpstr>Unit 3:  Global Actors AoS1 – Global Actors</vt:lpstr>
      <vt:lpstr>Unit 3:  Global actors AoS2 – Power in the Asia-Pacific</vt:lpstr>
      <vt:lpstr>Unit 3:  Global actors AoS2 – Power in the Asia-Pacific</vt:lpstr>
      <vt:lpstr>Unit 3:  Global actors AoS2 – Power in the Asia-Pacific</vt:lpstr>
      <vt:lpstr>Unit 3:  Global actors AoS2 – Power in the  Asia-Pacific</vt:lpstr>
      <vt:lpstr>Unit 3:  Global actors AoS2 – Power in the  Asia-Pacific</vt:lpstr>
      <vt:lpstr>Unit 3:  Global actors AoS2 – Power in the  Asia-Pacific</vt:lpstr>
      <vt:lpstr>Unit 3:  Global actors AoS2 – Power in the  Asia-Pacific</vt:lpstr>
      <vt:lpstr>Unit 3:  Resources </vt:lpstr>
      <vt:lpstr>Conclusion</vt:lpstr>
    </vt:vector>
  </TitlesOfParts>
  <Company>Williamstown High School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Australian and Global Politics Unit 1 and 2</dc:title>
  <dc:creator>08253349 Nikolovska</dc:creator>
  <cp:lastModifiedBy>James Fiford</cp:lastModifiedBy>
  <cp:revision>49</cp:revision>
  <dcterms:created xsi:type="dcterms:W3CDTF">2015-03-16T03:06:19Z</dcterms:created>
  <dcterms:modified xsi:type="dcterms:W3CDTF">2016-12-06T04:57:10Z</dcterms:modified>
</cp:coreProperties>
</file>