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0" r:id="rId1"/>
  </p:sldMasterIdLst>
  <p:sldIdLst>
    <p:sldId id="256" r:id="rId2"/>
    <p:sldId id="320" r:id="rId3"/>
    <p:sldId id="289" r:id="rId4"/>
    <p:sldId id="317" r:id="rId5"/>
    <p:sldId id="318" r:id="rId6"/>
    <p:sldId id="309" r:id="rId7"/>
    <p:sldId id="257" r:id="rId8"/>
    <p:sldId id="258" r:id="rId9"/>
    <p:sldId id="290" r:id="rId10"/>
    <p:sldId id="259" r:id="rId11"/>
    <p:sldId id="260" r:id="rId12"/>
    <p:sldId id="261" r:id="rId13"/>
    <p:sldId id="262" r:id="rId14"/>
    <p:sldId id="319" r:id="rId15"/>
    <p:sldId id="329" r:id="rId16"/>
    <p:sldId id="265" r:id="rId17"/>
    <p:sldId id="266" r:id="rId18"/>
    <p:sldId id="323" r:id="rId19"/>
    <p:sldId id="324" r:id="rId20"/>
    <p:sldId id="268" r:id="rId21"/>
    <p:sldId id="269" r:id="rId22"/>
    <p:sldId id="270" r:id="rId23"/>
    <p:sldId id="274" r:id="rId24"/>
    <p:sldId id="272" r:id="rId25"/>
    <p:sldId id="271" r:id="rId26"/>
    <p:sldId id="275" r:id="rId27"/>
    <p:sldId id="276" r:id="rId28"/>
    <p:sldId id="277" r:id="rId29"/>
    <p:sldId id="278" r:id="rId30"/>
    <p:sldId id="279" r:id="rId31"/>
    <p:sldId id="330" r:id="rId32"/>
    <p:sldId id="280" r:id="rId33"/>
    <p:sldId id="281" r:id="rId34"/>
    <p:sldId id="294" r:id="rId35"/>
    <p:sldId id="286" r:id="rId36"/>
    <p:sldId id="333" r:id="rId37"/>
    <p:sldId id="287" r:id="rId38"/>
    <p:sldId id="288" r:id="rId39"/>
    <p:sldId id="331" r:id="rId40"/>
    <p:sldId id="295" r:id="rId41"/>
    <p:sldId id="296" r:id="rId42"/>
    <p:sldId id="311" r:id="rId43"/>
    <p:sldId id="297" r:id="rId44"/>
    <p:sldId id="332" r:id="rId45"/>
    <p:sldId id="312" r:id="rId46"/>
    <p:sldId id="313" r:id="rId47"/>
    <p:sldId id="298" r:id="rId48"/>
    <p:sldId id="327" r:id="rId49"/>
    <p:sldId id="325" r:id="rId50"/>
    <p:sldId id="315" r:id="rId51"/>
    <p:sldId id="299" r:id="rId52"/>
    <p:sldId id="300" r:id="rId53"/>
    <p:sldId id="301" r:id="rId54"/>
    <p:sldId id="326" r:id="rId55"/>
    <p:sldId id="310" r:id="rId5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3" autoAdjust="0"/>
    <p:restoredTop sz="94660"/>
  </p:normalViewPr>
  <p:slideViewPr>
    <p:cSldViewPr>
      <p:cViewPr varScale="1">
        <p:scale>
          <a:sx n="120" d="100"/>
          <a:sy n="120" d="100"/>
        </p:scale>
        <p:origin x="1896" y="1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presProps" Target="presProps.xml"/><Relationship Id="rId58" Type="http://schemas.openxmlformats.org/officeDocument/2006/relationships/viewProps" Target="viewProps.xml"/><Relationship Id="rId59" Type="http://schemas.openxmlformats.org/officeDocument/2006/relationships/theme" Target="theme/theme1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A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8516936B-18E2-4E47-AA87-D520B2141A97}" type="datetimeFigureOut">
              <a:rPr lang="en-AU" smtClean="0"/>
              <a:t>8/02/2017</a:t>
            </a:fld>
            <a:endParaRPr lang="en-A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64D1BEF8-0841-45FA-B45C-E42326D6CF00}" type="slidenum">
              <a:rPr lang="en-AU" smtClean="0"/>
              <a:t>‹#›</a:t>
            </a:fld>
            <a:endParaRPr lang="en-A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61" r:id="rId1"/>
    <p:sldLayoutId id="2147483962" r:id="rId2"/>
    <p:sldLayoutId id="2147483963" r:id="rId3"/>
    <p:sldLayoutId id="2147483964" r:id="rId4"/>
    <p:sldLayoutId id="2147483965" r:id="rId5"/>
    <p:sldLayoutId id="2147483966" r:id="rId6"/>
    <p:sldLayoutId id="2147483967" r:id="rId7"/>
    <p:sldLayoutId id="2147483968" r:id="rId8"/>
    <p:sldLayoutId id="2147483969" r:id="rId9"/>
    <p:sldLayoutId id="2147483970" r:id="rId10"/>
    <p:sldLayoutId id="2147483971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tags" Target="../tags/tag1.xml"/><Relationship Id="rId2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tags" Target="../tags/tag7.x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tags" Target="../tags/tag8.x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tags" Target="../tags/tag9.x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tags" Target="../tags/tag10.x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h.com.au/world/no-freedom-for-julian-assange-20160204-gmm8y9.html" TargetMode="External"/><Relationship Id="rId4" Type="http://schemas.openxmlformats.org/officeDocument/2006/relationships/hyperlink" Target="http://www.abc.net.au/news/2016-02-05/cardinal-george-pell-too-ill-to-child-sex-abuse-inquiry-lawyers/7140584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theguardian.com/media/2016/feb/05/julian-assange-sweet-victory-soured-by-british-and-swedish-rejectio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4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tags" Target="../tags/tag11.xml"/><Relationship Id="rId2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tags" Target="../tags/tag12.xml"/><Relationship Id="rId2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anberratimes.com.au/act-news/preference-whisperer-glenn-druery-turns-his-sights-on-the-act-2016-election-20151014-gk9i1f.html" TargetMode="External"/><Relationship Id="rId4" Type="http://schemas.openxmlformats.org/officeDocument/2006/relationships/hyperlink" Target="http://parlinfo.aph.gov.au/parlInfo/download/legislation/bills/s934_first-senate/toc_pdf/1322120.pdf;fileType=application/pdf" TargetMode="External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smh.com.au/federal-politics/political-news/antony-green-tells-inquiry-2013-senate-results-dont-reflect-wishes-of-australian-voters-20140207-325rq.html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debatepedia.idebate.org/en/index.php/Debate:_Compulsory_voting" TargetMode="External"/><Relationship Id="rId4" Type="http://schemas.openxmlformats.org/officeDocument/2006/relationships/hyperlink" Target="http://www.smh.com.au/news/federal-election-2007-news/citizens-who-want-the-right-not-to-be-heard/2007/11/16/1194766972769.html?page=fullpage#contentSwap2" TargetMode="External"/><Relationship Id="rId1" Type="http://schemas.openxmlformats.org/officeDocument/2006/relationships/tags" Target="../tags/tag13.x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tags" Target="../tags/tag14.xml"/><Relationship Id="rId2" Type="http://schemas.openxmlformats.org/officeDocument/2006/relationships/slideLayout" Target="../slideLayouts/slideLayout2.xml"/><Relationship Id="rId3" Type="http://schemas.openxmlformats.org/officeDocument/2006/relationships/hyperlink" Target="http://www.aec.gov.au/About_AEC/publications/youth_study/index.htm" TargetMode="Externa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tags" Target="../tags/tag15.xml"/><Relationship Id="rId2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tags" Target="../tags/tag16.xml"/><Relationship Id="rId2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tags" Target="../tags/tag17.xml"/><Relationship Id="rId2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tags" Target="../tags/tag18.xml"/><Relationship Id="rId2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tags" Target="../tags/tag19.xml"/><Relationship Id="rId2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tags" Target="../tags/tag20.xml"/><Relationship Id="rId2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tags" Target="../tags/tag21.xml"/><Relationship Id="rId2" Type="http://schemas.openxmlformats.org/officeDocument/2006/relationships/slideLayout" Target="../slideLayouts/slideLayout2.xml"/><Relationship Id="rId3" Type="http://schemas.openxmlformats.org/officeDocument/2006/relationships/hyperlink" Target="http://www.ldp.org.au/quiz/" TargetMode="Externa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tags" Target="../tags/tag22.xml"/><Relationship Id="rId2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tags" Target="../tags/tag2.xml"/><Relationship Id="rId2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tags" Target="../tags/tag23.xml"/><Relationship Id="rId2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tags" Target="../tags/tag24.xml"/><Relationship Id="rId2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tags" Target="../tags/tag25.xml"/><Relationship Id="rId2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tags" Target="../tags/tag26.xml"/><Relationship Id="rId2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tags" Target="../tags/tag27.xml"/><Relationship Id="rId2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tags" Target="../tags/tag28.xml"/><Relationship Id="rId2" Type="http://schemas.openxmlformats.org/officeDocument/2006/relationships/slideLayout" Target="../slideLayouts/slideLayout2.xml"/><Relationship Id="rId3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tags" Target="../tags/tag29.xml"/><Relationship Id="rId2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tags" Target="../tags/tag30.xml"/><Relationship Id="rId2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tags" Target="../tags/tag31.xml"/><Relationship Id="rId2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tags" Target="../tags/tag32.xml"/><Relationship Id="rId2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tags" Target="../tags/tag33.xml"/><Relationship Id="rId2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4" Type="http://schemas.openxmlformats.org/officeDocument/2006/relationships/image" Target="../media/image8.jpeg"/><Relationship Id="rId1" Type="http://schemas.openxmlformats.org/officeDocument/2006/relationships/tags" Target="../tags/tag34.xml"/><Relationship Id="rId2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tags" Target="../tags/tag35.xml"/><Relationship Id="rId2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tags" Target="../tags/tag36.xml"/><Relationship Id="rId2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tags" Target="../tags/tag37.xml"/><Relationship Id="rId2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tags" Target="../tags/tag38.xml"/><Relationship Id="rId2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tags" Target="../tags/tag39.xml"/><Relationship Id="rId2" Type="http://schemas.openxmlformats.org/officeDocument/2006/relationships/slideLayout" Target="../slideLayouts/slideLayout2.xml"/><Relationship Id="rId3" Type="http://schemas.openxmlformats.org/officeDocument/2006/relationships/hyperlink" Target="http://www.responsibilitytoprotect.org/index.php/crises" TargetMode="Externa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tags" Target="../tags/tag40.xml"/><Relationship Id="rId2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tags" Target="../tags/tag41.x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tags" Target="../tags/tag3.xml"/><Relationship Id="rId2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tags" Target="../tags/tag4.x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tags" Target="../tags/tag5.xml"/><Relationship Id="rId2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tags" Target="../tags/tag6.x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>
                <a:solidFill>
                  <a:srgbClr val="92D050"/>
                </a:solidFill>
              </a:rPr>
              <a:t>An overview of the course, resources and assessment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Australian and Global Politics 2017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0765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Dot point 1. Formal and Non-formal uses of power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text considers non- formal uses of power in the areas of relationships, sports, religion, the media.</a:t>
            </a:r>
          </a:p>
          <a:p>
            <a:r>
              <a:rPr lang="en-AU" dirty="0" smtClean="0"/>
              <a:t>Formal power refers to the use of power by governments and law making bodies</a:t>
            </a:r>
          </a:p>
          <a:p>
            <a:r>
              <a:rPr lang="en-AU" dirty="0" smtClean="0"/>
              <a:t>It is therefore worthwhile exploring the use of power in each of these contexts.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50235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Activities and resources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dirty="0" smtClean="0"/>
              <a:t>1. Learning Activity 1.02 on page 17 </a:t>
            </a:r>
          </a:p>
          <a:p>
            <a:pPr marL="0" indent="0">
              <a:buNone/>
            </a:pPr>
            <a:r>
              <a:rPr lang="en-AU" dirty="0" smtClean="0"/>
              <a:t>Film Analysis- Dead Poet’s Society, King’s Speech, Summer Heights High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Useful for exploring how people use positions of power in relationships to control, manipulate, influence, direct, coerce. </a:t>
            </a:r>
          </a:p>
          <a:p>
            <a:pPr marL="0" indent="0">
              <a:buNone/>
            </a:pPr>
            <a:r>
              <a:rPr lang="en-AU" dirty="0" smtClean="0"/>
              <a:t> </a:t>
            </a:r>
          </a:p>
          <a:p>
            <a:pPr marL="0" indent="0">
              <a:buNone/>
            </a:pP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892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Questions to consider when viewing these films: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Which characters are in positions of power in the film? Why are they ‘powerful’?</a:t>
            </a:r>
          </a:p>
          <a:p>
            <a:r>
              <a:rPr lang="en-AU" dirty="0" smtClean="0"/>
              <a:t>What forms of power do they use and in what contexts? </a:t>
            </a:r>
          </a:p>
          <a:p>
            <a:r>
              <a:rPr lang="en-AU" dirty="0" smtClean="0"/>
              <a:t>How effective is this power? Do the characters achieve what they want from using it?</a:t>
            </a:r>
          </a:p>
          <a:p>
            <a:r>
              <a:rPr lang="en-AU" dirty="0" smtClean="0"/>
              <a:t>In what ways are these films representative of the politics of relationships?</a:t>
            </a:r>
          </a:p>
          <a:p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07098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Other Activities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AU" b="1" i="1" dirty="0"/>
              <a:t>Power and religion</a:t>
            </a:r>
          </a:p>
          <a:p>
            <a:pPr marL="0" indent="0">
              <a:buNone/>
            </a:pPr>
            <a:r>
              <a:rPr lang="en-AU" dirty="0" err="1"/>
              <a:t>Pg</a:t>
            </a:r>
            <a:r>
              <a:rPr lang="en-AU" dirty="0"/>
              <a:t> </a:t>
            </a:r>
            <a:r>
              <a:rPr lang="en-AU" dirty="0" smtClean="0"/>
              <a:t>23-28: </a:t>
            </a:r>
            <a:r>
              <a:rPr lang="en-AU" dirty="0"/>
              <a:t>issues for class discussion and </a:t>
            </a:r>
            <a:r>
              <a:rPr lang="en-AU" dirty="0" smtClean="0"/>
              <a:t>debate</a:t>
            </a:r>
          </a:p>
          <a:p>
            <a:pPr marL="0" indent="0">
              <a:buNone/>
            </a:pPr>
            <a:r>
              <a:rPr lang="en-US" i="1" dirty="0" smtClean="0"/>
              <a:t>Removal of religious education from state school system</a:t>
            </a:r>
            <a:endParaRPr lang="en-AU" i="1" dirty="0" smtClean="0"/>
          </a:p>
          <a:p>
            <a:pPr marL="0" indent="0">
              <a:buNone/>
            </a:pPr>
            <a:r>
              <a:rPr lang="en-AU" b="1" i="1" dirty="0" smtClean="0"/>
              <a:t>Power of the Media</a:t>
            </a:r>
          </a:p>
          <a:p>
            <a:pPr marL="0" indent="0">
              <a:buNone/>
            </a:pPr>
            <a:r>
              <a:rPr lang="en-US" i="1" dirty="0" err="1" smtClean="0"/>
              <a:t>Wikileaks</a:t>
            </a:r>
            <a:r>
              <a:rPr lang="en-US" i="1" dirty="0" smtClean="0"/>
              <a:t>- now an updated online resource</a:t>
            </a:r>
            <a:endParaRPr lang="en-AU" i="1" dirty="0" smtClean="0"/>
          </a:p>
          <a:p>
            <a:pPr marL="0" indent="0">
              <a:buNone/>
            </a:pPr>
            <a:r>
              <a:rPr lang="en-AU" b="1" i="1" dirty="0" smtClean="0"/>
              <a:t>Media Analysis of citizen journalism</a:t>
            </a:r>
          </a:p>
          <a:p>
            <a:pPr marL="0" indent="0">
              <a:buNone/>
            </a:pPr>
            <a:r>
              <a:rPr lang="en-AU" dirty="0" smtClean="0"/>
              <a:t>1.06 </a:t>
            </a:r>
            <a:r>
              <a:rPr lang="en-AU" dirty="0" err="1" smtClean="0"/>
              <a:t>pg</a:t>
            </a:r>
            <a:r>
              <a:rPr lang="en-AU" dirty="0" smtClean="0"/>
              <a:t> 30 (SWOT activity)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28193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Updates at these websites: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AU" dirty="0" err="1"/>
              <a:t>Wikileaks</a:t>
            </a:r>
            <a:r>
              <a:rPr lang="en-AU" dirty="0"/>
              <a:t> update:</a:t>
            </a:r>
          </a:p>
          <a:p>
            <a:r>
              <a:rPr lang="en-AU" u="sng" dirty="0">
                <a:hlinkClick r:id="rId2"/>
              </a:rPr>
              <a:t>http://www.theguardian.com/media/2016/feb/05/julian-assange-sweet-victory-soured-by-british-and-swedish-rejection</a:t>
            </a:r>
            <a:endParaRPr lang="en-AU" dirty="0"/>
          </a:p>
          <a:p>
            <a:r>
              <a:rPr lang="en-AU" u="sng" dirty="0">
                <a:hlinkClick r:id="rId3"/>
              </a:rPr>
              <a:t>http://www.smh.com.au/world/no-freedom-for-julian-assange-20160204-gmm8y9.html</a:t>
            </a:r>
            <a:endParaRPr lang="en-AU" dirty="0"/>
          </a:p>
          <a:p>
            <a:r>
              <a:rPr lang="en-AU" dirty="0"/>
              <a:t>Discuss the concept of arbitrary detention and arbitrary arrest as principles in a liberal democracy. (see page 44 of text) </a:t>
            </a:r>
          </a:p>
          <a:p>
            <a:r>
              <a:rPr lang="en-AU" dirty="0"/>
              <a:t>George Pell update:</a:t>
            </a:r>
          </a:p>
          <a:p>
            <a:r>
              <a:rPr lang="en-AU" u="sng" dirty="0">
                <a:hlinkClick r:id="rId4"/>
              </a:rPr>
              <a:t>http://www.abc.net.au/news/2016-02-05/cardinal-george-pell-too-ill-to-child-sex-abuse-inquiry-lawyers/7140584</a:t>
            </a:r>
            <a:endParaRPr lang="en-AU" dirty="0"/>
          </a:p>
          <a:p>
            <a:r>
              <a:rPr lang="en-AU" dirty="0"/>
              <a:t>Discuss the concept of transparency of legal processes (</a:t>
            </a:r>
            <a:r>
              <a:rPr lang="en-AU" dirty="0" err="1"/>
              <a:t>pg</a:t>
            </a:r>
            <a:r>
              <a:rPr lang="en-AU" dirty="0"/>
              <a:t> </a:t>
            </a:r>
            <a:r>
              <a:rPr lang="en-AU" dirty="0" smtClean="0"/>
              <a:t>44)</a:t>
            </a:r>
            <a:endParaRPr lang="en-AU" dirty="0"/>
          </a:p>
          <a:p>
            <a:pPr marL="36576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906810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504" y="440200"/>
            <a:ext cx="7467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‘Fake News’ </a:t>
            </a:r>
            <a:br>
              <a:rPr lang="en-US" dirty="0" smtClean="0"/>
            </a:br>
            <a:r>
              <a:rPr lang="en-US" dirty="0" smtClean="0"/>
              <a:t>these were tweeted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548680"/>
            <a:ext cx="3826768" cy="2247734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80528" y="1844824"/>
            <a:ext cx="4669859" cy="343623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212976"/>
            <a:ext cx="4292944" cy="2860174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>
            <a:off x="4489331" y="1428262"/>
            <a:ext cx="658733" cy="244285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/>
          <p:nvPr/>
        </p:nvCxnSpPr>
        <p:spPr>
          <a:xfrm>
            <a:off x="2555776" y="1672547"/>
            <a:ext cx="0" cy="53231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4139952" y="1672547"/>
            <a:ext cx="2808312" cy="254854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1038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Dot point 2. Democracy and Democratic Principles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Learning Activity 1.08 </a:t>
            </a:r>
            <a:r>
              <a:rPr lang="en-AU" dirty="0" err="1" smtClean="0"/>
              <a:t>Pg</a:t>
            </a:r>
            <a:r>
              <a:rPr lang="en-AU" dirty="0" smtClean="0"/>
              <a:t> 43 gives students an opportunity to research roots of democratic ideas by investigating political theorists.</a:t>
            </a:r>
          </a:p>
          <a:p>
            <a:r>
              <a:rPr lang="en-AU" dirty="0" smtClean="0"/>
              <a:t>They’re more than just crusty old dead philosophers!</a:t>
            </a:r>
          </a:p>
          <a:p>
            <a:r>
              <a:rPr lang="en-AU" dirty="0" smtClean="0"/>
              <a:t>Helps in understanding the very basis of the Australian government and how it ended up that way.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46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AU" sz="3600" dirty="0" smtClean="0"/>
              <a:t>Dot point 3. Important features of democracy and the Australian democratic system</a:t>
            </a:r>
            <a:endParaRPr lang="en-AU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AU" dirty="0" smtClean="0"/>
              <a:t>What does a democratic system ‘look like’?</a:t>
            </a:r>
          </a:p>
          <a:p>
            <a:r>
              <a:rPr lang="en-AU" dirty="0" smtClean="0"/>
              <a:t>Focus is on the Australian political system and the text analyses the extent to which Australia is ‘democratic’</a:t>
            </a:r>
          </a:p>
          <a:p>
            <a:r>
              <a:rPr lang="en-AU" dirty="0" smtClean="0"/>
              <a:t>Issues that could be covered in class:</a:t>
            </a:r>
          </a:p>
          <a:p>
            <a:r>
              <a:rPr lang="en-AU" dirty="0" smtClean="0"/>
              <a:t>Does the federal system really work?</a:t>
            </a:r>
          </a:p>
          <a:p>
            <a:r>
              <a:rPr lang="en-AU" dirty="0" smtClean="0"/>
              <a:t>Is it too centralised?</a:t>
            </a:r>
          </a:p>
          <a:p>
            <a:r>
              <a:rPr lang="en-AU" dirty="0" smtClean="0"/>
              <a:t>Does parliament function effectively?</a:t>
            </a:r>
          </a:p>
          <a:p>
            <a:r>
              <a:rPr lang="en-AU" dirty="0" smtClean="0"/>
              <a:t>Is it representative?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4451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Dot point 4. Characteristics of Australian Democracy- Voting for Senators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47248" cy="4853136"/>
          </a:xfrm>
        </p:spPr>
        <p:txBody>
          <a:bodyPr>
            <a:normAutofit/>
          </a:bodyPr>
          <a:lstStyle/>
          <a:p>
            <a:r>
              <a:rPr lang="en-US" dirty="0" smtClean="0"/>
              <a:t>Consider discussing the issue of how votes in the Senate translate into seats</a:t>
            </a:r>
          </a:p>
          <a:p>
            <a:r>
              <a:rPr lang="en-AU" sz="2200" u="sng" dirty="0">
                <a:hlinkClick r:id="rId2"/>
              </a:rPr>
              <a:t>http://</a:t>
            </a:r>
            <a:r>
              <a:rPr lang="en-AU" sz="2200" u="sng" dirty="0" smtClean="0">
                <a:hlinkClick r:id="rId2"/>
              </a:rPr>
              <a:t>www.smh.com.au/federal-politics/political-news/antony-green-tells-inquiry-2013-senate-results-dont-reflect-wishes-of-australian-voters-20140207-325rq.html</a:t>
            </a:r>
            <a:endParaRPr lang="en-AU" sz="2200" u="sng" dirty="0" smtClean="0"/>
          </a:p>
          <a:p>
            <a:r>
              <a:rPr lang="en-AU" sz="2200" u="sng" dirty="0">
                <a:hlinkClick r:id="rId3"/>
              </a:rPr>
              <a:t>http://</a:t>
            </a:r>
            <a:r>
              <a:rPr lang="en-AU" sz="2200" u="sng" dirty="0" smtClean="0">
                <a:hlinkClick r:id="rId3"/>
              </a:rPr>
              <a:t>www.canberratimes.com.au/act-news/preference-whisperer-glenn-druery-turns-his-sights-on-the-act-2016-election-20151014-gk9i1f.html</a:t>
            </a:r>
            <a:endParaRPr lang="en-AU" sz="2200" u="sng" dirty="0" smtClean="0"/>
          </a:p>
          <a:p>
            <a:r>
              <a:rPr lang="en-AU" sz="2200" u="sng" dirty="0">
                <a:hlinkClick r:id="rId4"/>
              </a:rPr>
              <a:t>http://</a:t>
            </a:r>
            <a:r>
              <a:rPr lang="en-AU" sz="2200" u="sng" dirty="0" smtClean="0">
                <a:hlinkClick r:id="rId4"/>
              </a:rPr>
              <a:t>parlinfo.aph.gov.au/parlInfo/download/legislation/bills/s934_first-senate/toc_pdf/1322120.pdf;fileType=application%2Fpdf</a:t>
            </a:r>
            <a:endParaRPr lang="en-AU" sz="2200" u="sng" dirty="0" smtClean="0"/>
          </a:p>
          <a:p>
            <a:endParaRPr lang="en-AU" sz="2200" u="sng" dirty="0" smtClean="0"/>
          </a:p>
          <a:p>
            <a:endParaRPr lang="en-AU" u="sng" dirty="0" smtClean="0"/>
          </a:p>
          <a:p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28566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Amendment to Senate voting: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36576" indent="0">
              <a:buNone/>
            </a:pPr>
            <a:r>
              <a:rPr lang="en-AU" dirty="0" smtClean="0"/>
              <a:t>“14 </a:t>
            </a:r>
            <a:r>
              <a:rPr lang="en-AU" dirty="0"/>
              <a:t>Subsection 239(2) </a:t>
            </a:r>
          </a:p>
          <a:p>
            <a:pPr marL="36576" indent="0">
              <a:buNone/>
            </a:pPr>
            <a:r>
              <a:rPr lang="en-AU" dirty="0"/>
              <a:t> Repeal the subsection, substitute: </a:t>
            </a:r>
          </a:p>
          <a:p>
            <a:pPr marL="36576" indent="0">
              <a:buNone/>
            </a:pPr>
            <a:r>
              <a:rPr lang="en-AU" dirty="0"/>
              <a:t> (1A) A person must indicate at least as many preferences under </a:t>
            </a:r>
          </a:p>
          <a:p>
            <a:pPr marL="36576" indent="0">
              <a:buNone/>
            </a:pPr>
            <a:r>
              <a:rPr lang="en-AU" dirty="0"/>
              <a:t> subsection (1) as there are candidates to be elected. </a:t>
            </a:r>
          </a:p>
          <a:p>
            <a:pPr marL="36576" indent="0">
              <a:buNone/>
            </a:pPr>
            <a:r>
              <a:rPr lang="en-AU" dirty="0"/>
              <a:t> (2) In a Senate election a person may mark his or her vote on the ballot </a:t>
            </a:r>
          </a:p>
          <a:p>
            <a:pPr marL="36576" indent="0">
              <a:buNone/>
            </a:pPr>
            <a:r>
              <a:rPr lang="en-AU" dirty="0"/>
              <a:t> paper by: </a:t>
            </a:r>
          </a:p>
          <a:p>
            <a:pPr marL="36576" indent="0">
              <a:buNone/>
            </a:pPr>
            <a:r>
              <a:rPr lang="en-AU" dirty="0"/>
              <a:t> (a) writing the number 1 in a group voting square; and </a:t>
            </a:r>
          </a:p>
          <a:p>
            <a:pPr marL="36576" indent="0">
              <a:buNone/>
            </a:pPr>
            <a:r>
              <a:rPr lang="en-AU" dirty="0"/>
              <a:t> (b) writing the numbers 2, 3, 4 (and so on, as the case requires), </a:t>
            </a:r>
          </a:p>
          <a:p>
            <a:pPr marL="36576" indent="0">
              <a:buNone/>
            </a:pPr>
            <a:r>
              <a:rPr lang="en-AU" dirty="0"/>
              <a:t>in as many other group voting squares (including none) as the  person wishes</a:t>
            </a:r>
            <a:r>
              <a:rPr lang="en-AU" dirty="0" smtClean="0"/>
              <a:t>.”</a:t>
            </a:r>
            <a:endParaRPr lang="en-AU" dirty="0"/>
          </a:p>
          <a:p>
            <a:pPr marL="36576" indent="0">
              <a:buNone/>
            </a:pP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46346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TODAY’S SEMINAR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4:30-5:15 Overview of the Unit 1 Course</a:t>
            </a:r>
          </a:p>
          <a:p>
            <a:r>
              <a:rPr lang="en-US" dirty="0" smtClean="0"/>
              <a:t> 5:15 Short Break</a:t>
            </a:r>
          </a:p>
          <a:p>
            <a:r>
              <a:rPr lang="en-US" dirty="0" smtClean="0"/>
              <a:t>5:30- 6:00 Overview of Unit 2 Course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65627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/>
              <a:t>Activities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dirty="0" smtClean="0"/>
              <a:t>Compulsory </a:t>
            </a:r>
            <a:r>
              <a:rPr lang="en-AU" dirty="0" err="1" smtClean="0"/>
              <a:t>vs</a:t>
            </a:r>
            <a:r>
              <a:rPr lang="en-AU" dirty="0" smtClean="0"/>
              <a:t> voluntary voting</a:t>
            </a:r>
          </a:p>
          <a:p>
            <a:pPr marL="0" indent="0">
              <a:buNone/>
            </a:pPr>
            <a:r>
              <a:rPr lang="en-AU" dirty="0" smtClean="0"/>
              <a:t>Two good </a:t>
            </a:r>
            <a:r>
              <a:rPr lang="en-AU" dirty="0" err="1" smtClean="0"/>
              <a:t>weblinks</a:t>
            </a:r>
            <a:r>
              <a:rPr lang="en-AU" dirty="0" smtClean="0"/>
              <a:t>:</a:t>
            </a:r>
            <a:endParaRPr lang="en-AU" dirty="0"/>
          </a:p>
          <a:p>
            <a:pPr marL="0" indent="0">
              <a:buNone/>
            </a:pPr>
            <a:r>
              <a:rPr lang="en-AU" dirty="0">
                <a:hlinkClick r:id="rId3"/>
              </a:rPr>
              <a:t>http://debatepedia.idebate.org/en/index.php/Debate:_</a:t>
            </a:r>
            <a:r>
              <a:rPr lang="en-AU" dirty="0" smtClean="0">
                <a:hlinkClick r:id="rId3"/>
              </a:rPr>
              <a:t>Compulsory_voting</a:t>
            </a:r>
            <a:endParaRPr lang="en-AU" dirty="0" smtClean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>
                <a:hlinkClick r:id="rId4"/>
              </a:rPr>
              <a:t>http://www.smh.com.au/news/federal-election-2007-news/citizens-who-want-the-right-not-to-be-heard/2007/11/16/1194766972769.html?page=fullpage#contentSwap2</a:t>
            </a:r>
            <a:endParaRPr lang="en-AU" dirty="0"/>
          </a:p>
          <a:p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3673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Dot point 5. Participation by Youth in Politics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Focus is on who participates and methods of participation.</a:t>
            </a:r>
          </a:p>
          <a:p>
            <a:r>
              <a:rPr lang="en-AU" dirty="0" smtClean="0"/>
              <a:t>AEC 2004-2009 Youth Electoral Survey is worth a look as a teacher and as a teaching resource</a:t>
            </a:r>
          </a:p>
          <a:p>
            <a:pPr marL="0" indent="0">
              <a:buNone/>
            </a:pPr>
            <a:r>
              <a:rPr lang="en-AU" dirty="0">
                <a:hlinkClick r:id="rId3"/>
              </a:rPr>
              <a:t>http://</a:t>
            </a:r>
            <a:r>
              <a:rPr lang="en-AU" dirty="0" smtClean="0">
                <a:hlinkClick r:id="rId3"/>
              </a:rPr>
              <a:t>www.aec.gov.au/About_AEC/publications/youth_study/index.htm</a:t>
            </a: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Covers: enrolment, political engagement, family attitudes, political parties and education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679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Activities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1.14 </a:t>
            </a:r>
            <a:r>
              <a:rPr lang="en-AU" dirty="0" err="1" smtClean="0"/>
              <a:t>pg</a:t>
            </a:r>
            <a:r>
              <a:rPr lang="en-AU" dirty="0" smtClean="0"/>
              <a:t> 78 allows for research into online organisations such as GetUp!</a:t>
            </a:r>
          </a:p>
          <a:p>
            <a:r>
              <a:rPr lang="en-AU" dirty="0" smtClean="0"/>
              <a:t>Also a way of getting students involved in, or aware of the current issues. </a:t>
            </a:r>
            <a:r>
              <a:rPr lang="en-AU" dirty="0"/>
              <a:t>I</a:t>
            </a:r>
            <a:r>
              <a:rPr lang="en-AU" dirty="0" smtClean="0"/>
              <a:t>t has a blog, a suggestions box, lets students know what is happening right now with issues in the news</a:t>
            </a:r>
          </a:p>
          <a:p>
            <a:r>
              <a:rPr lang="en-AU" dirty="0" smtClean="0"/>
              <a:t>Could this be the future method of student engagement in politics?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93597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Outcome One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The students should be able to describe and analyse the nature and purpose of politics and power in a broad sense and in the context of Australian democracy.</a:t>
            </a:r>
          </a:p>
          <a:p>
            <a:pPr marL="0" indent="0">
              <a:buNone/>
            </a:pPr>
            <a:r>
              <a:rPr lang="en-AU" dirty="0" smtClean="0"/>
              <a:t>Essay topic to consider:</a:t>
            </a:r>
          </a:p>
          <a:p>
            <a:pPr marL="0" indent="0">
              <a:buNone/>
            </a:pPr>
            <a:r>
              <a:rPr lang="en-AU" dirty="0" smtClean="0"/>
              <a:t>To what extent is Australia a ‘model of democracy’?</a:t>
            </a:r>
          </a:p>
          <a:p>
            <a:pPr marL="0" indent="0">
              <a:buNone/>
            </a:pPr>
            <a:endParaRPr lang="en-AU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67687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Essay writing guide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AU" dirty="0" smtClean="0"/>
              <a:t>Page 230 has an essay writing template which you can photocopy and give to the students each time they write an essay.</a:t>
            </a:r>
          </a:p>
          <a:p>
            <a:r>
              <a:rPr lang="en-AU" dirty="0" smtClean="0"/>
              <a:t>Consider having them work on this in class but </a:t>
            </a:r>
            <a:r>
              <a:rPr lang="en-AU" u="sng" dirty="0" smtClean="0"/>
              <a:t>not</a:t>
            </a:r>
            <a:r>
              <a:rPr lang="en-AU" dirty="0" smtClean="0"/>
              <a:t> under timed conditions.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6030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AREA OF STUDY TWO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EXERCISING AND CHALLENGING POWER</a:t>
            </a:r>
          </a:p>
          <a:p>
            <a:pPr marL="0" indent="0">
              <a:buNone/>
            </a:pPr>
            <a:r>
              <a:rPr lang="en-AU" dirty="0" smtClean="0"/>
              <a:t>Key knowledge:</a:t>
            </a:r>
          </a:p>
          <a:p>
            <a:r>
              <a:rPr lang="en-AU" dirty="0" smtClean="0"/>
              <a:t>Motivations for political involvement</a:t>
            </a:r>
          </a:p>
          <a:p>
            <a:r>
              <a:rPr lang="en-AU" dirty="0" smtClean="0"/>
              <a:t>Leadership styles</a:t>
            </a:r>
          </a:p>
          <a:p>
            <a:r>
              <a:rPr lang="en-AU" dirty="0" smtClean="0"/>
              <a:t>Political ideologies</a:t>
            </a:r>
          </a:p>
          <a:p>
            <a:r>
              <a:rPr lang="en-AU" dirty="0" smtClean="0"/>
              <a:t>Political movements</a:t>
            </a:r>
          </a:p>
          <a:p>
            <a:pPr marL="0" indent="0">
              <a:buNone/>
            </a:pP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76317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AREA OF STUDY TWO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en-AU" dirty="0" smtClean="0"/>
              <a:t>Key Skills:</a:t>
            </a:r>
          </a:p>
          <a:p>
            <a:r>
              <a:rPr lang="en-AU" dirty="0" smtClean="0"/>
              <a:t>Define and use key concepts</a:t>
            </a:r>
          </a:p>
          <a:p>
            <a:r>
              <a:rPr lang="en-AU" dirty="0" smtClean="0"/>
              <a:t>Analyse motivations</a:t>
            </a:r>
          </a:p>
          <a:p>
            <a:r>
              <a:rPr lang="en-AU" dirty="0" smtClean="0"/>
              <a:t>Describe and analyse styles of leadership</a:t>
            </a:r>
          </a:p>
          <a:p>
            <a:r>
              <a:rPr lang="en-AU" dirty="0" smtClean="0"/>
              <a:t>Compare, contrast political ideologies</a:t>
            </a:r>
          </a:p>
          <a:p>
            <a:r>
              <a:rPr lang="en-AU" dirty="0" smtClean="0"/>
              <a:t>Research, analyse, report on a contemporary political movement</a:t>
            </a:r>
          </a:p>
          <a:p>
            <a:r>
              <a:rPr lang="en-AU" dirty="0" smtClean="0"/>
              <a:t>Draw conclusions from a range of sources.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13745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OUTCOME 2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AU" dirty="0" smtClean="0"/>
              <a:t>Student  should be able to describe why people seek power and the main political ideologies that influence political involvement and political movements</a:t>
            </a:r>
          </a:p>
          <a:p>
            <a:pPr marL="0" indent="0">
              <a:buNone/>
            </a:pPr>
            <a:r>
              <a:rPr lang="en-AU" dirty="0" smtClean="0"/>
              <a:t>Learning Activity 1.16 on page 92 gives students an opportunity to research and investigate a political leader and could be the basis for an outcome in this area.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37422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Political Ideologies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Learning Activity 1.19 is particularly good for acquainting students with their own political leaning and helps them to apply their understanding of political ideologies. </a:t>
            </a:r>
          </a:p>
          <a:p>
            <a:r>
              <a:rPr lang="en-AU" dirty="0" smtClean="0"/>
              <a:t>It’s also based around Australian political parties</a:t>
            </a:r>
          </a:p>
          <a:p>
            <a:r>
              <a:rPr lang="en-AU" dirty="0" smtClean="0"/>
              <a:t>Go to </a:t>
            </a:r>
            <a:r>
              <a:rPr lang="en-AU" dirty="0" smtClean="0">
                <a:solidFill>
                  <a:srgbClr val="FFC000"/>
                </a:solidFill>
                <a:hlinkClick r:id="rId3"/>
              </a:rPr>
              <a:t>http://www.ldp.org.au/quiz/</a:t>
            </a:r>
            <a:endParaRPr lang="en-AU" dirty="0" smtClean="0">
              <a:solidFill>
                <a:srgbClr val="FFC000"/>
              </a:solidFill>
            </a:endParaRPr>
          </a:p>
          <a:p>
            <a:pPr marL="0" indent="0">
              <a:buNone/>
            </a:pP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57077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POLITICAL MOVEMENTS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This area also has the potential to be used for assessment through an outcome</a:t>
            </a:r>
          </a:p>
          <a:p>
            <a:r>
              <a:rPr lang="en-AU" dirty="0" smtClean="0"/>
              <a:t>The text covers:</a:t>
            </a:r>
          </a:p>
          <a:p>
            <a:pPr marL="0" indent="0">
              <a:buNone/>
            </a:pPr>
            <a:r>
              <a:rPr lang="en-AU" dirty="0" smtClean="0"/>
              <a:t>-The Indigenous Rights Movement</a:t>
            </a:r>
          </a:p>
          <a:p>
            <a:pPr marL="0" indent="0">
              <a:buNone/>
            </a:pPr>
            <a:r>
              <a:rPr lang="en-AU" dirty="0" smtClean="0"/>
              <a:t>-The Environmental Movement</a:t>
            </a:r>
          </a:p>
          <a:p>
            <a:pPr marL="0" indent="0">
              <a:buNone/>
            </a:pPr>
            <a:r>
              <a:rPr lang="en-AU" dirty="0" smtClean="0"/>
              <a:t>-The Refugee Advocacy Movement</a:t>
            </a:r>
          </a:p>
          <a:p>
            <a:pPr marL="0" indent="0">
              <a:buNone/>
            </a:pP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964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TODAY’S OUTLINE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Overview of Unit 1 </a:t>
            </a:r>
          </a:p>
          <a:p>
            <a:r>
              <a:rPr lang="en-AU" dirty="0" smtClean="0"/>
              <a:t>Assessment timeline and use of activities from the text</a:t>
            </a:r>
          </a:p>
          <a:p>
            <a:r>
              <a:rPr lang="en-AU" dirty="0" smtClean="0"/>
              <a:t>Example of a Unit 1 exam</a:t>
            </a:r>
          </a:p>
          <a:p>
            <a:r>
              <a:rPr lang="en-AU" dirty="0" smtClean="0"/>
              <a:t>Overview of Unit 2</a:t>
            </a:r>
          </a:p>
          <a:p>
            <a:r>
              <a:rPr lang="en-AU" i="1" dirty="0" smtClean="0"/>
              <a:t>Feel free to ask questions at any time!</a:t>
            </a:r>
            <a:endParaRPr lang="en-AU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134879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Learning Activities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AU" dirty="0" smtClean="0"/>
              <a:t>Learning Activities:</a:t>
            </a:r>
          </a:p>
          <a:p>
            <a:pPr marL="0" indent="0">
              <a:buNone/>
            </a:pPr>
            <a:r>
              <a:rPr lang="en-AU" dirty="0" smtClean="0"/>
              <a:t>1.20 on page 112</a:t>
            </a:r>
          </a:p>
          <a:p>
            <a:pPr marL="0" indent="0">
              <a:buNone/>
            </a:pPr>
            <a:r>
              <a:rPr lang="en-AU" dirty="0" smtClean="0"/>
              <a:t>1.21 on page 119</a:t>
            </a:r>
          </a:p>
          <a:p>
            <a:pPr marL="0" indent="0">
              <a:buNone/>
            </a:pPr>
            <a:r>
              <a:rPr lang="en-AU" dirty="0" smtClean="0"/>
              <a:t>1.22 on page 128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All provide the basis for outcomes in this area of study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Review and Revise on page 149 provides a number of essay topics that could be used to assess their understanding of leadership, political ideologies and political movements.</a:t>
            </a:r>
          </a:p>
          <a:p>
            <a:pPr marL="0" indent="0">
              <a:buNone/>
            </a:pP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22223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Issues to consider in this area: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Recognition of indigenous people in the constitution (see page 119)</a:t>
            </a:r>
          </a:p>
          <a:p>
            <a:r>
              <a:rPr lang="en-US" dirty="0" smtClean="0"/>
              <a:t>Mining and development around the Great Barrier Reef (see page 131)</a:t>
            </a:r>
            <a:endParaRPr lang="en-AU" dirty="0"/>
          </a:p>
          <a:p>
            <a:r>
              <a:rPr lang="en-US" dirty="0" smtClean="0"/>
              <a:t>Current developments in the refugee situation in Australia. (see page 143)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188544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Mid year Exam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dirty="0" smtClean="0"/>
              <a:t>Consider creating a mid year exam that mirrors the new format of Global Politics Units 3 and 4.</a:t>
            </a:r>
          </a:p>
          <a:p>
            <a:pPr marL="0" indent="0">
              <a:buNone/>
            </a:pPr>
            <a:r>
              <a:rPr lang="en-AU" dirty="0" smtClean="0"/>
              <a:t>A 2 hour exam</a:t>
            </a:r>
          </a:p>
          <a:p>
            <a:pPr marL="0" indent="0">
              <a:buNone/>
            </a:pPr>
            <a:r>
              <a:rPr lang="en-AU" dirty="0" smtClean="0"/>
              <a:t>SECTION A:</a:t>
            </a:r>
          </a:p>
          <a:p>
            <a:r>
              <a:rPr lang="en-AU" dirty="0" smtClean="0"/>
              <a:t>A mixture of short and extended response questions</a:t>
            </a:r>
          </a:p>
          <a:p>
            <a:r>
              <a:rPr lang="en-AU" dirty="0" smtClean="0"/>
              <a:t>The short answer questions can 1-3 mark questions</a:t>
            </a:r>
          </a:p>
          <a:p>
            <a:r>
              <a:rPr lang="en-AU" dirty="0" smtClean="0"/>
              <a:t>Extended responses 6 mark questions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7245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Mid – year exam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AU" dirty="0" smtClean="0"/>
              <a:t>SECTION B</a:t>
            </a:r>
          </a:p>
          <a:p>
            <a:pPr marL="0" indent="0">
              <a:buNone/>
            </a:pPr>
            <a:r>
              <a:rPr lang="en-AU" dirty="0" smtClean="0"/>
              <a:t>ONE essay to write</a:t>
            </a:r>
          </a:p>
          <a:p>
            <a:r>
              <a:rPr lang="en-AU" dirty="0" smtClean="0"/>
              <a:t>A choice of 2-4 topics that come from both ‘Power, Politics and Democracy’ and ‘Exercising and Challenging Power’</a:t>
            </a:r>
          </a:p>
          <a:p>
            <a:r>
              <a:rPr lang="en-AU" dirty="0" smtClean="0"/>
              <a:t>The Review and Revise sections(</a:t>
            </a:r>
            <a:r>
              <a:rPr lang="en-AU" dirty="0" err="1" smtClean="0"/>
              <a:t>Pgs</a:t>
            </a:r>
            <a:r>
              <a:rPr lang="en-AU" dirty="0" smtClean="0"/>
              <a:t> 79 and 149) give suggestions on what you could use for exam questions and were written for this purpose. </a:t>
            </a:r>
          </a:p>
          <a:p>
            <a:pPr marL="0" indent="0">
              <a:buNone/>
            </a:pP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61136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See the example of the Unit 1 exam provided…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9216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Use of political cartoons 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109728" indent="0">
              <a:buNone/>
            </a:pPr>
            <a:r>
              <a:rPr lang="en-AU" dirty="0" smtClean="0"/>
              <a:t>Having students analyse political cartoons in the exam can also be valuable for their skill development and for year 12 Global Politics.  </a:t>
            </a:r>
          </a:p>
          <a:p>
            <a:pPr marL="109728" indent="0">
              <a:buNone/>
            </a:pPr>
            <a:endParaRPr lang="en-AU" dirty="0"/>
          </a:p>
          <a:p>
            <a:pPr marL="109728" indent="0">
              <a:buNone/>
            </a:pPr>
            <a:r>
              <a:rPr lang="en-AU" dirty="0" smtClean="0"/>
              <a:t>Therefore consider use of these as well in class activities or the exam.</a:t>
            </a:r>
          </a:p>
          <a:p>
            <a:pPr marL="109728" indent="0">
              <a:buNone/>
            </a:pPr>
            <a:endParaRPr lang="en-AU" dirty="0"/>
          </a:p>
          <a:p>
            <a:pPr marL="109728" indent="0">
              <a:buNone/>
            </a:pPr>
            <a:r>
              <a:rPr lang="en-US" i="1" dirty="0" smtClean="0"/>
              <a:t>See handout on analyzing political cartoons</a:t>
            </a:r>
            <a:endParaRPr lang="en-AU" i="1" dirty="0" smtClean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99798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i="1" dirty="0" smtClean="0"/>
              <a:t>Source: The Age December 5 2016</a:t>
            </a:r>
            <a:endParaRPr lang="en-AU" sz="3200" i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031" y="1763688"/>
            <a:ext cx="7467600" cy="5367185"/>
          </a:xfrm>
        </p:spPr>
        <p:txBody>
          <a:bodyPr/>
          <a:lstStyle/>
          <a:p>
            <a:endParaRPr lang="en-AU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00" t="22285" r="19250" b="22330"/>
          <a:stretch>
            <a:fillRect/>
          </a:stretch>
        </p:blipFill>
        <p:spPr bwMode="auto">
          <a:xfrm>
            <a:off x="315355" y="1512020"/>
            <a:ext cx="8568952" cy="4785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7831" y="163488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225221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One to use for a question on ideology?</a:t>
            </a:r>
            <a:endParaRPr lang="en-A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333500" y="2148681"/>
            <a:ext cx="5715000" cy="342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26163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Possible questions: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36576" indent="0">
              <a:buNone/>
            </a:pPr>
            <a:r>
              <a:rPr lang="en-AU" dirty="0" smtClean="0"/>
              <a:t>What political parties are being portrayed in this cartoon? 2 marks</a:t>
            </a:r>
          </a:p>
          <a:p>
            <a:pPr marL="36576" indent="0">
              <a:buNone/>
            </a:pPr>
            <a:endParaRPr lang="en-AU" dirty="0"/>
          </a:p>
          <a:p>
            <a:pPr marL="36576" indent="0">
              <a:buNone/>
            </a:pPr>
            <a:r>
              <a:rPr lang="en-AU" dirty="0" smtClean="0"/>
              <a:t>What opinion is being expressed in the cartoon regarding the ideological differences of the two political parties? 2 marks</a:t>
            </a:r>
          </a:p>
          <a:p>
            <a:pPr marL="36576" indent="0">
              <a:buNone/>
            </a:pPr>
            <a:endParaRPr lang="en-AU" dirty="0"/>
          </a:p>
          <a:p>
            <a:pPr marL="36576" indent="0">
              <a:buNone/>
            </a:pPr>
            <a:r>
              <a:rPr lang="en-AU" dirty="0" smtClean="0"/>
              <a:t>Evaluate the extent to which this is an accurate representation of political parties in Australia at the present time. Give evidence to support your view. 4-6 marks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671671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for a break!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31975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SCOPE OF THE STUDY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“Global </a:t>
            </a:r>
            <a:r>
              <a:rPr lang="en-US" dirty="0"/>
              <a:t>Politics is the study of the </a:t>
            </a:r>
            <a:r>
              <a:rPr lang="en-US" dirty="0">
                <a:solidFill>
                  <a:srgbClr val="FFC000"/>
                </a:solidFill>
              </a:rPr>
              <a:t>political, social, cultural and economic forces </a:t>
            </a:r>
            <a:r>
              <a:rPr lang="en-US" dirty="0"/>
              <a:t>that shape interactions between </a:t>
            </a:r>
            <a:r>
              <a:rPr lang="en-US" dirty="0">
                <a:solidFill>
                  <a:srgbClr val="FFC000"/>
                </a:solidFill>
              </a:rPr>
              <a:t>state and non-state actors</a:t>
            </a:r>
            <a:r>
              <a:rPr lang="en-US" dirty="0">
                <a:solidFill>
                  <a:schemeClr val="accent3"/>
                </a:solidFill>
              </a:rPr>
              <a:t> </a:t>
            </a:r>
            <a:r>
              <a:rPr lang="en-US" dirty="0"/>
              <a:t>in the </a:t>
            </a:r>
            <a:r>
              <a:rPr lang="en-US" dirty="0" smtClean="0"/>
              <a:t>twenty-first </a:t>
            </a:r>
            <a:r>
              <a:rPr lang="en-US" dirty="0"/>
              <a:t>century. It examines the </a:t>
            </a:r>
            <a:r>
              <a:rPr lang="en-US" dirty="0">
                <a:solidFill>
                  <a:srgbClr val="FFC000"/>
                </a:solidFill>
              </a:rPr>
              <a:t>interconnectedness</a:t>
            </a:r>
            <a:r>
              <a:rPr lang="en-US" dirty="0"/>
              <a:t> of </a:t>
            </a:r>
            <a:r>
              <a:rPr lang="en-US" dirty="0" smtClean="0"/>
              <a:t>twenty-first </a:t>
            </a:r>
            <a:r>
              <a:rPr lang="en-US" dirty="0"/>
              <a:t>century global citizens and the </a:t>
            </a:r>
            <a:r>
              <a:rPr lang="en-US" dirty="0">
                <a:solidFill>
                  <a:srgbClr val="FFC000"/>
                </a:solidFill>
              </a:rPr>
              <a:t>impact of </a:t>
            </a:r>
            <a:r>
              <a:rPr lang="en-US" dirty="0" err="1">
                <a:solidFill>
                  <a:srgbClr val="FFC000"/>
                </a:solidFill>
              </a:rPr>
              <a:t>globalisation</a:t>
            </a:r>
            <a:r>
              <a:rPr lang="en-US" dirty="0"/>
              <a:t> on culture, language, human rights and the environment. It examines the </a:t>
            </a:r>
            <a:r>
              <a:rPr lang="en-US" dirty="0">
                <a:solidFill>
                  <a:srgbClr val="FFC000"/>
                </a:solidFill>
              </a:rPr>
              <a:t>nature and effectiveness of key global actors </a:t>
            </a:r>
            <a:r>
              <a:rPr lang="en-US" dirty="0"/>
              <a:t>in the </a:t>
            </a:r>
            <a:r>
              <a:rPr lang="en-US" dirty="0" smtClean="0"/>
              <a:t>twenty-first </a:t>
            </a:r>
            <a:r>
              <a:rPr lang="en-US" dirty="0"/>
              <a:t>century and </a:t>
            </a:r>
            <a:r>
              <a:rPr lang="en-US" dirty="0">
                <a:solidFill>
                  <a:srgbClr val="FFC000"/>
                </a:solidFill>
              </a:rPr>
              <a:t>global challenges</a:t>
            </a:r>
            <a:r>
              <a:rPr lang="en-US" dirty="0"/>
              <a:t>, including human rights, people movements, development issues and weapons proliferation. It explores the nature of </a:t>
            </a:r>
            <a:r>
              <a:rPr lang="en-US" dirty="0">
                <a:solidFill>
                  <a:srgbClr val="FFC000"/>
                </a:solidFill>
              </a:rPr>
              <a:t>global crises</a:t>
            </a:r>
            <a:r>
              <a:rPr lang="en-US" dirty="0"/>
              <a:t> such as environmental degradation, war and terrorism, and the </a:t>
            </a:r>
            <a:r>
              <a:rPr lang="en-US" dirty="0">
                <a:solidFill>
                  <a:srgbClr val="FFC000"/>
                </a:solidFill>
              </a:rPr>
              <a:t>effectiveness of responses </a:t>
            </a:r>
            <a:r>
              <a:rPr lang="en-US" dirty="0"/>
              <a:t>and </a:t>
            </a:r>
            <a:r>
              <a:rPr lang="en-US" dirty="0">
                <a:solidFill>
                  <a:srgbClr val="FFC000"/>
                </a:solidFill>
              </a:rPr>
              <a:t>proposed solutions </a:t>
            </a:r>
            <a:r>
              <a:rPr lang="en-US" dirty="0"/>
              <a:t>by key global actors</a:t>
            </a:r>
            <a:r>
              <a:rPr lang="en-US" dirty="0" smtClean="0"/>
              <a:t>.”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3558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en-AU" sz="7200" dirty="0" smtClean="0"/>
              <a:t>UNIT TWO- </a:t>
            </a:r>
          </a:p>
          <a:p>
            <a:pPr marL="36576" indent="0">
              <a:buNone/>
            </a:pPr>
            <a:r>
              <a:rPr lang="en-AU" sz="7200" dirty="0" smtClean="0"/>
              <a:t>THE GLOBAL CITIZEN</a:t>
            </a:r>
            <a:endParaRPr lang="en-AU" sz="7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67873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AREA OF STUDY ONE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en-AU" dirty="0" smtClean="0"/>
              <a:t>GLOBAL THREADS</a:t>
            </a:r>
          </a:p>
          <a:p>
            <a:pPr marL="36576" indent="0">
              <a:buNone/>
            </a:pPr>
            <a:r>
              <a:rPr lang="en-AU" dirty="0" smtClean="0"/>
              <a:t>Key Knowledge:</a:t>
            </a:r>
          </a:p>
          <a:p>
            <a:r>
              <a:rPr lang="en-AU" dirty="0" smtClean="0"/>
              <a:t>The notion of global citizenship</a:t>
            </a:r>
          </a:p>
          <a:p>
            <a:r>
              <a:rPr lang="en-AU" dirty="0" smtClean="0"/>
              <a:t>The economic impact of globalisation</a:t>
            </a:r>
          </a:p>
          <a:p>
            <a:r>
              <a:rPr lang="en-AU" dirty="0" smtClean="0"/>
              <a:t>The social impact of globalisation</a:t>
            </a:r>
          </a:p>
          <a:p>
            <a:r>
              <a:rPr lang="en-AU" dirty="0" smtClean="0"/>
              <a:t>The political impact of globalisation.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3066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AREA OF STUDY ONE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36576" indent="0">
              <a:buNone/>
            </a:pPr>
            <a:r>
              <a:rPr lang="en-AU" dirty="0" smtClean="0"/>
              <a:t>Key skills:</a:t>
            </a:r>
          </a:p>
          <a:p>
            <a:r>
              <a:rPr lang="en-AU" dirty="0" smtClean="0"/>
              <a:t>Accurately define and use terms</a:t>
            </a:r>
          </a:p>
          <a:p>
            <a:r>
              <a:rPr lang="en-AU" dirty="0" smtClean="0"/>
              <a:t>Describe and analyse the extent of globalisation’s impact</a:t>
            </a:r>
          </a:p>
          <a:p>
            <a:r>
              <a:rPr lang="en-AU" dirty="0" smtClean="0"/>
              <a:t>Investigate impact of international organisations</a:t>
            </a:r>
          </a:p>
          <a:p>
            <a:r>
              <a:rPr lang="en-AU" dirty="0" smtClean="0"/>
              <a:t>Recognise where citizens assume global responsibility</a:t>
            </a:r>
          </a:p>
          <a:p>
            <a:r>
              <a:rPr lang="en-AU" dirty="0" smtClean="0"/>
              <a:t>Draw conclusions.</a:t>
            </a:r>
          </a:p>
          <a:p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63712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ACTIVITIES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en-AU" dirty="0" smtClean="0"/>
              <a:t>Have a look at the assessment timeline again for Unit 2 AOS 1…</a:t>
            </a:r>
          </a:p>
          <a:p>
            <a:pPr marL="36576" indent="0">
              <a:buNone/>
            </a:pPr>
            <a:r>
              <a:rPr lang="en-AU" dirty="0" smtClean="0"/>
              <a:t>The main orientation is for students to explore the character and features of globalisation so that they can draw conclusions about its impact- and perhaps write an essay evaluating this impact.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4624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1" y="476672"/>
            <a:ext cx="5616624" cy="6192688"/>
          </a:xfrm>
        </p:spPr>
      </p:pic>
    </p:spTree>
    <p:extLst>
      <p:ext uri="{BB962C8B-B14F-4D97-AF65-F5344CB8AC3E}">
        <p14:creationId xmlns:p14="http://schemas.microsoft.com/office/powerpoint/2010/main" val="147090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dirty="0" smtClean="0"/>
              <a:t>Consider showing the film ‘Outsourced’:</a:t>
            </a:r>
            <a:endParaRPr lang="en-AU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628800"/>
            <a:ext cx="3005857" cy="4525963"/>
          </a:xfrm>
        </p:spPr>
      </p:pic>
      <p:pic>
        <p:nvPicPr>
          <p:cNvPr id="1026" name="Picture 2" descr="D:\Users\kco\Desktop\screen-outsourced-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492896"/>
            <a:ext cx="4762500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230500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Outcome 1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en-AU" dirty="0" smtClean="0"/>
              <a:t>On completion of this unit the student should be able to identify the ways in which the lives of citizens in the 21</a:t>
            </a:r>
            <a:r>
              <a:rPr lang="en-AU" baseline="30000" dirty="0" smtClean="0"/>
              <a:t>st</a:t>
            </a:r>
            <a:r>
              <a:rPr lang="en-AU" dirty="0" smtClean="0"/>
              <a:t> century are interconnected globally.</a:t>
            </a:r>
          </a:p>
          <a:p>
            <a:r>
              <a:rPr lang="en-AU" dirty="0" smtClean="0"/>
              <a:t>Consider an essay on this area. </a:t>
            </a:r>
          </a:p>
          <a:p>
            <a:r>
              <a:rPr lang="en-AU" dirty="0" smtClean="0"/>
              <a:t>Essay questions can be found on page 229.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6164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AREA OF STUDY TWO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7467600" cy="5179714"/>
          </a:xfrm>
        </p:spPr>
        <p:txBody>
          <a:bodyPr>
            <a:normAutofit fontScale="77500" lnSpcReduction="20000"/>
          </a:bodyPr>
          <a:lstStyle/>
          <a:p>
            <a:pPr marL="36576" indent="0">
              <a:buNone/>
            </a:pPr>
            <a:r>
              <a:rPr lang="en-AU" sz="3600" dirty="0" smtClean="0"/>
              <a:t>CO-OPERATION AND CONFLICT</a:t>
            </a:r>
          </a:p>
          <a:p>
            <a:pPr marL="36576" indent="0">
              <a:buNone/>
            </a:pPr>
            <a:r>
              <a:rPr lang="en-AU" dirty="0" smtClean="0"/>
              <a:t>Key Knowledge:</a:t>
            </a:r>
          </a:p>
          <a:p>
            <a:pPr marL="36576" indent="0">
              <a:buNone/>
            </a:pPr>
            <a:endParaRPr lang="en-AU" dirty="0" smtClean="0"/>
          </a:p>
          <a:p>
            <a:r>
              <a:rPr lang="en-AU" dirty="0" smtClean="0"/>
              <a:t>Key terms to learn: </a:t>
            </a:r>
            <a:r>
              <a:rPr lang="en-US" dirty="0" smtClean="0"/>
              <a:t> </a:t>
            </a:r>
            <a:r>
              <a:rPr lang="en-US" dirty="0"/>
              <a:t>international community, security, national interest, multilateralism, unilateralism</a:t>
            </a:r>
            <a:endParaRPr lang="en-AU" dirty="0" smtClean="0"/>
          </a:p>
          <a:p>
            <a:r>
              <a:rPr lang="en-AU" dirty="0" smtClean="0"/>
              <a:t>2 case studies of contemporary international co-operation</a:t>
            </a:r>
          </a:p>
          <a:p>
            <a:pPr marL="36576" indent="0">
              <a:buNone/>
            </a:pPr>
            <a:endParaRPr lang="en-AU" dirty="0" smtClean="0"/>
          </a:p>
          <a:p>
            <a:r>
              <a:rPr lang="en-AU" dirty="0" smtClean="0"/>
              <a:t>2 case studies of international conflict</a:t>
            </a:r>
          </a:p>
          <a:p>
            <a:pPr marL="36576" indent="0">
              <a:buNone/>
            </a:pPr>
            <a:endParaRPr lang="en-AU" dirty="0" smtClean="0"/>
          </a:p>
          <a:p>
            <a:r>
              <a:rPr lang="en-AU" dirty="0" smtClean="0"/>
              <a:t>Key global actors</a:t>
            </a:r>
          </a:p>
          <a:p>
            <a:r>
              <a:rPr lang="en-AU" dirty="0" smtClean="0"/>
              <a:t>Responses</a:t>
            </a:r>
          </a:p>
          <a:p>
            <a:r>
              <a:rPr lang="en-AU" dirty="0" smtClean="0"/>
              <a:t>Challenges</a:t>
            </a:r>
          </a:p>
          <a:p>
            <a:r>
              <a:rPr lang="en-AU" dirty="0" smtClean="0"/>
              <a:t>Proposed solutions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413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AU" sz="4800" dirty="0"/>
              <a:t>CO-OPERATION AND CONFLICT</a:t>
            </a:r>
            <a:br>
              <a:rPr lang="en-AU" sz="4800" dirty="0"/>
            </a:b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two case studies of contemporary international cooperation from: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/>
              <a:t>the environment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/>
              <a:t>health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/>
              <a:t>refugees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/>
              <a:t>disarmament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/>
              <a:t>human rights </a:t>
            </a:r>
            <a:endParaRPr lang="en-US" dirty="0" smtClean="0"/>
          </a:p>
          <a:p>
            <a:r>
              <a:rPr lang="en-US" dirty="0" smtClean="0"/>
              <a:t> </a:t>
            </a:r>
            <a:r>
              <a:rPr lang="en-US" dirty="0"/>
              <a:t>two case studies of international </a:t>
            </a:r>
            <a:r>
              <a:rPr lang="en-US" dirty="0" smtClean="0"/>
              <a:t>conflict </a:t>
            </a:r>
            <a:r>
              <a:rPr lang="en-US" dirty="0"/>
              <a:t>from: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/>
              <a:t>war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/>
              <a:t>genocide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/>
              <a:t>terrorism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/>
              <a:t>border disputes </a:t>
            </a:r>
            <a:endParaRPr lang="en-US" dirty="0" smtClean="0"/>
          </a:p>
          <a:p>
            <a:pPr marL="36576" indent="0">
              <a:buNone/>
            </a:pPr>
            <a:r>
              <a:rPr lang="en-US" dirty="0" smtClean="0"/>
              <a:t>– </a:t>
            </a:r>
            <a:r>
              <a:rPr lang="en-US" dirty="0" err="1"/>
              <a:t>organised</a:t>
            </a:r>
            <a:r>
              <a:rPr lang="en-US" dirty="0"/>
              <a:t> crime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590893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Possible Case Studies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fontScale="92500" lnSpcReduction="10000"/>
          </a:bodyPr>
          <a:lstStyle/>
          <a:p>
            <a:pPr marL="36576" indent="0">
              <a:buNone/>
            </a:pPr>
            <a:r>
              <a:rPr lang="en-US" dirty="0" smtClean="0"/>
              <a:t>International Cooperation:</a:t>
            </a:r>
          </a:p>
          <a:p>
            <a:r>
              <a:rPr lang="en-US" dirty="0" smtClean="0"/>
              <a:t>Climate change- Paris Agreement</a:t>
            </a:r>
          </a:p>
          <a:p>
            <a:r>
              <a:rPr lang="en-US" dirty="0" smtClean="0"/>
              <a:t>Refugee situation in our region</a:t>
            </a:r>
          </a:p>
          <a:p>
            <a:r>
              <a:rPr lang="en-US" dirty="0" smtClean="0"/>
              <a:t>Garment Industry- sweatshops</a:t>
            </a:r>
          </a:p>
          <a:p>
            <a:pPr marL="36576" indent="0">
              <a:buNone/>
            </a:pPr>
            <a:r>
              <a:rPr lang="en-US" dirty="0" smtClean="0"/>
              <a:t>International Conflict:</a:t>
            </a:r>
          </a:p>
          <a:p>
            <a:r>
              <a:rPr lang="en-US" dirty="0" smtClean="0"/>
              <a:t>Global terrorism- ISIS, al Qaeda, JI, Boko Haram</a:t>
            </a:r>
          </a:p>
          <a:p>
            <a:r>
              <a:rPr lang="en-US" dirty="0" smtClean="0"/>
              <a:t>Genocide- ‘ethnic cleansing’- Tamils? </a:t>
            </a:r>
            <a:r>
              <a:rPr lang="en-US" dirty="0" err="1" smtClean="0"/>
              <a:t>Rohingya</a:t>
            </a:r>
            <a:r>
              <a:rPr lang="en-US" dirty="0" smtClean="0"/>
              <a:t>? Kurds? Yazidis?</a:t>
            </a:r>
          </a:p>
          <a:p>
            <a:r>
              <a:rPr lang="en-US" dirty="0" smtClean="0"/>
              <a:t>Border disputes- Ukraine, Sudan/South Sudan</a:t>
            </a:r>
          </a:p>
          <a:p>
            <a:endParaRPr lang="en-US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5666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6576" indent="0">
              <a:buNone/>
            </a:pPr>
            <a:r>
              <a:rPr lang="en-US" dirty="0" smtClean="0"/>
              <a:t>“VCE </a:t>
            </a:r>
            <a:r>
              <a:rPr lang="en-US" dirty="0"/>
              <a:t>Australian and Global Politics offers students the opportunity to </a:t>
            </a:r>
            <a:r>
              <a:rPr lang="en-US" dirty="0">
                <a:solidFill>
                  <a:srgbClr val="FFC000"/>
                </a:solidFill>
              </a:rPr>
              <a:t>engage with </a:t>
            </a:r>
            <a:r>
              <a:rPr lang="en-US" dirty="0"/>
              <a:t>key political, social and economic issues, and to become </a:t>
            </a:r>
            <a:r>
              <a:rPr lang="en-US" dirty="0">
                <a:solidFill>
                  <a:srgbClr val="FFC000"/>
                </a:solidFill>
              </a:rPr>
              <a:t>informed citizens, voters and participants </a:t>
            </a:r>
            <a:r>
              <a:rPr lang="en-US" dirty="0"/>
              <a:t>in their local, national and international communities</a:t>
            </a:r>
            <a:r>
              <a:rPr lang="en-US" dirty="0" smtClean="0"/>
              <a:t>.”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8460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OUTCOME 2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Students should be able to describe and analyse the extent to which the international community is </a:t>
            </a:r>
            <a:r>
              <a:rPr lang="en-AU" b="1" i="1" dirty="0" smtClean="0"/>
              <a:t>cohesive</a:t>
            </a:r>
            <a:r>
              <a:rPr lang="en-AU" dirty="0" smtClean="0"/>
              <a:t>, and whether it can </a:t>
            </a:r>
            <a:r>
              <a:rPr lang="en-AU" b="1" i="1" dirty="0" smtClean="0"/>
              <a:t>effectively manage </a:t>
            </a:r>
            <a:r>
              <a:rPr lang="en-AU" dirty="0" smtClean="0"/>
              <a:t>co-operation, conflict and instability in relation to the case studies.</a:t>
            </a:r>
            <a:endParaRPr lang="en-AU" b="1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66394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ACTIVITIES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AU" dirty="0" smtClean="0"/>
              <a:t>See pages 259(Paris Agreement), 274(NGOs) or 288 (Refugees) for some possible options for research tasks for </a:t>
            </a:r>
            <a:r>
              <a:rPr lang="en-AU" b="1" i="1" dirty="0" smtClean="0"/>
              <a:t>international co-operation</a:t>
            </a:r>
            <a:r>
              <a:rPr lang="en-AU" dirty="0" smtClean="0"/>
              <a:t>…</a:t>
            </a:r>
          </a:p>
          <a:p>
            <a:r>
              <a:rPr lang="en-AU" dirty="0" smtClean="0"/>
              <a:t>Students may like to present a ‘tutorial paper’ to each other in a group of 4 on a particular area of international co-operation</a:t>
            </a:r>
          </a:p>
          <a:p>
            <a:pPr marL="36576" indent="0">
              <a:buNone/>
            </a:pPr>
            <a:endParaRPr lang="en-AU" dirty="0" smtClean="0"/>
          </a:p>
          <a:p>
            <a:r>
              <a:rPr lang="en-AU" dirty="0" smtClean="0"/>
              <a:t>Episodes from ‘Go Back To Where You Came From’ are also a useful resource for the area of refugees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33189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ACTIVITIES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AU" dirty="0" smtClean="0"/>
              <a:t>See page 329 for ideas about research activities in the area of </a:t>
            </a:r>
            <a:r>
              <a:rPr lang="en-AU" b="1" i="1" dirty="0" smtClean="0"/>
              <a:t>international conflict.</a:t>
            </a:r>
          </a:p>
          <a:p>
            <a:r>
              <a:rPr lang="en-AU" dirty="0" smtClean="0"/>
              <a:t>It will be important to explain the concepts of ‘genocide’ and ‘responsibility to protect’ in dealing with this area.</a:t>
            </a:r>
          </a:p>
          <a:p>
            <a:r>
              <a:rPr lang="en-AU" dirty="0" smtClean="0"/>
              <a:t>A useful website can be found at:</a:t>
            </a:r>
          </a:p>
          <a:p>
            <a:pPr marL="36576" indent="0">
              <a:buNone/>
            </a:pPr>
            <a:r>
              <a:rPr lang="en-AU" u="sng" dirty="0">
                <a:solidFill>
                  <a:srgbClr val="FFC000"/>
                </a:solidFill>
                <a:hlinkClick r:id="rId3"/>
              </a:rPr>
              <a:t>http://www.responsibilitytoprotect.org/index.php/crises</a:t>
            </a:r>
            <a:endParaRPr lang="en-AU" dirty="0">
              <a:solidFill>
                <a:srgbClr val="FFC000"/>
              </a:solidFill>
            </a:endParaRPr>
          </a:p>
          <a:p>
            <a:pPr marL="36576" indent="0">
              <a:buNone/>
            </a:pPr>
            <a:endParaRPr lang="en-AU" dirty="0" smtClean="0"/>
          </a:p>
          <a:p>
            <a:endParaRPr lang="en-AU" dirty="0"/>
          </a:p>
          <a:p>
            <a:pPr marL="36576" indent="0">
              <a:buNone/>
            </a:pP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10953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EXAM AND REVISION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Revision material for Unit 2 can be found on pages 229 and 330 </a:t>
            </a:r>
          </a:p>
          <a:p>
            <a:r>
              <a:rPr lang="en-AU" dirty="0" smtClean="0"/>
              <a:t>Again, try to make the exam format the same as Unit 1 in terms of length and content to mimic the style of year 12 GP.</a:t>
            </a:r>
          </a:p>
          <a:p>
            <a:r>
              <a:rPr lang="en-AU" dirty="0" smtClean="0"/>
              <a:t>See the 2014 exam for a cartoon to use!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1350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1026" name="Picture 2" descr="http://po4ep.s3.amazonaws.com/1241/l/26435878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2208" y="1772816"/>
            <a:ext cx="5994087" cy="4249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25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BEFORE WE CONCLUDE: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en-AU" sz="4800" dirty="0" smtClean="0"/>
              <a:t>ANY QUESTIONS</a:t>
            </a:r>
            <a:r>
              <a:rPr lang="en-AU" sz="4800" dirty="0" smtClean="0"/>
              <a:t>?</a:t>
            </a:r>
          </a:p>
          <a:p>
            <a:pPr marL="36576" indent="0">
              <a:buNone/>
            </a:pPr>
            <a:endParaRPr lang="en-AU" sz="4800" dirty="0"/>
          </a:p>
          <a:p>
            <a:pPr marL="36576" indent="0">
              <a:buNone/>
            </a:pPr>
            <a:endParaRPr lang="en-AU" sz="4800" dirty="0" smtClean="0"/>
          </a:p>
          <a:p>
            <a:pPr marL="36576" indent="0">
              <a:buNone/>
            </a:pPr>
            <a:r>
              <a:rPr lang="en-AU" sz="4800" dirty="0" err="1"/>
              <a:t>k</a:t>
            </a:r>
            <a:r>
              <a:rPr lang="en-AU" sz="4800" dirty="0" err="1" smtClean="0"/>
              <a:t>imberly.cornell@balwynhs.vic.edu.au</a:t>
            </a:r>
            <a:endParaRPr lang="en-AU" sz="48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0656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" indent="0">
              <a:buNone/>
            </a:pPr>
            <a:r>
              <a:rPr lang="en-AU" sz="7200" dirty="0" smtClean="0"/>
              <a:t>UNIT ONE- </a:t>
            </a:r>
          </a:p>
          <a:p>
            <a:pPr marL="36576" indent="0">
              <a:buNone/>
            </a:pPr>
            <a:r>
              <a:rPr lang="en-AU" sz="7200" dirty="0" smtClean="0"/>
              <a:t>THE NATIONAL CITIZEN</a:t>
            </a:r>
            <a:endParaRPr lang="en-AU" sz="72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3320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AREA OF STUDY ONE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AU" dirty="0" smtClean="0"/>
              <a:t>POLITICS, POWER AND DEMOCRACY</a:t>
            </a:r>
          </a:p>
          <a:p>
            <a:pPr marL="0" indent="0">
              <a:buNone/>
            </a:pPr>
            <a:r>
              <a:rPr lang="en-AU" dirty="0" smtClean="0"/>
              <a:t>Key knowledge:</a:t>
            </a:r>
          </a:p>
          <a:p>
            <a:r>
              <a:rPr lang="en-AU" dirty="0" smtClean="0"/>
              <a:t>The nature and purpose of </a:t>
            </a:r>
            <a:r>
              <a:rPr lang="en-AU" b="1" i="1" dirty="0" smtClean="0"/>
              <a:t>power</a:t>
            </a:r>
          </a:p>
          <a:p>
            <a:r>
              <a:rPr lang="en-AU" dirty="0" smtClean="0"/>
              <a:t>The nature of </a:t>
            </a:r>
            <a:r>
              <a:rPr lang="en-AU" b="1" i="1" dirty="0" smtClean="0"/>
              <a:t>democracy</a:t>
            </a:r>
            <a:r>
              <a:rPr lang="en-AU" dirty="0" smtClean="0"/>
              <a:t> and democratic principles and ideas</a:t>
            </a:r>
          </a:p>
          <a:p>
            <a:r>
              <a:rPr lang="en-AU" dirty="0" smtClean="0"/>
              <a:t>Important features of democratic governments</a:t>
            </a:r>
          </a:p>
          <a:p>
            <a:r>
              <a:rPr lang="en-AU" dirty="0" smtClean="0"/>
              <a:t>Characteristics of Australian democracy</a:t>
            </a:r>
          </a:p>
          <a:p>
            <a:r>
              <a:rPr lang="en-AU" dirty="0" smtClean="0"/>
              <a:t>Opportunities for younger people to be involved.</a:t>
            </a:r>
          </a:p>
          <a:p>
            <a:endParaRPr lang="en-AU" dirty="0" smtClean="0"/>
          </a:p>
          <a:p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31293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AREA OF STUDY ONE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AU" dirty="0" smtClean="0"/>
              <a:t>KEY SKILLS:</a:t>
            </a:r>
          </a:p>
          <a:p>
            <a:r>
              <a:rPr lang="en-AU" sz="3300" dirty="0" smtClean="0"/>
              <a:t>Define and </a:t>
            </a:r>
            <a:r>
              <a:rPr lang="en-AU" sz="3300" b="1" i="1" dirty="0" smtClean="0"/>
              <a:t>use</a:t>
            </a:r>
            <a:r>
              <a:rPr lang="en-AU" sz="3300" dirty="0" smtClean="0"/>
              <a:t> terms related to democracy and power</a:t>
            </a:r>
          </a:p>
          <a:p>
            <a:r>
              <a:rPr lang="en-AU" sz="3300" dirty="0" smtClean="0"/>
              <a:t>Describe and </a:t>
            </a:r>
            <a:r>
              <a:rPr lang="en-AU" sz="3300" b="1" i="1" dirty="0" smtClean="0"/>
              <a:t>analyse</a:t>
            </a:r>
            <a:r>
              <a:rPr lang="en-AU" sz="3300" dirty="0" smtClean="0"/>
              <a:t> the purpose of political power</a:t>
            </a:r>
          </a:p>
          <a:p>
            <a:r>
              <a:rPr lang="en-AU" sz="3300" dirty="0" smtClean="0"/>
              <a:t>Describe and </a:t>
            </a:r>
            <a:r>
              <a:rPr lang="en-AU" sz="3300" b="1" i="1" dirty="0" smtClean="0"/>
              <a:t>define principles/features</a:t>
            </a:r>
            <a:r>
              <a:rPr lang="en-AU" sz="3300" i="1" dirty="0" smtClean="0"/>
              <a:t> </a:t>
            </a:r>
            <a:r>
              <a:rPr lang="en-AU" sz="3300" dirty="0" smtClean="0"/>
              <a:t>of democracy</a:t>
            </a:r>
          </a:p>
          <a:p>
            <a:r>
              <a:rPr lang="en-AU" sz="3300" dirty="0" smtClean="0"/>
              <a:t>Describe and </a:t>
            </a:r>
            <a:r>
              <a:rPr lang="en-AU" sz="3300" b="1" i="1" dirty="0" smtClean="0"/>
              <a:t>analyse characteristics </a:t>
            </a:r>
            <a:r>
              <a:rPr lang="en-AU" sz="3300" dirty="0" smtClean="0"/>
              <a:t>of Australian democracy</a:t>
            </a:r>
          </a:p>
          <a:p>
            <a:r>
              <a:rPr lang="en-AU" sz="3300" dirty="0" smtClean="0"/>
              <a:t>Interpret and </a:t>
            </a:r>
            <a:r>
              <a:rPr lang="en-AU" sz="3300" b="1" i="1" dirty="0" smtClean="0"/>
              <a:t>draw conclusions </a:t>
            </a:r>
            <a:r>
              <a:rPr lang="en-AU" sz="3300" dirty="0" smtClean="0"/>
              <a:t>from a variety of sources.</a:t>
            </a:r>
            <a:endParaRPr lang="en-AU" sz="3300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5448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dirty="0" smtClean="0"/>
              <a:t>AREA OF STUDY ONE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AU" dirty="0" smtClean="0"/>
              <a:t>Assessment timeline- see the exemplar provided…</a:t>
            </a:r>
          </a:p>
          <a:p>
            <a:r>
              <a:rPr lang="en-AU" dirty="0" smtClean="0"/>
              <a:t>Consider the number of weeks you have to complete each area of study.</a:t>
            </a:r>
            <a:endParaRPr lang="en-AU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87224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OINTS" val="1"/>
  <p:tag name="TIME" val="15"/>
</p:tagLst>
</file>

<file path=ppt/theme/theme1.xml><?xml version="1.0" encoding="utf-8"?>
<a:theme xmlns:a="http://schemas.openxmlformats.org/drawingml/2006/main" name="Technic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1308</TotalTime>
  <Words>2201</Words>
  <Application>Microsoft Macintosh PowerPoint</Application>
  <PresentationFormat>On-screen Show (4:3)</PresentationFormat>
  <Paragraphs>269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9" baseType="lpstr">
      <vt:lpstr>Franklin Gothic Book</vt:lpstr>
      <vt:lpstr>Wingdings 2</vt:lpstr>
      <vt:lpstr>Arial</vt:lpstr>
      <vt:lpstr>Technic</vt:lpstr>
      <vt:lpstr>An overview of the course, resources and assessment</vt:lpstr>
      <vt:lpstr>TODAY’S SEMINAR</vt:lpstr>
      <vt:lpstr>TODAY’S OUTLINE</vt:lpstr>
      <vt:lpstr>SCOPE OF THE STUDY</vt:lpstr>
      <vt:lpstr>RATIONALE</vt:lpstr>
      <vt:lpstr>PowerPoint Presentation</vt:lpstr>
      <vt:lpstr>AREA OF STUDY ONE</vt:lpstr>
      <vt:lpstr>AREA OF STUDY ONE</vt:lpstr>
      <vt:lpstr>AREA OF STUDY ONE</vt:lpstr>
      <vt:lpstr>Dot point 1. Formal and Non-formal uses of power</vt:lpstr>
      <vt:lpstr>Activities and resources </vt:lpstr>
      <vt:lpstr>Questions to consider when viewing these films:</vt:lpstr>
      <vt:lpstr>Other Activities</vt:lpstr>
      <vt:lpstr>Updates at these websites:</vt:lpstr>
      <vt:lpstr>‘Fake News’  these were tweeted</vt:lpstr>
      <vt:lpstr>Dot point 2. Democracy and Democratic Principles</vt:lpstr>
      <vt:lpstr>Dot point 3. Important features of democracy and the Australian democratic system</vt:lpstr>
      <vt:lpstr>Dot point 4. Characteristics of Australian Democracy- Voting for Senators</vt:lpstr>
      <vt:lpstr>Amendment to Senate voting:</vt:lpstr>
      <vt:lpstr>Activities</vt:lpstr>
      <vt:lpstr>Dot point 5. Participation by Youth in Politics </vt:lpstr>
      <vt:lpstr>Activities</vt:lpstr>
      <vt:lpstr>Outcome One</vt:lpstr>
      <vt:lpstr>Essay writing guide</vt:lpstr>
      <vt:lpstr>AREA OF STUDY TWO</vt:lpstr>
      <vt:lpstr>AREA OF STUDY TWO</vt:lpstr>
      <vt:lpstr>OUTCOME 2</vt:lpstr>
      <vt:lpstr>Political Ideologies</vt:lpstr>
      <vt:lpstr>POLITICAL MOVEMENTS</vt:lpstr>
      <vt:lpstr>Learning Activities</vt:lpstr>
      <vt:lpstr>Issues to consider in this area:</vt:lpstr>
      <vt:lpstr>Mid year Exam</vt:lpstr>
      <vt:lpstr>Mid – year exam</vt:lpstr>
      <vt:lpstr>PowerPoint Presentation</vt:lpstr>
      <vt:lpstr>Use of political cartoons </vt:lpstr>
      <vt:lpstr>Source: The Age December 5 2016</vt:lpstr>
      <vt:lpstr>One to use for a question on ideology?</vt:lpstr>
      <vt:lpstr>Possible questions:</vt:lpstr>
      <vt:lpstr>Time for a break!</vt:lpstr>
      <vt:lpstr>PowerPoint Presentation</vt:lpstr>
      <vt:lpstr>AREA OF STUDY ONE</vt:lpstr>
      <vt:lpstr>AREA OF STUDY ONE</vt:lpstr>
      <vt:lpstr>ACTIVITIES</vt:lpstr>
      <vt:lpstr>PowerPoint Presentation</vt:lpstr>
      <vt:lpstr>Consider showing the film ‘Outsourced’:</vt:lpstr>
      <vt:lpstr>Outcome 1</vt:lpstr>
      <vt:lpstr>AREA OF STUDY TWO</vt:lpstr>
      <vt:lpstr>CO-OPERATION AND CONFLICT </vt:lpstr>
      <vt:lpstr>Possible Case Studies</vt:lpstr>
      <vt:lpstr>OUTCOME 2</vt:lpstr>
      <vt:lpstr>ACTIVITIES</vt:lpstr>
      <vt:lpstr>ACTIVITIES</vt:lpstr>
      <vt:lpstr>EXAM AND REVISION</vt:lpstr>
      <vt:lpstr>PowerPoint Presentation</vt:lpstr>
      <vt:lpstr>BEFORE WE CONCLUDE:</vt:lpstr>
    </vt:vector>
  </TitlesOfParts>
  <Company>DEECD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UNIT 1- THE NATIONAL CITIZEN</dc:title>
  <dc:creator>Cornell, Kimberly</dc:creator>
  <cp:lastModifiedBy>Microsoft Office User</cp:lastModifiedBy>
  <cp:revision>89</cp:revision>
  <dcterms:created xsi:type="dcterms:W3CDTF">2012-03-15T02:16:44Z</dcterms:created>
  <dcterms:modified xsi:type="dcterms:W3CDTF">2017-02-08T07:12:52Z</dcterms:modified>
</cp:coreProperties>
</file>