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 id="272" r:id="rId7"/>
    <p:sldId id="263" r:id="rId8"/>
    <p:sldId id="264" r:id="rId9"/>
    <p:sldId id="266" r:id="rId10"/>
    <p:sldId id="265" r:id="rId11"/>
    <p:sldId id="273" r:id="rId12"/>
    <p:sldId id="275" r:id="rId13"/>
    <p:sldId id="274" r:id="rId14"/>
    <p:sldId id="271" r:id="rId15"/>
    <p:sldId id="276" r:id="rId16"/>
    <p:sldId id="277" r:id="rId17"/>
    <p:sldId id="267" r:id="rId18"/>
    <p:sldId id="278" r:id="rId19"/>
    <p:sldId id="279" r:id="rId20"/>
    <p:sldId id="268" r:id="rId21"/>
    <p:sldId id="280" r:id="rId22"/>
    <p:sldId id="269" r:id="rId23"/>
    <p:sldId id="28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31" d="100"/>
          <a:sy n="131" d="100"/>
        </p:scale>
        <p:origin x="35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8F22C40-83A1-42C1-9CD3-4D96B18F848A}" type="datetimeFigureOut">
              <a:rPr lang="en-AU" smtClean="0"/>
              <a:t>8/03/2017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3959303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8F22C40-83A1-42C1-9CD3-4D96B18F848A}" type="datetimeFigureOut">
              <a:rPr lang="en-AU" smtClean="0"/>
              <a:t>8/03/2017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1620956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8F22C40-83A1-42C1-9CD3-4D96B18F848A}" type="datetimeFigureOut">
              <a:rPr lang="en-AU" smtClean="0"/>
              <a:t>8/03/2017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1364423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8F22C40-83A1-42C1-9CD3-4D96B18F848A}" type="datetimeFigureOut">
              <a:rPr lang="en-AU" smtClean="0"/>
              <a:t>8/03/2017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576106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8F22C40-83A1-42C1-9CD3-4D96B18F848A}" type="datetimeFigureOut">
              <a:rPr lang="en-AU" smtClean="0"/>
              <a:t>8/03/2017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135092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8F22C40-83A1-42C1-9CD3-4D96B18F848A}" type="datetimeFigureOut">
              <a:rPr lang="en-AU" smtClean="0"/>
              <a:t>8/03/2017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1821501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D8F22C40-83A1-42C1-9CD3-4D96B18F848A}" type="datetimeFigureOut">
              <a:rPr lang="en-AU" smtClean="0"/>
              <a:t>8/03/2017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2927311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8F22C40-83A1-42C1-9CD3-4D96B18F848A}" type="datetimeFigureOut">
              <a:rPr lang="en-AU" smtClean="0"/>
              <a:t>8/03/2017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2162961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F22C40-83A1-42C1-9CD3-4D96B18F848A}" type="datetimeFigureOut">
              <a:rPr lang="en-AU" smtClean="0"/>
              <a:t>8/03/2017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771524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F22C40-83A1-42C1-9CD3-4D96B18F848A}" type="datetimeFigureOut">
              <a:rPr lang="en-AU" smtClean="0"/>
              <a:t>8/03/2017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1877618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8F22C40-83A1-42C1-9CD3-4D96B18F848A}" type="datetimeFigureOut">
              <a:rPr lang="en-AU" smtClean="0"/>
              <a:t>8/03/2017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2AE7337-248B-4BDE-BF81-3A4BBC502EAE}" type="slidenum">
              <a:rPr lang="en-AU" smtClean="0"/>
              <a:t>‹#›</a:t>
            </a:fld>
            <a:endParaRPr lang="en-AU"/>
          </a:p>
        </p:txBody>
      </p:sp>
    </p:spTree>
    <p:extLst>
      <p:ext uri="{BB962C8B-B14F-4D97-AF65-F5344CB8AC3E}">
        <p14:creationId xmlns:p14="http://schemas.microsoft.com/office/powerpoint/2010/main" val="26745769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F22C40-83A1-42C1-9CD3-4D96B18F848A}" type="datetimeFigureOut">
              <a:rPr lang="en-AU" smtClean="0"/>
              <a:t>8/03/2017</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AE7337-248B-4BDE-BF81-3A4BBC502EAE}" type="slidenum">
              <a:rPr lang="en-AU" smtClean="0"/>
              <a:t>‹#›</a:t>
            </a:fld>
            <a:endParaRPr lang="en-AU"/>
          </a:p>
        </p:txBody>
      </p:sp>
    </p:spTree>
    <p:extLst>
      <p:ext uri="{BB962C8B-B14F-4D97-AF65-F5344CB8AC3E}">
        <p14:creationId xmlns:p14="http://schemas.microsoft.com/office/powerpoint/2010/main" val="4119451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sz="4400" b="1" dirty="0" smtClean="0">
                <a:solidFill>
                  <a:srgbClr val="0070C0"/>
                </a:solidFill>
                <a:latin typeface="Arial" panose="020B0604020202020204" pitchFamily="34" charset="0"/>
                <a:cs typeface="Arial" panose="020B0604020202020204" pitchFamily="34" charset="0"/>
              </a:rPr>
              <a:t>Australian Politics</a:t>
            </a:r>
            <a:br>
              <a:rPr lang="en-AU" sz="4400" b="1" dirty="0" smtClean="0">
                <a:solidFill>
                  <a:srgbClr val="0070C0"/>
                </a:solidFill>
                <a:latin typeface="Arial" panose="020B0604020202020204" pitchFamily="34" charset="0"/>
                <a:cs typeface="Arial" panose="020B0604020202020204" pitchFamily="34" charset="0"/>
              </a:rPr>
            </a:br>
            <a:r>
              <a:rPr lang="en-AU" sz="4400" b="1" dirty="0" smtClean="0">
                <a:solidFill>
                  <a:srgbClr val="0070C0"/>
                </a:solidFill>
                <a:latin typeface="Arial" panose="020B0604020202020204" pitchFamily="34" charset="0"/>
                <a:cs typeface="Arial" panose="020B0604020202020204" pitchFamily="34" charset="0"/>
              </a:rPr>
              <a:t> Examination 2016</a:t>
            </a:r>
            <a:endParaRPr lang="en-AU" sz="4400" b="1" dirty="0">
              <a:solidFill>
                <a:srgbClr val="0070C0"/>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lstStyle/>
          <a:p>
            <a:endParaRPr lang="en-AU" b="1" dirty="0" smtClean="0"/>
          </a:p>
          <a:p>
            <a:r>
              <a:rPr lang="en-AU" b="1" dirty="0" smtClean="0">
                <a:solidFill>
                  <a:srgbClr val="0070C0"/>
                </a:solidFill>
                <a:latin typeface="Arial" panose="020B0604020202020204" pitchFamily="34" charset="0"/>
                <a:cs typeface="Arial" panose="020B0604020202020204" pitchFamily="34" charset="0"/>
              </a:rPr>
              <a:t>Examination </a:t>
            </a:r>
            <a:r>
              <a:rPr lang="en-AU" b="1" dirty="0" smtClean="0">
                <a:solidFill>
                  <a:srgbClr val="0070C0"/>
                </a:solidFill>
                <a:latin typeface="Arial" panose="020B0604020202020204" pitchFamily="34" charset="0"/>
                <a:cs typeface="Arial" panose="020B0604020202020204" pitchFamily="34" charset="0"/>
              </a:rPr>
              <a:t>Report</a:t>
            </a:r>
          </a:p>
          <a:p>
            <a:r>
              <a:rPr lang="en-AU" b="1" dirty="0" smtClean="0">
                <a:solidFill>
                  <a:srgbClr val="0070C0"/>
                </a:solidFill>
                <a:latin typeface="Arial" panose="020B0604020202020204" pitchFamily="34" charset="0"/>
                <a:cs typeface="Arial" panose="020B0604020202020204" pitchFamily="34" charset="0"/>
              </a:rPr>
              <a:t>SEV VCE Conference March 10</a:t>
            </a:r>
            <a:r>
              <a:rPr lang="en-AU" b="1" baseline="30000" dirty="0" smtClean="0">
                <a:solidFill>
                  <a:srgbClr val="0070C0"/>
                </a:solidFill>
                <a:latin typeface="Arial" panose="020B0604020202020204" pitchFamily="34" charset="0"/>
                <a:cs typeface="Arial" panose="020B0604020202020204" pitchFamily="34" charset="0"/>
              </a:rPr>
              <a:t>th</a:t>
            </a:r>
            <a:r>
              <a:rPr lang="en-AU" b="1" dirty="0" smtClean="0">
                <a:solidFill>
                  <a:srgbClr val="0070C0"/>
                </a:solidFill>
                <a:latin typeface="Arial" panose="020B0604020202020204" pitchFamily="34" charset="0"/>
                <a:cs typeface="Arial" panose="020B0604020202020204" pitchFamily="34" charset="0"/>
              </a:rPr>
              <a:t> 2017</a:t>
            </a:r>
            <a:endParaRPr lang="en-AU"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62260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sz="2800" b="1" dirty="0" smtClean="0">
                <a:solidFill>
                  <a:srgbClr val="0070C0"/>
                </a:solidFill>
                <a:latin typeface="Arial" panose="020B0604020202020204" pitchFamily="34" charset="0"/>
                <a:cs typeface="Arial" panose="020B0604020202020204" pitchFamily="34" charset="0"/>
              </a:rPr>
              <a:t>Q2d</a:t>
            </a:r>
            <a:r>
              <a:rPr lang="en-AU" sz="2800" b="1" dirty="0" smtClean="0">
                <a:latin typeface="Arial" panose="020B0604020202020204" pitchFamily="34" charset="0"/>
                <a:cs typeface="Arial" panose="020B0604020202020204" pitchFamily="34" charset="0"/>
              </a:rPr>
              <a:t> </a:t>
            </a:r>
            <a:r>
              <a:rPr lang="en-AU" sz="2800" b="1" dirty="0" smtClean="0">
                <a:solidFill>
                  <a:srgbClr val="0070C0"/>
                </a:solidFill>
                <a:latin typeface="Arial" panose="020B0604020202020204" pitchFamily="34" charset="0"/>
                <a:cs typeface="Arial" panose="020B0604020202020204" pitchFamily="34" charset="0"/>
              </a:rPr>
              <a:t>Discuss the way the rule of law is protected in Australia compared with another political system you have studied this year. (5 marks)</a:t>
            </a:r>
            <a:br>
              <a:rPr lang="en-AU" sz="2800" b="1" dirty="0" smtClean="0">
                <a:solidFill>
                  <a:srgbClr val="0070C0"/>
                </a:solidFill>
                <a:latin typeface="Arial" panose="020B0604020202020204" pitchFamily="34" charset="0"/>
                <a:cs typeface="Arial" panose="020B0604020202020204" pitchFamily="34" charset="0"/>
              </a:rPr>
            </a:br>
            <a:r>
              <a:rPr lang="en-AU" sz="2800" i="1" dirty="0" smtClean="0">
                <a:solidFill>
                  <a:srgbClr val="0070C0"/>
                </a:solidFill>
                <a:latin typeface="Arial" panose="020B0604020202020204" pitchFamily="34" charset="0"/>
                <a:cs typeface="Arial" panose="020B0604020202020204" pitchFamily="34" charset="0"/>
              </a:rPr>
              <a:t>Average 2.6</a:t>
            </a:r>
            <a:endParaRPr lang="en-AU" sz="2800" i="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85000" lnSpcReduction="20000"/>
          </a:bodyPr>
          <a:lstStyle/>
          <a:p>
            <a:r>
              <a:rPr lang="en-AU" dirty="0">
                <a:solidFill>
                  <a:srgbClr val="0070C0"/>
                </a:solidFill>
                <a:latin typeface="Arial" panose="020B0604020202020204" pitchFamily="34" charset="0"/>
                <a:cs typeface="Arial" panose="020B0604020202020204" pitchFamily="34" charset="0"/>
              </a:rPr>
              <a:t>This question required a comparison of the ways the rule of law, as a key democratic principle, is upheld in both Australia and in another political system. Most students referred to the USA as their other political system. </a:t>
            </a:r>
          </a:p>
          <a:p>
            <a:r>
              <a:rPr lang="en-AU" dirty="0">
                <a:solidFill>
                  <a:srgbClr val="0070C0"/>
                </a:solidFill>
                <a:latin typeface="Arial" panose="020B0604020202020204" pitchFamily="34" charset="0"/>
                <a:cs typeface="Arial" panose="020B0604020202020204" pitchFamily="34" charset="0"/>
              </a:rPr>
              <a:t>Students needed to outline their understanding of the rule of law, essentially that it is the democratic principle that all citizens and institutions are treated equally by the legal system and subject to laws that are applied fairly and equally. Most students were able to explain this as the first part of their answer.</a:t>
            </a:r>
          </a:p>
          <a:p>
            <a:r>
              <a:rPr lang="en-AU" dirty="0">
                <a:solidFill>
                  <a:srgbClr val="0070C0"/>
                </a:solidFill>
                <a:latin typeface="Arial" panose="020B0604020202020204" pitchFamily="34" charset="0"/>
                <a:cs typeface="Arial" panose="020B0604020202020204" pitchFamily="34" charset="0"/>
              </a:rPr>
              <a:t>Responses then needed to show an understanding of how this is done in both countries. A degree of comparison and contrast, and reference to specific examples, was evident in higher-scoring responses. The idea that both Australia and the USA do this relatively well as effective democracies was also mentioned by many students. Higher-scoring answers were able to compare throughout, rather than list points in two separate sections</a:t>
            </a:r>
            <a:r>
              <a:rPr lang="en-AU" dirty="0"/>
              <a:t>.</a:t>
            </a:r>
          </a:p>
          <a:p>
            <a:endParaRPr lang="en-AU" dirty="0"/>
          </a:p>
        </p:txBody>
      </p:sp>
    </p:spTree>
    <p:extLst>
      <p:ext uri="{BB962C8B-B14F-4D97-AF65-F5344CB8AC3E}">
        <p14:creationId xmlns:p14="http://schemas.microsoft.com/office/powerpoint/2010/main" val="6045826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noAutofit/>
          </a:bodyPr>
          <a:lstStyle/>
          <a:p>
            <a:pPr marL="0" indent="0">
              <a:buNone/>
            </a:pPr>
            <a:r>
              <a:rPr lang="en-AU" dirty="0" smtClean="0">
                <a:solidFill>
                  <a:srgbClr val="0070C0"/>
                </a:solidFill>
                <a:latin typeface="Arial" panose="020B0604020202020204" pitchFamily="34" charset="0"/>
                <a:cs typeface="Arial" panose="020B0604020202020204" pitchFamily="34" charset="0"/>
              </a:rPr>
              <a:t>For Australia</a:t>
            </a:r>
            <a:r>
              <a:rPr lang="en-AU" dirty="0">
                <a:solidFill>
                  <a:srgbClr val="0070C0"/>
                </a:solidFill>
                <a:latin typeface="Arial" panose="020B0604020202020204" pitchFamily="34" charset="0"/>
                <a:cs typeface="Arial" panose="020B0604020202020204" pitchFamily="34" charset="0"/>
              </a:rPr>
              <a:t>, the protection of the rule of law could be seen in:</a:t>
            </a:r>
          </a:p>
          <a:p>
            <a:pPr lvl="0"/>
            <a:r>
              <a:rPr lang="en-AU" dirty="0">
                <a:solidFill>
                  <a:srgbClr val="0070C0"/>
                </a:solidFill>
                <a:latin typeface="Arial" panose="020B0604020202020204" pitchFamily="34" charset="0"/>
                <a:cs typeface="Arial" panose="020B0604020202020204" pitchFamily="34" charset="0"/>
              </a:rPr>
              <a:t>the Constitution, via expressed and implied rights</a:t>
            </a:r>
          </a:p>
          <a:p>
            <a:pPr lvl="0"/>
            <a:r>
              <a:rPr lang="en-AU" dirty="0">
                <a:solidFill>
                  <a:srgbClr val="0070C0"/>
                </a:solidFill>
                <a:latin typeface="Arial" panose="020B0604020202020204" pitchFamily="34" charset="0"/>
                <a:cs typeface="Arial" panose="020B0604020202020204" pitchFamily="34" charset="0"/>
              </a:rPr>
              <a:t>the legal system and the courts, for example, the High Court</a:t>
            </a:r>
          </a:p>
          <a:p>
            <a:pPr lvl="0"/>
            <a:r>
              <a:rPr lang="en-AU" dirty="0">
                <a:solidFill>
                  <a:srgbClr val="0070C0"/>
                </a:solidFill>
                <a:latin typeface="Arial" panose="020B0604020202020204" pitchFamily="34" charset="0"/>
                <a:cs typeface="Arial" panose="020B0604020202020204" pitchFamily="34" charset="0"/>
              </a:rPr>
              <a:t>the parliaments, both national and state, which can change current laws and can introduce new laws.</a:t>
            </a:r>
          </a:p>
          <a:p>
            <a:r>
              <a:rPr lang="en-AU" dirty="0">
                <a:solidFill>
                  <a:srgbClr val="0070C0"/>
                </a:solidFill>
                <a:latin typeface="Arial" panose="020B0604020202020204" pitchFamily="34" charset="0"/>
                <a:cs typeface="Arial" panose="020B0604020202020204" pitchFamily="34" charset="0"/>
              </a:rPr>
              <a:t>Many students referred to cases determined in the High Court, such as the Malaysia Solution (2011), as an effective example of how the rule of law is applied to the federal government. Others referred to laws that were passed to effectively treat terrorism suspects outside the rule of law as a counterclaim to Australia’s protection of the rule of law. </a:t>
            </a:r>
          </a:p>
        </p:txBody>
      </p:sp>
    </p:spTree>
    <p:extLst>
      <p:ext uri="{BB962C8B-B14F-4D97-AF65-F5344CB8AC3E}">
        <p14:creationId xmlns:p14="http://schemas.microsoft.com/office/powerpoint/2010/main" val="1898145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85000" lnSpcReduction="20000"/>
          </a:bodyPr>
          <a:lstStyle/>
          <a:p>
            <a:pPr marL="0" indent="0">
              <a:buNone/>
            </a:pPr>
            <a:r>
              <a:rPr lang="en-AU" dirty="0">
                <a:solidFill>
                  <a:srgbClr val="0070C0"/>
                </a:solidFill>
              </a:rPr>
              <a:t>In the USA, the protection of the rule of law could be seen in:</a:t>
            </a:r>
          </a:p>
          <a:p>
            <a:pPr lvl="0"/>
            <a:r>
              <a:rPr lang="en-AU" dirty="0">
                <a:solidFill>
                  <a:srgbClr val="0070C0"/>
                </a:solidFill>
              </a:rPr>
              <a:t>the Bill of Rights</a:t>
            </a:r>
          </a:p>
          <a:p>
            <a:pPr lvl="0"/>
            <a:r>
              <a:rPr lang="en-AU" dirty="0">
                <a:solidFill>
                  <a:srgbClr val="0070C0"/>
                </a:solidFill>
              </a:rPr>
              <a:t>the Constitution</a:t>
            </a:r>
          </a:p>
          <a:p>
            <a:pPr lvl="0"/>
            <a:r>
              <a:rPr lang="en-AU" dirty="0">
                <a:solidFill>
                  <a:srgbClr val="0070C0"/>
                </a:solidFill>
              </a:rPr>
              <a:t>the legal system and the role of the Supreme Court</a:t>
            </a:r>
          </a:p>
          <a:p>
            <a:pPr lvl="0"/>
            <a:r>
              <a:rPr lang="en-AU" dirty="0">
                <a:solidFill>
                  <a:srgbClr val="0070C0"/>
                </a:solidFill>
              </a:rPr>
              <a:t>the presidential power of veto and the way Congress can veto the president.</a:t>
            </a:r>
          </a:p>
          <a:p>
            <a:pPr marL="0" indent="0">
              <a:buNone/>
            </a:pPr>
            <a:r>
              <a:rPr lang="en-AU" dirty="0">
                <a:solidFill>
                  <a:srgbClr val="0070C0"/>
                </a:solidFill>
              </a:rPr>
              <a:t>Examples of cases in the Supreme Court, such as the outcome of the 2000 presidential election and the more recent same-sex marriage case (2015) were used effectively to show the way the court applies the law equally to all citizens. Reference to the Bill of Rights and its role in this area was also done effectively by many students. Many students referred to the process of impeachment in the USA as evidence of the rule of law; this was incorrect, as this process applies only to the president in certain circumstances. It is a way of checking the power of the executive branch.</a:t>
            </a:r>
          </a:p>
          <a:p>
            <a:endParaRPr lang="en-AU" dirty="0"/>
          </a:p>
        </p:txBody>
      </p:sp>
    </p:spTree>
    <p:extLst>
      <p:ext uri="{BB962C8B-B14F-4D97-AF65-F5344CB8AC3E}">
        <p14:creationId xmlns:p14="http://schemas.microsoft.com/office/powerpoint/2010/main" val="4135786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pPr marL="0" indent="0">
              <a:buNone/>
            </a:pPr>
            <a:r>
              <a:rPr lang="en-AU" dirty="0">
                <a:solidFill>
                  <a:srgbClr val="0070C0"/>
                </a:solidFill>
                <a:latin typeface="Arial" panose="020B0604020202020204" pitchFamily="34" charset="0"/>
                <a:cs typeface="Arial" panose="020B0604020202020204" pitchFamily="34" charset="0"/>
              </a:rPr>
              <a:t>The following is an excerpt from a high-scoring response.</a:t>
            </a:r>
          </a:p>
          <a:p>
            <a:pPr marL="0" indent="0">
              <a:buNone/>
            </a:pPr>
            <a:endParaRPr lang="en-AU" i="1" dirty="0" smtClean="0">
              <a:solidFill>
                <a:srgbClr val="0070C0"/>
              </a:solidFill>
              <a:latin typeface="Arial" panose="020B0604020202020204" pitchFamily="34" charset="0"/>
              <a:cs typeface="Arial" panose="020B0604020202020204" pitchFamily="34" charset="0"/>
            </a:endParaRPr>
          </a:p>
          <a:p>
            <a:pPr marL="0" indent="0">
              <a:buNone/>
            </a:pPr>
            <a:r>
              <a:rPr lang="en-AU" i="1" dirty="0" smtClean="0">
                <a:solidFill>
                  <a:srgbClr val="0070C0"/>
                </a:solidFill>
                <a:latin typeface="Arial" panose="020B0604020202020204" pitchFamily="34" charset="0"/>
                <a:cs typeface="Arial" panose="020B0604020202020204" pitchFamily="34" charset="0"/>
              </a:rPr>
              <a:t>The </a:t>
            </a:r>
            <a:r>
              <a:rPr lang="en-AU" i="1" dirty="0">
                <a:solidFill>
                  <a:srgbClr val="0070C0"/>
                </a:solidFill>
                <a:latin typeface="Arial" panose="020B0604020202020204" pitchFamily="34" charset="0"/>
                <a:cs typeface="Arial" panose="020B0604020202020204" pitchFamily="34" charset="0"/>
              </a:rPr>
              <a:t>rule of law, which is a democratic principle whereby all individuals and groups are required to adhere to the law as well as to enjoy its benefits equally from one another with no one being above or exempt from the law, is overall well upheld in both Australia and the US. Equality under the law is largely apparent in both nations and particularly a strong independent judiciary can apply the law especially to any cases which come before it.</a:t>
            </a:r>
          </a:p>
          <a:p>
            <a:endParaRPr lang="en-AU" dirty="0"/>
          </a:p>
          <a:p>
            <a:endParaRPr lang="en-AU" dirty="0"/>
          </a:p>
        </p:txBody>
      </p:sp>
    </p:spTree>
    <p:extLst>
      <p:ext uri="{BB962C8B-B14F-4D97-AF65-F5344CB8AC3E}">
        <p14:creationId xmlns:p14="http://schemas.microsoft.com/office/powerpoint/2010/main" val="35482902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600" b="1" dirty="0" smtClean="0">
                <a:solidFill>
                  <a:srgbClr val="0070C0"/>
                </a:solidFill>
                <a:latin typeface="Arial" panose="020B0604020202020204" pitchFamily="34" charset="0"/>
                <a:cs typeface="Arial" panose="020B0604020202020204" pitchFamily="34" charset="0"/>
              </a:rPr>
              <a:t>Q3ai) What is meant by the term ‘shadow minister’? (1 mark) </a:t>
            </a:r>
            <a:r>
              <a:rPr lang="en-AU" sz="2400" i="1" dirty="0" smtClean="0">
                <a:solidFill>
                  <a:srgbClr val="0070C0"/>
                </a:solidFill>
                <a:latin typeface="Arial" panose="020B0604020202020204" pitchFamily="34" charset="0"/>
                <a:cs typeface="Arial" panose="020B0604020202020204" pitchFamily="34" charset="0"/>
              </a:rPr>
              <a:t>Average 0.5</a:t>
            </a:r>
            <a:endParaRPr lang="en-AU" sz="2400" i="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endParaRPr lang="en-AU" dirty="0" smtClean="0"/>
          </a:p>
          <a:p>
            <a:r>
              <a:rPr lang="en-AU" dirty="0" smtClean="0">
                <a:solidFill>
                  <a:srgbClr val="0070C0"/>
                </a:solidFill>
                <a:latin typeface="Arial" panose="020B0604020202020204" pitchFamily="34" charset="0"/>
                <a:cs typeface="Arial" panose="020B0604020202020204" pitchFamily="34" charset="0"/>
              </a:rPr>
              <a:t>This </a:t>
            </a:r>
            <a:r>
              <a:rPr lang="en-AU" dirty="0">
                <a:solidFill>
                  <a:srgbClr val="0070C0"/>
                </a:solidFill>
                <a:latin typeface="Arial" panose="020B0604020202020204" pitchFamily="34" charset="0"/>
                <a:cs typeface="Arial" panose="020B0604020202020204" pitchFamily="34" charset="0"/>
              </a:rPr>
              <a:t>question was answered poorly by many students. Specific terms need to be used accurately and clearly in definition questions.</a:t>
            </a:r>
          </a:p>
          <a:p>
            <a:r>
              <a:rPr lang="en-AU" dirty="0">
                <a:solidFill>
                  <a:srgbClr val="0070C0"/>
                </a:solidFill>
                <a:latin typeface="Arial" panose="020B0604020202020204" pitchFamily="34" charset="0"/>
                <a:cs typeface="Arial" panose="020B0604020202020204" pitchFamily="34" charset="0"/>
              </a:rPr>
              <a:t>A shadow minister is a member of the Opposition in parliament who has responsibility for a portfolio area held by a government minister. For example</a:t>
            </a:r>
            <a:r>
              <a:rPr lang="en-AU" dirty="0" smtClean="0">
                <a:solidFill>
                  <a:srgbClr val="0070C0"/>
                </a:solidFill>
                <a:latin typeface="Arial" panose="020B0604020202020204" pitchFamily="34" charset="0"/>
                <a:cs typeface="Arial" panose="020B0604020202020204" pitchFamily="34" charset="0"/>
              </a:rPr>
              <a:t>,</a:t>
            </a:r>
          </a:p>
          <a:p>
            <a:pPr marL="0" indent="0">
              <a:buNone/>
            </a:pPr>
            <a:r>
              <a:rPr lang="en-AU" i="1" dirty="0" smtClean="0">
                <a:solidFill>
                  <a:srgbClr val="0070C0"/>
                </a:solidFill>
                <a:latin typeface="Arial" panose="020B0604020202020204" pitchFamily="34" charset="0"/>
                <a:cs typeface="Arial" panose="020B0604020202020204" pitchFamily="34" charset="0"/>
              </a:rPr>
              <a:t>Tanya </a:t>
            </a:r>
            <a:r>
              <a:rPr lang="en-AU" i="1" dirty="0">
                <a:solidFill>
                  <a:srgbClr val="0070C0"/>
                </a:solidFill>
                <a:latin typeface="Arial" panose="020B0604020202020204" pitchFamily="34" charset="0"/>
                <a:cs typeface="Arial" panose="020B0604020202020204" pitchFamily="34" charset="0"/>
              </a:rPr>
              <a:t>Plibersek is the </a:t>
            </a:r>
            <a:r>
              <a:rPr lang="en-AU" i="1" dirty="0" smtClean="0">
                <a:solidFill>
                  <a:srgbClr val="0070C0"/>
                </a:solidFill>
                <a:latin typeface="Arial" panose="020B0604020202020204" pitchFamily="34" charset="0"/>
                <a:cs typeface="Arial" panose="020B0604020202020204" pitchFamily="34" charset="0"/>
              </a:rPr>
              <a:t>shadow</a:t>
            </a:r>
          </a:p>
          <a:p>
            <a:pPr marL="0" indent="0">
              <a:buNone/>
            </a:pPr>
            <a:r>
              <a:rPr lang="en-AU" i="1" dirty="0" smtClean="0">
                <a:solidFill>
                  <a:srgbClr val="0070C0"/>
                </a:solidFill>
                <a:latin typeface="Arial" panose="020B0604020202020204" pitchFamily="34" charset="0"/>
                <a:cs typeface="Arial" panose="020B0604020202020204" pitchFamily="34" charset="0"/>
              </a:rPr>
              <a:t>education </a:t>
            </a:r>
            <a:r>
              <a:rPr lang="en-AU" i="1" dirty="0">
                <a:solidFill>
                  <a:srgbClr val="0070C0"/>
                </a:solidFill>
                <a:latin typeface="Arial" panose="020B0604020202020204" pitchFamily="34" charset="0"/>
                <a:cs typeface="Arial" panose="020B0604020202020204" pitchFamily="34" charset="0"/>
              </a:rPr>
              <a:t>minister</a:t>
            </a:r>
            <a:r>
              <a:rPr lang="en-AU" dirty="0" smtClean="0">
                <a:solidFill>
                  <a:srgbClr val="0070C0"/>
                </a:solidFill>
              </a:rPr>
              <a:t>.</a:t>
            </a:r>
          </a:p>
          <a:p>
            <a:endParaRPr lang="en-AU" dirty="0">
              <a:solidFill>
                <a:srgbClr val="0070C0"/>
              </a:solidFill>
            </a:endParaRPr>
          </a:p>
          <a:p>
            <a:pPr marL="0" indent="0">
              <a:buNone/>
            </a:pPr>
            <a:endParaRPr lang="en-AU"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6052" y="4470575"/>
            <a:ext cx="3888093" cy="2387425"/>
          </a:xfrm>
          <a:prstGeom prst="rect">
            <a:avLst/>
          </a:prstGeom>
        </p:spPr>
      </p:pic>
    </p:spTree>
    <p:extLst>
      <p:ext uri="{BB962C8B-B14F-4D97-AF65-F5344CB8AC3E}">
        <p14:creationId xmlns:p14="http://schemas.microsoft.com/office/powerpoint/2010/main" val="25853085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3200" b="1" dirty="0" smtClean="0">
                <a:solidFill>
                  <a:srgbClr val="0070C0"/>
                </a:solidFill>
                <a:latin typeface="Arial" panose="020B0604020202020204" pitchFamily="34" charset="0"/>
                <a:cs typeface="Arial" panose="020B0604020202020204" pitchFamily="34" charset="0"/>
              </a:rPr>
              <a:t>3c. Explain two factors contributing to the successful implementation of Australian domestic policy. (4 marks) </a:t>
            </a:r>
            <a:r>
              <a:rPr lang="en-AU" sz="2400" i="1" dirty="0" smtClean="0">
                <a:solidFill>
                  <a:srgbClr val="0070C0"/>
                </a:solidFill>
                <a:latin typeface="Arial" panose="020B0604020202020204" pitchFamily="34" charset="0"/>
                <a:cs typeface="Arial" panose="020B0604020202020204" pitchFamily="34" charset="0"/>
              </a:rPr>
              <a:t>Average 2.3</a:t>
            </a:r>
            <a:endParaRPr lang="en-AU" sz="2400" i="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lnSpcReduction="20000"/>
          </a:bodyPr>
          <a:lstStyle/>
          <a:p>
            <a:r>
              <a:rPr lang="en-AU" dirty="0">
                <a:solidFill>
                  <a:srgbClr val="0070C0"/>
                </a:solidFill>
                <a:latin typeface="Arial" panose="020B0604020202020204" pitchFamily="34" charset="0"/>
                <a:cs typeface="Arial" panose="020B0604020202020204" pitchFamily="34" charset="0"/>
              </a:rPr>
              <a:t>This question required students to show that they understood the distinction between policy formulation and policy implementation. Policy implementation is different to policy formulation; these two concepts are clearly outlined in the study design. They are linked in practicality, but in the examination they need to be understood and explained differently.</a:t>
            </a:r>
          </a:p>
          <a:p>
            <a:r>
              <a:rPr lang="en-AU" dirty="0">
                <a:solidFill>
                  <a:srgbClr val="0070C0"/>
                </a:solidFill>
                <a:latin typeface="Arial" panose="020B0604020202020204" pitchFamily="34" charset="0"/>
                <a:cs typeface="Arial" panose="020B0604020202020204" pitchFamily="34" charset="0"/>
              </a:rPr>
              <a:t>Factors contributing to the ability of a government to put into practice (implement) their domestic policies refer to events or forces that impact on the carrying out of the policy that has been formulated and in most cases already successfully turned into legislation.</a:t>
            </a:r>
          </a:p>
          <a:p>
            <a:r>
              <a:rPr lang="en-AU" dirty="0">
                <a:solidFill>
                  <a:srgbClr val="0070C0"/>
                </a:solidFill>
                <a:latin typeface="Arial" panose="020B0604020202020204" pitchFamily="34" charset="0"/>
                <a:cs typeface="Arial" panose="020B0604020202020204" pitchFamily="34" charset="0"/>
              </a:rPr>
              <a:t>Therefore, students were not awarded full marks for referring to factors inside the parliament, such as the Senate passing legislation or having control of the numbers in both houses. It is essential that this understanding is noted by teachers and students. </a:t>
            </a:r>
          </a:p>
          <a:p>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5455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70000" lnSpcReduction="20000"/>
          </a:bodyPr>
          <a:lstStyle/>
          <a:p>
            <a:pPr marL="0" indent="0">
              <a:buNone/>
            </a:pPr>
            <a:r>
              <a:rPr lang="en-AU" sz="3100" dirty="0">
                <a:solidFill>
                  <a:srgbClr val="0070C0"/>
                </a:solidFill>
                <a:latin typeface="Arial" panose="020B0604020202020204" pitchFamily="34" charset="0"/>
                <a:cs typeface="Arial" panose="020B0604020202020204" pitchFamily="34" charset="0"/>
              </a:rPr>
              <a:t>Factors such as the following were accepted, alongside relevant examples:</a:t>
            </a:r>
          </a:p>
          <a:p>
            <a:pPr lvl="0"/>
            <a:r>
              <a:rPr lang="en-AU" sz="3100" dirty="0">
                <a:solidFill>
                  <a:srgbClr val="0070C0"/>
                </a:solidFill>
                <a:latin typeface="Arial" panose="020B0604020202020204" pitchFamily="34" charset="0"/>
                <a:cs typeface="Arial" panose="020B0604020202020204" pitchFamily="34" charset="0"/>
              </a:rPr>
              <a:t>a high level of public (including media) support for an Australian domestic policy; for example, the NDIS</a:t>
            </a:r>
          </a:p>
          <a:p>
            <a:pPr lvl="0"/>
            <a:r>
              <a:rPr lang="en-AU" sz="3100" dirty="0">
                <a:solidFill>
                  <a:srgbClr val="0070C0"/>
                </a:solidFill>
                <a:latin typeface="Arial" panose="020B0604020202020204" pitchFamily="34" charset="0"/>
                <a:cs typeface="Arial" panose="020B0604020202020204" pitchFamily="34" charset="0"/>
              </a:rPr>
              <a:t>a well-resourced and well-trained bureaucracy, as seen largely in the roll out of the NDIS</a:t>
            </a:r>
          </a:p>
          <a:p>
            <a:pPr lvl="0"/>
            <a:r>
              <a:rPr lang="en-AU" sz="3100" dirty="0">
                <a:solidFill>
                  <a:srgbClr val="0070C0"/>
                </a:solidFill>
                <a:latin typeface="Arial" panose="020B0604020202020204" pitchFamily="34" charset="0"/>
                <a:cs typeface="Arial" panose="020B0604020202020204" pitchFamily="34" charset="0"/>
              </a:rPr>
              <a:t>bipartisan support from the two major parties in general; for example, in policy areas such as refugee detention, offshore processing or anti-terror laws</a:t>
            </a:r>
          </a:p>
          <a:p>
            <a:pPr lvl="0"/>
            <a:r>
              <a:rPr lang="en-AU" sz="3100" dirty="0">
                <a:solidFill>
                  <a:srgbClr val="0070C0"/>
                </a:solidFill>
                <a:latin typeface="Arial" panose="020B0604020202020204" pitchFamily="34" charset="0"/>
                <a:cs typeface="Arial" panose="020B0604020202020204" pitchFamily="34" charset="0"/>
              </a:rPr>
              <a:t>economic capacity and a lack of budgetary constraints; for example, the NBN implementation has been hindered by this.</a:t>
            </a:r>
          </a:p>
          <a:p>
            <a:pPr marL="0" indent="0">
              <a:buNone/>
            </a:pPr>
            <a:r>
              <a:rPr lang="en-AU" sz="3100" dirty="0">
                <a:solidFill>
                  <a:srgbClr val="0070C0"/>
                </a:solidFill>
                <a:latin typeface="Arial" panose="020B0604020202020204" pitchFamily="34" charset="0"/>
                <a:cs typeface="Arial" panose="020B0604020202020204" pitchFamily="34" charset="0"/>
              </a:rPr>
              <a:t>The following is an excerpt from a high-scoring response.</a:t>
            </a:r>
          </a:p>
          <a:p>
            <a:pPr marL="0" indent="0">
              <a:buNone/>
            </a:pPr>
            <a:r>
              <a:rPr lang="en-AU" sz="3100" i="1" dirty="0">
                <a:solidFill>
                  <a:srgbClr val="0070C0"/>
                </a:solidFill>
                <a:latin typeface="Arial" panose="020B0604020202020204" pitchFamily="34" charset="0"/>
                <a:cs typeface="Arial" panose="020B0604020202020204" pitchFamily="34" charset="0"/>
              </a:rPr>
              <a:t>One factor contributing to the successful implementation of domestic policy is money. For a domestic policy to be implemented successfully there must be enough money set aside to do so, or else the implementation will be delayed or compromised as happened with the NBN rollout. </a:t>
            </a:r>
          </a:p>
          <a:p>
            <a:endParaRPr lang="en-AU" dirty="0"/>
          </a:p>
        </p:txBody>
      </p:sp>
    </p:spTree>
    <p:extLst>
      <p:ext uri="{BB962C8B-B14F-4D97-AF65-F5344CB8AC3E}">
        <p14:creationId xmlns:p14="http://schemas.microsoft.com/office/powerpoint/2010/main" val="41126722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b="1" dirty="0" smtClean="0">
                <a:solidFill>
                  <a:srgbClr val="0070C0"/>
                </a:solidFill>
                <a:latin typeface="Arial" panose="020B0604020202020204" pitchFamily="34" charset="0"/>
                <a:cs typeface="Arial" panose="020B0604020202020204" pitchFamily="34" charset="0"/>
              </a:rPr>
              <a:t>Q4d. Compare the roles of the prime minister with those of the minister for foreign affairs in the formulation of Australian foreign policy. (5 marks) </a:t>
            </a:r>
            <a:r>
              <a:rPr lang="en-AU" sz="2400" i="1" dirty="0" smtClean="0">
                <a:solidFill>
                  <a:srgbClr val="0070C0"/>
                </a:solidFill>
                <a:latin typeface="Arial" panose="020B0604020202020204" pitchFamily="34" charset="0"/>
                <a:cs typeface="Arial" panose="020B0604020202020204" pitchFamily="34" charset="0"/>
              </a:rPr>
              <a:t>Average 3.1</a:t>
            </a:r>
            <a:endParaRPr lang="en-AU" sz="2400" i="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lnSpcReduction="10000"/>
          </a:bodyPr>
          <a:lstStyle/>
          <a:p>
            <a:pPr marL="0" indent="0">
              <a:buNone/>
            </a:pPr>
            <a:r>
              <a:rPr lang="en-AU" i="1" dirty="0"/>
              <a:t> </a:t>
            </a:r>
            <a:endParaRPr lang="en-AU" dirty="0"/>
          </a:p>
          <a:p>
            <a:r>
              <a:rPr lang="en-AU" sz="2600" dirty="0">
                <a:solidFill>
                  <a:srgbClr val="0070C0"/>
                </a:solidFill>
                <a:latin typeface="Arial" panose="020B0604020202020204" pitchFamily="34" charset="0"/>
                <a:cs typeface="Arial" panose="020B0604020202020204" pitchFamily="34" charset="0"/>
              </a:rPr>
              <a:t>This question required students to clearly compare the roles of the prime minister and foreign minister in formulating Australian foreign policy and to demonstrate an understanding of their different spheres of influence. Students should also have referred to the fact that the prime minister has more power in this area, as the foreign minister reports to the prime minister and in fact is usually selected by them.</a:t>
            </a:r>
          </a:p>
          <a:p>
            <a:r>
              <a:rPr lang="en-AU" sz="2600" dirty="0">
                <a:solidFill>
                  <a:srgbClr val="0070C0"/>
                </a:solidFill>
                <a:latin typeface="Arial" panose="020B0604020202020204" pitchFamily="34" charset="0"/>
                <a:cs typeface="Arial" panose="020B0604020202020204" pitchFamily="34" charset="0"/>
              </a:rPr>
              <a:t>Overall, this question was well answered and high-scoring responses used many recent foreign policy examples for both the current prime minister and Foreign Minister Julie Bishop.</a:t>
            </a:r>
          </a:p>
          <a:p>
            <a:r>
              <a:rPr lang="en-AU" sz="2600" dirty="0">
                <a:solidFill>
                  <a:srgbClr val="0070C0"/>
                </a:solidFill>
                <a:latin typeface="Arial" panose="020B0604020202020204" pitchFamily="34" charset="0"/>
                <a:cs typeface="Arial" panose="020B0604020202020204" pitchFamily="34" charset="0"/>
              </a:rPr>
              <a:t>Relevant foreign policy roles of the prime minister that could have been discussed include</a:t>
            </a:r>
          </a:p>
        </p:txBody>
      </p:sp>
    </p:spTree>
    <p:extLst>
      <p:ext uri="{BB962C8B-B14F-4D97-AF65-F5344CB8AC3E}">
        <p14:creationId xmlns:p14="http://schemas.microsoft.com/office/powerpoint/2010/main" val="7881911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85000" lnSpcReduction="20000"/>
          </a:bodyPr>
          <a:lstStyle/>
          <a:p>
            <a:pPr lvl="0"/>
            <a:r>
              <a:rPr lang="en-AU" dirty="0">
                <a:solidFill>
                  <a:srgbClr val="0070C0"/>
                </a:solidFill>
                <a:latin typeface="Arial" panose="020B0604020202020204" pitchFamily="34" charset="0"/>
                <a:cs typeface="Arial" panose="020B0604020202020204" pitchFamily="34" charset="0"/>
              </a:rPr>
              <a:t>has executive power over foreign policy</a:t>
            </a:r>
          </a:p>
          <a:p>
            <a:pPr lvl="0"/>
            <a:r>
              <a:rPr lang="en-AU" dirty="0">
                <a:solidFill>
                  <a:srgbClr val="0070C0"/>
                </a:solidFill>
                <a:latin typeface="Arial" panose="020B0604020202020204" pitchFamily="34" charset="0"/>
                <a:cs typeface="Arial" panose="020B0604020202020204" pitchFamily="34" charset="0"/>
              </a:rPr>
              <a:t>has discretionary power to make treaties and commit Australian troops to war</a:t>
            </a:r>
          </a:p>
          <a:p>
            <a:pPr lvl="0"/>
            <a:r>
              <a:rPr lang="en-AU" dirty="0">
                <a:solidFill>
                  <a:srgbClr val="0070C0"/>
                </a:solidFill>
                <a:latin typeface="Arial" panose="020B0604020202020204" pitchFamily="34" charset="0"/>
                <a:cs typeface="Arial" panose="020B0604020202020204" pitchFamily="34" charset="0"/>
              </a:rPr>
              <a:t>chairs cabinet discussions over foreign policy and decides foreign policy decisions with the foreign minister</a:t>
            </a:r>
          </a:p>
          <a:p>
            <a:pPr lvl="0"/>
            <a:r>
              <a:rPr lang="en-AU" dirty="0">
                <a:solidFill>
                  <a:srgbClr val="0070C0"/>
                </a:solidFill>
                <a:latin typeface="Arial" panose="020B0604020202020204" pitchFamily="34" charset="0"/>
                <a:cs typeface="Arial" panose="020B0604020202020204" pitchFamily="34" charset="0"/>
              </a:rPr>
              <a:t>represents Australia as international spokesperson for the nation, often at annual multilateral forums</a:t>
            </a:r>
          </a:p>
          <a:p>
            <a:pPr lvl="0"/>
            <a:r>
              <a:rPr lang="en-AU" dirty="0">
                <a:solidFill>
                  <a:srgbClr val="0070C0"/>
                </a:solidFill>
                <a:latin typeface="Arial" panose="020B0604020202020204" pitchFamily="34" charset="0"/>
                <a:cs typeface="Arial" panose="020B0604020202020204" pitchFamily="34" charset="0"/>
              </a:rPr>
              <a:t>can significantly shape foreign policy direction through personal relationships and informal bilateral discussions; for example, Julia Gillard and Barack Obama had a positive personal relationship, as does Malcolm Turnbull and the prime minister of New Zealand </a:t>
            </a:r>
          </a:p>
          <a:p>
            <a:pPr lvl="0"/>
            <a:r>
              <a:rPr lang="en-AU" dirty="0">
                <a:solidFill>
                  <a:srgbClr val="0070C0"/>
                </a:solidFill>
                <a:latin typeface="Arial" panose="020B0604020202020204" pitchFamily="34" charset="0"/>
                <a:cs typeface="Arial" panose="020B0604020202020204" pitchFamily="34" charset="0"/>
              </a:rPr>
              <a:t>can significantly shape foreign policy direction through their worldview; for example, Tony Abbott’s call for ‘more Jakarta, less Geneva’ in the Coalition’s approach to foreign policy</a:t>
            </a:r>
            <a:r>
              <a:rPr lang="en-AU" dirty="0" smtClean="0">
                <a:solidFill>
                  <a:srgbClr val="0070C0"/>
                </a:solidFill>
                <a:latin typeface="Arial" panose="020B0604020202020204" pitchFamily="34" charset="0"/>
                <a:cs typeface="Arial" panose="020B0604020202020204" pitchFamily="34" charset="0"/>
              </a:rPr>
              <a:t>.</a:t>
            </a:r>
            <a:endParaRPr lang="en-AU"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36357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47500" lnSpcReduction="20000"/>
          </a:bodyPr>
          <a:lstStyle/>
          <a:p>
            <a:pPr marL="0" indent="0">
              <a:buNone/>
            </a:pPr>
            <a:r>
              <a:rPr lang="en-AU" sz="3800" dirty="0">
                <a:solidFill>
                  <a:srgbClr val="0070C0"/>
                </a:solidFill>
              </a:rPr>
              <a:t>Relevant foreign policy roles of the foreign minister that could have been discussed include: </a:t>
            </a:r>
          </a:p>
          <a:p>
            <a:pPr lvl="0"/>
            <a:r>
              <a:rPr lang="en-AU" sz="3800" dirty="0">
                <a:solidFill>
                  <a:srgbClr val="0070C0"/>
                </a:solidFill>
              </a:rPr>
              <a:t>represents the nation abroad, though not as chief international spokesperson</a:t>
            </a:r>
          </a:p>
          <a:p>
            <a:pPr lvl="0"/>
            <a:r>
              <a:rPr lang="en-AU" sz="3800" dirty="0">
                <a:solidFill>
                  <a:srgbClr val="0070C0"/>
                </a:solidFill>
              </a:rPr>
              <a:t>has a role in implementation of foreign policy decisions at ground level through access to DFAT, which can feed into subsequent foreign policy formulation</a:t>
            </a:r>
          </a:p>
          <a:p>
            <a:pPr lvl="0"/>
            <a:r>
              <a:rPr lang="en-AU" sz="3800" dirty="0">
                <a:solidFill>
                  <a:srgbClr val="0070C0"/>
                </a:solidFill>
              </a:rPr>
              <a:t>when there is a prime minister with a strong interest in foreign policy, the foreign minister’s role is somewhat marginalised; for example, with Stephen Smith and Kevin Rudd, and Alexander Downer and John Howard </a:t>
            </a:r>
          </a:p>
          <a:p>
            <a:pPr lvl="0"/>
            <a:r>
              <a:rPr lang="en-AU" sz="3800" dirty="0">
                <a:solidFill>
                  <a:srgbClr val="0070C0"/>
                </a:solidFill>
              </a:rPr>
              <a:t>can be high profile and carry global influence; for example, Julie Bishop’s chair of the UNSC and her role in the MH17 crash investigation</a:t>
            </a:r>
          </a:p>
          <a:p>
            <a:pPr lvl="0"/>
            <a:r>
              <a:rPr lang="en-AU" sz="3800" dirty="0">
                <a:solidFill>
                  <a:srgbClr val="0070C0"/>
                </a:solidFill>
              </a:rPr>
              <a:t>provides advice to the prime minister about emerging international situations and takes advice from the department</a:t>
            </a:r>
          </a:p>
          <a:p>
            <a:pPr lvl="0"/>
            <a:r>
              <a:rPr lang="en-AU" sz="3800" dirty="0">
                <a:solidFill>
                  <a:srgbClr val="0070C0"/>
                </a:solidFill>
              </a:rPr>
              <a:t>provides special government/consular support to Australians in trouble abroad, which can result in foreign policy formulation; for example, Julie Bishop’s role in advocating for the Bali Nine.</a:t>
            </a:r>
          </a:p>
          <a:p>
            <a:pPr marL="0" indent="0">
              <a:buNone/>
            </a:pPr>
            <a:r>
              <a:rPr lang="en-AU" sz="3800" dirty="0">
                <a:solidFill>
                  <a:srgbClr val="0070C0"/>
                </a:solidFill>
              </a:rPr>
              <a:t>So the foreign minister generally assists in the creation of foreign policy within their role as a minister responsible for a portfolio, while the prime minister has wide discretionary powers with few, if any, constraints to make foreign policy as they choose.</a:t>
            </a:r>
          </a:p>
          <a:p>
            <a:endParaRPr lang="en-AU" dirty="0"/>
          </a:p>
          <a:p>
            <a:endParaRPr lang="en-AU" dirty="0"/>
          </a:p>
        </p:txBody>
      </p:sp>
    </p:spTree>
    <p:extLst>
      <p:ext uri="{BB962C8B-B14F-4D97-AF65-F5344CB8AC3E}">
        <p14:creationId xmlns:p14="http://schemas.microsoft.com/office/powerpoint/2010/main" val="35186352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solidFill>
                  <a:srgbClr val="0070C0"/>
                </a:solidFill>
                <a:latin typeface="Arial" panose="020B0604020202020204" pitchFamily="34" charset="0"/>
                <a:cs typeface="Arial" panose="020B0604020202020204" pitchFamily="34" charset="0"/>
              </a:rPr>
              <a:t>Examination</a:t>
            </a:r>
            <a:r>
              <a:rPr lang="en-AU" b="1" dirty="0" smtClean="0">
                <a:solidFill>
                  <a:srgbClr val="0070C0"/>
                </a:solidFill>
              </a:rPr>
              <a:t> </a:t>
            </a:r>
            <a:r>
              <a:rPr lang="en-AU" b="1" dirty="0" smtClean="0">
                <a:solidFill>
                  <a:srgbClr val="0070C0"/>
                </a:solidFill>
                <a:latin typeface="Arial" panose="020B0604020202020204" pitchFamily="34" charset="0"/>
                <a:cs typeface="Arial" panose="020B0604020202020204" pitchFamily="34" charset="0"/>
              </a:rPr>
              <a:t>Overview</a:t>
            </a:r>
            <a:endParaRPr lang="en-AU" b="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AU" dirty="0" smtClean="0">
                <a:solidFill>
                  <a:srgbClr val="0070C0"/>
                </a:solidFill>
                <a:latin typeface="Arial" panose="020B0604020202020204" pitchFamily="34" charset="0"/>
                <a:cs typeface="Arial" panose="020B0604020202020204" pitchFamily="34" charset="0"/>
              </a:rPr>
              <a:t>Generally a high standard of papers</a:t>
            </a:r>
          </a:p>
          <a:p>
            <a:r>
              <a:rPr lang="en-AU" dirty="0" smtClean="0">
                <a:solidFill>
                  <a:srgbClr val="0070C0"/>
                </a:solidFill>
                <a:latin typeface="Arial" panose="020B0604020202020204" pitchFamily="34" charset="0"/>
                <a:cs typeface="Arial" panose="020B0604020202020204" pitchFamily="34" charset="0"/>
              </a:rPr>
              <a:t>Often effective use of evidence from events of 2016, particularly in relation to the US election</a:t>
            </a:r>
          </a:p>
          <a:p>
            <a:r>
              <a:rPr lang="en-AU" dirty="0" smtClean="0">
                <a:solidFill>
                  <a:srgbClr val="0070C0"/>
                </a:solidFill>
                <a:latin typeface="Arial" panose="020B0604020202020204" pitchFamily="34" charset="0"/>
                <a:cs typeface="Arial" panose="020B0604020202020204" pitchFamily="34" charset="0"/>
              </a:rPr>
              <a:t>Some noticeable unanswered questions</a:t>
            </a:r>
          </a:p>
          <a:p>
            <a:r>
              <a:rPr lang="en-AU" dirty="0" smtClean="0">
                <a:solidFill>
                  <a:srgbClr val="0070C0"/>
                </a:solidFill>
                <a:latin typeface="Arial" panose="020B0604020202020204" pitchFamily="34" charset="0"/>
                <a:cs typeface="Arial" panose="020B0604020202020204" pitchFamily="34" charset="0"/>
              </a:rPr>
              <a:t>Some very avoidable errors were evident</a:t>
            </a:r>
          </a:p>
          <a:p>
            <a:r>
              <a:rPr lang="en-AU" dirty="0" smtClean="0">
                <a:solidFill>
                  <a:srgbClr val="0070C0"/>
                </a:solidFill>
                <a:latin typeface="Arial" panose="020B0604020202020204" pitchFamily="34" charset="0"/>
                <a:cs typeface="Arial" panose="020B0604020202020204" pitchFamily="34" charset="0"/>
              </a:rPr>
              <a:t>Essays were good length and range of topics chosen</a:t>
            </a:r>
          </a:p>
          <a:p>
            <a:r>
              <a:rPr lang="en-AU" dirty="0" smtClean="0">
                <a:solidFill>
                  <a:srgbClr val="0070C0"/>
                </a:solidFill>
                <a:latin typeface="Arial" panose="020B0604020202020204" pitchFamily="34" charset="0"/>
                <a:cs typeface="Arial" panose="020B0604020202020204" pitchFamily="34" charset="0"/>
              </a:rPr>
              <a:t>Essays practice is a key skill for teachers to focus upon during the year</a:t>
            </a:r>
          </a:p>
          <a:p>
            <a:endParaRPr lang="en-AU" dirty="0">
              <a:solidFill>
                <a:srgbClr val="0070C0"/>
              </a:solidFill>
            </a:endParaRPr>
          </a:p>
        </p:txBody>
      </p:sp>
    </p:spTree>
    <p:extLst>
      <p:ext uri="{BB962C8B-B14F-4D97-AF65-F5344CB8AC3E}">
        <p14:creationId xmlns:p14="http://schemas.microsoft.com/office/powerpoint/2010/main" val="15300073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000" b="1" i="1" dirty="0" smtClean="0">
                <a:solidFill>
                  <a:srgbClr val="0070C0"/>
                </a:solidFill>
                <a:latin typeface="Arial" panose="020B0604020202020204" pitchFamily="34" charset="0"/>
                <a:cs typeface="Arial" panose="020B0604020202020204" pitchFamily="34" charset="0"/>
              </a:rPr>
              <a:t>Section B – Essay Question 2 (most popular choice)</a:t>
            </a:r>
            <a:br>
              <a:rPr lang="en-AU" sz="2000" b="1" i="1" dirty="0" smtClean="0">
                <a:solidFill>
                  <a:srgbClr val="0070C0"/>
                </a:solidFill>
                <a:latin typeface="Arial" panose="020B0604020202020204" pitchFamily="34" charset="0"/>
                <a:cs typeface="Arial" panose="020B0604020202020204" pitchFamily="34" charset="0"/>
              </a:rPr>
            </a:br>
            <a:r>
              <a:rPr lang="en-AU" sz="2000" b="1" i="1" dirty="0" smtClean="0">
                <a:solidFill>
                  <a:srgbClr val="0070C0"/>
                </a:solidFill>
                <a:latin typeface="Arial" panose="020B0604020202020204" pitchFamily="34" charset="0"/>
                <a:cs typeface="Arial" panose="020B0604020202020204" pitchFamily="34" charset="0"/>
              </a:rPr>
              <a:t>‘The process used to appoint the head of government in Australia is more democratic than the process used in other political systems.’</a:t>
            </a:r>
            <a:br>
              <a:rPr lang="en-AU" sz="2000" b="1" i="1" dirty="0" smtClean="0">
                <a:solidFill>
                  <a:srgbClr val="0070C0"/>
                </a:solidFill>
                <a:latin typeface="Arial" panose="020B0604020202020204" pitchFamily="34" charset="0"/>
                <a:cs typeface="Arial" panose="020B0604020202020204" pitchFamily="34" charset="0"/>
              </a:rPr>
            </a:br>
            <a:r>
              <a:rPr lang="en-AU" sz="2000" b="1" i="1" dirty="0" smtClean="0">
                <a:solidFill>
                  <a:srgbClr val="0070C0"/>
                </a:solidFill>
                <a:latin typeface="Arial" panose="020B0604020202020204" pitchFamily="34" charset="0"/>
                <a:cs typeface="Arial" panose="020B0604020202020204" pitchFamily="34" charset="0"/>
              </a:rPr>
              <a:t>To what extent do you agree? Discuss this statement with reference to one other political system you have studied this year.</a:t>
            </a:r>
            <a:endParaRPr lang="en-AU" sz="2000" b="1" i="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70000" lnSpcReduction="20000"/>
          </a:bodyPr>
          <a:lstStyle/>
          <a:p>
            <a:r>
              <a:rPr lang="en-AU" dirty="0">
                <a:solidFill>
                  <a:srgbClr val="0070C0"/>
                </a:solidFill>
                <a:latin typeface="Arial" panose="020B0604020202020204" pitchFamily="34" charset="0"/>
                <a:cs typeface="Arial" panose="020B0604020202020204" pitchFamily="34" charset="0"/>
              </a:rPr>
              <a:t>This question required a detailed comparison of the processes used to determine the head of government in Australia (that is, the prime minister) and that of another political system. Almost all students selected the USA, so a comparison needed to be made with the process of determining the president. </a:t>
            </a:r>
          </a:p>
          <a:p>
            <a:r>
              <a:rPr lang="en-AU" dirty="0">
                <a:solidFill>
                  <a:srgbClr val="0070C0"/>
                </a:solidFill>
                <a:latin typeface="Arial" panose="020B0604020202020204" pitchFamily="34" charset="0"/>
                <a:cs typeface="Arial" panose="020B0604020202020204" pitchFamily="34" charset="0"/>
              </a:rPr>
              <a:t>Students needed to make reference to which process was more democratic, either overall or they could have made a judgment about particular steps in either nation that seemed more or less democratic. High-scoring essays did this clearly and without simply describing the two different voting systems or picking out random features with little context. Undue influence on compulsory and non-compulsory voting weakened some responses. Students must be able to move beyond these two areas in such essays.</a:t>
            </a:r>
          </a:p>
          <a:p>
            <a:r>
              <a:rPr lang="en-AU" dirty="0">
                <a:solidFill>
                  <a:srgbClr val="0070C0"/>
                </a:solidFill>
                <a:latin typeface="Arial" panose="020B0604020202020204" pitchFamily="34" charset="0"/>
                <a:cs typeface="Arial" panose="020B0604020202020204" pitchFamily="34" charset="0"/>
              </a:rPr>
              <a:t>High-scoring essays contrasted equally the two processes relating to electing the prime minister and president and made detailed reference to elections and the associated events that had taken place during 2016 in both the USA and Australia. Students and teachers are reminded that electoral systems and their comparison are a key aspect of the study design. Students and teachers must ensure that their study includes detailed discussion and awareness of current political events so that relevant and effective examples can be drawn upon, especially in essay writing. </a:t>
            </a:r>
          </a:p>
          <a:p>
            <a:endParaRPr lang="en-AU" dirty="0"/>
          </a:p>
        </p:txBody>
      </p:sp>
    </p:spTree>
    <p:extLst>
      <p:ext uri="{BB962C8B-B14F-4D97-AF65-F5344CB8AC3E}">
        <p14:creationId xmlns:p14="http://schemas.microsoft.com/office/powerpoint/2010/main" val="17212572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92500" lnSpcReduction="20000"/>
          </a:bodyPr>
          <a:lstStyle/>
          <a:p>
            <a:pPr marL="0" indent="0">
              <a:buNone/>
            </a:pPr>
            <a:r>
              <a:rPr lang="en-AU" dirty="0">
                <a:solidFill>
                  <a:srgbClr val="0070C0"/>
                </a:solidFill>
                <a:latin typeface="Arial" panose="020B0604020202020204" pitchFamily="34" charset="0"/>
                <a:cs typeface="Arial" panose="020B0604020202020204" pitchFamily="34" charset="0"/>
              </a:rPr>
              <a:t>The following is an excerpt from a high-scoring response.</a:t>
            </a:r>
          </a:p>
          <a:p>
            <a:r>
              <a:rPr lang="en-AU" i="1" dirty="0">
                <a:solidFill>
                  <a:srgbClr val="0070C0"/>
                </a:solidFill>
                <a:latin typeface="Arial" panose="020B0604020202020204" pitchFamily="34" charset="0"/>
                <a:cs typeface="Arial" panose="020B0604020202020204" pitchFamily="34" charset="0"/>
              </a:rPr>
              <a:t>The main reason the United States has a slightly more democratic system for electing the President is due to the fact that the voters are allowed the opportunity to directly vote for their preferred candidate. In the USA on election day, voters will have the choice between the candidate from either major party- Hillary Clinton (Democrats) or Donald Trump (Republicans). They also have the option to vote for minor party candidates such as The Greens Party- or even write in their own independent candidate. This is more democratic than Australia as it allows all voters to have a direct say over who will become President. In Australia voters are restricted to voting for representatives only from their own electorate which gives them only a limited amount of indirect influence over who will become the prime minister</a:t>
            </a:r>
            <a:r>
              <a:rPr lang="en-AU" i="1" dirty="0">
                <a:solidFill>
                  <a:srgbClr val="0070C0"/>
                </a:solidFill>
              </a:rPr>
              <a:t>. </a:t>
            </a:r>
          </a:p>
          <a:p>
            <a:endParaRPr lang="en-AU" dirty="0"/>
          </a:p>
        </p:txBody>
      </p:sp>
    </p:spTree>
    <p:extLst>
      <p:ext uri="{BB962C8B-B14F-4D97-AF65-F5344CB8AC3E}">
        <p14:creationId xmlns:p14="http://schemas.microsoft.com/office/powerpoint/2010/main" val="6096944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solidFill>
                  <a:srgbClr val="0070C0"/>
                </a:solidFill>
                <a:latin typeface="Arial" panose="020B0604020202020204" pitchFamily="34" charset="0"/>
                <a:cs typeface="Arial" panose="020B0604020202020204" pitchFamily="34" charset="0"/>
              </a:rPr>
              <a:t>Key Exam Advice</a:t>
            </a:r>
            <a:endParaRPr lang="en-AU" b="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lnSpcReduction="20000"/>
          </a:bodyPr>
          <a:lstStyle/>
          <a:p>
            <a:r>
              <a:rPr lang="en-AU" dirty="0" smtClean="0">
                <a:solidFill>
                  <a:srgbClr val="0070C0"/>
                </a:solidFill>
                <a:latin typeface="Arial" panose="020B0604020202020204" pitchFamily="34" charset="0"/>
                <a:cs typeface="Arial" panose="020B0604020202020204" pitchFamily="34" charset="0"/>
              </a:rPr>
              <a:t>Make your SACS similar to the examination format</a:t>
            </a:r>
          </a:p>
          <a:p>
            <a:r>
              <a:rPr lang="en-AU" dirty="0" smtClean="0">
                <a:solidFill>
                  <a:srgbClr val="0070C0"/>
                </a:solidFill>
                <a:latin typeface="Arial" panose="020B0604020202020204" pitchFamily="34" charset="0"/>
                <a:cs typeface="Arial" panose="020B0604020202020204" pitchFamily="34" charset="0"/>
              </a:rPr>
              <a:t>Use stimulus material, multiple choice, range of task words, formatting with headings in answer space</a:t>
            </a:r>
          </a:p>
          <a:p>
            <a:r>
              <a:rPr lang="en-AU" dirty="0" smtClean="0">
                <a:solidFill>
                  <a:srgbClr val="0070C0"/>
                </a:solidFill>
                <a:latin typeface="Arial" panose="020B0604020202020204" pitchFamily="34" charset="0"/>
                <a:cs typeface="Arial" panose="020B0604020202020204" pitchFamily="34" charset="0"/>
              </a:rPr>
              <a:t>Emphasise the absolute importance of using relevant and current examples</a:t>
            </a:r>
          </a:p>
          <a:p>
            <a:r>
              <a:rPr lang="en-AU" dirty="0" smtClean="0">
                <a:solidFill>
                  <a:srgbClr val="0070C0"/>
                </a:solidFill>
                <a:latin typeface="Arial" panose="020B0604020202020204" pitchFamily="34" charset="0"/>
                <a:cs typeface="Arial" panose="020B0604020202020204" pitchFamily="34" charset="0"/>
              </a:rPr>
              <a:t>Encourage clear identification of 2-3points where asked for- without overlap- always check for repetition </a:t>
            </a:r>
          </a:p>
          <a:p>
            <a:r>
              <a:rPr lang="en-AU" dirty="0" smtClean="0">
                <a:solidFill>
                  <a:srgbClr val="0070C0"/>
                </a:solidFill>
                <a:latin typeface="Arial" panose="020B0604020202020204" pitchFamily="34" charset="0"/>
                <a:cs typeface="Arial" panose="020B0604020202020204" pitchFamily="34" charset="0"/>
              </a:rPr>
              <a:t>Pay attention to task words; outline, evaluate, discuss </a:t>
            </a:r>
            <a:r>
              <a:rPr lang="en-AU" dirty="0" err="1" smtClean="0">
                <a:solidFill>
                  <a:srgbClr val="0070C0"/>
                </a:solidFill>
                <a:latin typeface="Arial" panose="020B0604020202020204" pitchFamily="34" charset="0"/>
                <a:cs typeface="Arial" panose="020B0604020202020204" pitchFamily="34" charset="0"/>
              </a:rPr>
              <a:t>etc</a:t>
            </a:r>
            <a:endParaRPr lang="en-AU" dirty="0" smtClean="0">
              <a:solidFill>
                <a:srgbClr val="0070C0"/>
              </a:solidFill>
              <a:latin typeface="Arial" panose="020B0604020202020204" pitchFamily="34" charset="0"/>
              <a:cs typeface="Arial" panose="020B0604020202020204" pitchFamily="34" charset="0"/>
            </a:endParaRPr>
          </a:p>
          <a:p>
            <a:r>
              <a:rPr lang="en-AU" dirty="0" smtClean="0">
                <a:solidFill>
                  <a:srgbClr val="0070C0"/>
                </a:solidFill>
                <a:latin typeface="Arial" panose="020B0604020202020204" pitchFamily="34" charset="0"/>
                <a:cs typeface="Arial" panose="020B0604020202020204" pitchFamily="34" charset="0"/>
              </a:rPr>
              <a:t>Precision of writing- clarity of ideas</a:t>
            </a:r>
          </a:p>
          <a:p>
            <a:r>
              <a:rPr lang="en-AU" dirty="0" smtClean="0">
                <a:solidFill>
                  <a:srgbClr val="0070C0"/>
                </a:solidFill>
                <a:latin typeface="Arial" panose="020B0604020202020204" pitchFamily="34" charset="0"/>
                <a:cs typeface="Arial" panose="020B0604020202020204" pitchFamily="34" charset="0"/>
              </a:rPr>
              <a:t>Spend time on essay writing and practise</a:t>
            </a:r>
          </a:p>
          <a:p>
            <a:r>
              <a:rPr lang="en-AU" dirty="0" smtClean="0">
                <a:solidFill>
                  <a:srgbClr val="0070C0"/>
                </a:solidFill>
                <a:latin typeface="Arial" panose="020B0604020202020204" pitchFamily="34" charset="0"/>
                <a:cs typeface="Arial" panose="020B0604020202020204" pitchFamily="34" charset="0"/>
              </a:rPr>
              <a:t>Writing to time is key!</a:t>
            </a:r>
          </a:p>
          <a:p>
            <a:pPr marL="0" indent="0">
              <a:buNone/>
            </a:pPr>
            <a:endParaRPr lang="en-AU" dirty="0" smtClean="0"/>
          </a:p>
          <a:p>
            <a:endParaRPr lang="en-AU" dirty="0"/>
          </a:p>
        </p:txBody>
      </p:sp>
    </p:spTree>
    <p:extLst>
      <p:ext uri="{BB962C8B-B14F-4D97-AF65-F5344CB8AC3E}">
        <p14:creationId xmlns:p14="http://schemas.microsoft.com/office/powerpoint/2010/main" val="37430222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solidFill>
                  <a:srgbClr val="0070C0"/>
                </a:solidFill>
                <a:latin typeface="Arial" panose="020B0604020202020204" pitchFamily="34" charset="0"/>
                <a:cs typeface="Arial" panose="020B0604020202020204" pitchFamily="34" charset="0"/>
              </a:rPr>
              <a:t>Good luck and avoid the fake news this year! Bad! Sad!</a:t>
            </a:r>
            <a:endParaRPr lang="en-AU" b="1" dirty="0">
              <a:solidFill>
                <a:srgbClr val="0070C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357"/>
          <a:stretch/>
        </p:blipFill>
        <p:spPr>
          <a:xfrm>
            <a:off x="4084983" y="1690688"/>
            <a:ext cx="3589534" cy="4829381"/>
          </a:xfrm>
        </p:spPr>
      </p:pic>
    </p:spTree>
    <p:extLst>
      <p:ext uri="{BB962C8B-B14F-4D97-AF65-F5344CB8AC3E}">
        <p14:creationId xmlns:p14="http://schemas.microsoft.com/office/powerpoint/2010/main" val="39788449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solidFill>
                  <a:srgbClr val="0070C0"/>
                </a:solidFill>
                <a:latin typeface="Arial" panose="020B0604020202020204" pitchFamily="34" charset="0"/>
                <a:cs typeface="Arial" panose="020B0604020202020204" pitchFamily="34" charset="0"/>
              </a:rPr>
              <a:t>Section A</a:t>
            </a:r>
            <a:endParaRPr lang="en-AU" b="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AU" dirty="0">
                <a:solidFill>
                  <a:srgbClr val="0070C0"/>
                </a:solidFill>
                <a:latin typeface="Arial" panose="020B0604020202020204" pitchFamily="34" charset="0"/>
                <a:cs typeface="Arial" panose="020B0604020202020204" pitchFamily="34" charset="0"/>
              </a:rPr>
              <a:t>In Section A, students were required to answer a series of short answer questions, </a:t>
            </a:r>
            <a:r>
              <a:rPr lang="en-AU" dirty="0" smtClean="0">
                <a:solidFill>
                  <a:srgbClr val="0070C0"/>
                </a:solidFill>
                <a:latin typeface="Arial" panose="020B0604020202020204" pitchFamily="34" charset="0"/>
                <a:cs typeface="Arial" panose="020B0604020202020204" pitchFamily="34" charset="0"/>
              </a:rPr>
              <a:t>only 2 </a:t>
            </a:r>
            <a:r>
              <a:rPr lang="en-AU" dirty="0">
                <a:solidFill>
                  <a:srgbClr val="0070C0"/>
                </a:solidFill>
                <a:latin typeface="Arial" panose="020B0604020202020204" pitchFamily="34" charset="0"/>
                <a:cs typeface="Arial" panose="020B0604020202020204" pitchFamily="34" charset="0"/>
              </a:rPr>
              <a:t>of which included a piece of stimulus. </a:t>
            </a:r>
            <a:endParaRPr lang="en-AU" dirty="0" smtClean="0">
              <a:solidFill>
                <a:srgbClr val="0070C0"/>
              </a:solidFill>
              <a:latin typeface="Arial" panose="020B0604020202020204" pitchFamily="34" charset="0"/>
              <a:cs typeface="Arial" panose="020B0604020202020204" pitchFamily="34" charset="0"/>
            </a:endParaRPr>
          </a:p>
          <a:p>
            <a:r>
              <a:rPr lang="en-AU" dirty="0" smtClean="0">
                <a:solidFill>
                  <a:srgbClr val="0070C0"/>
                </a:solidFill>
                <a:latin typeface="Arial" panose="020B0604020202020204" pitchFamily="34" charset="0"/>
                <a:cs typeface="Arial" panose="020B0604020202020204" pitchFamily="34" charset="0"/>
              </a:rPr>
              <a:t>Most </a:t>
            </a:r>
            <a:r>
              <a:rPr lang="en-AU" dirty="0">
                <a:solidFill>
                  <a:srgbClr val="0070C0"/>
                </a:solidFill>
                <a:latin typeface="Arial" panose="020B0604020202020204" pitchFamily="34" charset="0"/>
                <a:cs typeface="Arial" panose="020B0604020202020204" pitchFamily="34" charset="0"/>
              </a:rPr>
              <a:t>students understood the stimulus and were able to use it as a reference in their responses or a starting point. </a:t>
            </a:r>
            <a:r>
              <a:rPr lang="en-AU" dirty="0" smtClean="0">
                <a:solidFill>
                  <a:srgbClr val="0070C0"/>
                </a:solidFill>
                <a:latin typeface="Arial" panose="020B0604020202020204" pitchFamily="34" charset="0"/>
                <a:cs typeface="Arial" panose="020B0604020202020204" pitchFamily="34" charset="0"/>
              </a:rPr>
              <a:t>It </a:t>
            </a:r>
            <a:r>
              <a:rPr lang="en-AU" dirty="0">
                <a:solidFill>
                  <a:srgbClr val="0070C0"/>
                </a:solidFill>
                <a:latin typeface="Arial" panose="020B0604020202020204" pitchFamily="34" charset="0"/>
                <a:cs typeface="Arial" panose="020B0604020202020204" pitchFamily="34" charset="0"/>
              </a:rPr>
              <a:t>is important that students familiarise themselves with the use of stimulus and extracts in their exam </a:t>
            </a:r>
            <a:r>
              <a:rPr lang="en-AU" dirty="0" smtClean="0">
                <a:solidFill>
                  <a:srgbClr val="0070C0"/>
                </a:solidFill>
                <a:latin typeface="Arial" panose="020B0604020202020204" pitchFamily="34" charset="0"/>
                <a:cs typeface="Arial" panose="020B0604020202020204" pitchFamily="34" charset="0"/>
              </a:rPr>
              <a:t>preparation….although less use was made of these in 2016</a:t>
            </a:r>
          </a:p>
          <a:p>
            <a:r>
              <a:rPr lang="en-AU" dirty="0" smtClean="0">
                <a:solidFill>
                  <a:srgbClr val="0070C0"/>
                </a:solidFill>
                <a:latin typeface="Arial" panose="020B0604020202020204" pitchFamily="34" charset="0"/>
                <a:cs typeface="Arial" panose="020B0604020202020204" pitchFamily="34" charset="0"/>
              </a:rPr>
              <a:t>Beware the multiple choice!</a:t>
            </a:r>
          </a:p>
          <a:p>
            <a:r>
              <a:rPr lang="en-AU" dirty="0" smtClean="0">
                <a:solidFill>
                  <a:srgbClr val="0070C0"/>
                </a:solidFill>
                <a:latin typeface="Arial" panose="020B0604020202020204" pitchFamily="34" charset="0"/>
                <a:cs typeface="Arial" panose="020B0604020202020204" pitchFamily="34" charset="0"/>
              </a:rPr>
              <a:t>Task words: outline/describe v discuss/evaluate. See Q3b and 3d for example.</a:t>
            </a:r>
            <a:endParaRPr lang="en-AU" dirty="0">
              <a:solidFill>
                <a:srgbClr val="0070C0"/>
              </a:solidFill>
              <a:latin typeface="Arial" panose="020B0604020202020204" pitchFamily="34" charset="0"/>
              <a:cs typeface="Arial" panose="020B0604020202020204" pitchFamily="34" charset="0"/>
            </a:endParaRPr>
          </a:p>
          <a:p>
            <a:endParaRPr lang="en-AU" dirty="0"/>
          </a:p>
        </p:txBody>
      </p:sp>
    </p:spTree>
    <p:extLst>
      <p:ext uri="{BB962C8B-B14F-4D97-AF65-F5344CB8AC3E}">
        <p14:creationId xmlns:p14="http://schemas.microsoft.com/office/powerpoint/2010/main" val="41951487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solidFill>
                  <a:srgbClr val="0070C0"/>
                </a:solidFill>
                <a:latin typeface="Arial" panose="020B0604020202020204" pitchFamily="34" charset="0"/>
                <a:cs typeface="Arial" panose="020B0604020202020204" pitchFamily="34" charset="0"/>
              </a:rPr>
              <a:t>Section A </a:t>
            </a:r>
            <a:endParaRPr lang="en-AU" b="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85000" lnSpcReduction="10000"/>
          </a:bodyPr>
          <a:lstStyle/>
          <a:p>
            <a:r>
              <a:rPr lang="en-AU" sz="3000" dirty="0">
                <a:solidFill>
                  <a:srgbClr val="0070C0"/>
                </a:solidFill>
                <a:latin typeface="Arial" panose="020B0604020202020204" pitchFamily="34" charset="0"/>
                <a:cs typeface="Arial" panose="020B0604020202020204" pitchFamily="34" charset="0"/>
              </a:rPr>
              <a:t>Many questions in Section A asked students to outline or describe </a:t>
            </a:r>
            <a:r>
              <a:rPr lang="en-AU" sz="3000" b="1" dirty="0">
                <a:solidFill>
                  <a:srgbClr val="0070C0"/>
                </a:solidFill>
                <a:latin typeface="Arial" panose="020B0604020202020204" pitchFamily="34" charset="0"/>
                <a:cs typeface="Arial" panose="020B0604020202020204" pitchFamily="34" charset="0"/>
              </a:rPr>
              <a:t>two</a:t>
            </a:r>
            <a:r>
              <a:rPr lang="en-AU" sz="3000" dirty="0">
                <a:solidFill>
                  <a:srgbClr val="0070C0"/>
                </a:solidFill>
                <a:latin typeface="Arial" panose="020B0604020202020204" pitchFamily="34" charset="0"/>
                <a:cs typeface="Arial" panose="020B0604020202020204" pitchFamily="34" charset="0"/>
              </a:rPr>
              <a:t> key factors/differences etc. The examination paper included dot </a:t>
            </a:r>
            <a:r>
              <a:rPr lang="en-AU" sz="3000" dirty="0" smtClean="0">
                <a:solidFill>
                  <a:srgbClr val="0070C0"/>
                </a:solidFill>
                <a:latin typeface="Arial" panose="020B0604020202020204" pitchFamily="34" charset="0"/>
                <a:cs typeface="Arial" panose="020B0604020202020204" pitchFamily="34" charset="0"/>
              </a:rPr>
              <a:t>points again to </a:t>
            </a:r>
            <a:r>
              <a:rPr lang="en-AU" sz="3000" dirty="0">
                <a:solidFill>
                  <a:srgbClr val="0070C0"/>
                </a:solidFill>
                <a:latin typeface="Arial" panose="020B0604020202020204" pitchFamily="34" charset="0"/>
                <a:cs typeface="Arial" panose="020B0604020202020204" pitchFamily="34" charset="0"/>
              </a:rPr>
              <a:t>assist students with clearly identifying and delineating these components of their responses. Most students used these dot points to structure their answers and as a guide for length of response</a:t>
            </a:r>
            <a:r>
              <a:rPr lang="en-AU" sz="3000" dirty="0" smtClean="0">
                <a:solidFill>
                  <a:srgbClr val="0070C0"/>
                </a:solidFill>
                <a:latin typeface="Arial" panose="020B0604020202020204" pitchFamily="34" charset="0"/>
                <a:cs typeface="Arial" panose="020B0604020202020204" pitchFamily="34" charset="0"/>
              </a:rPr>
              <a:t>. Good to use this formatting in SACs</a:t>
            </a:r>
          </a:p>
          <a:p>
            <a:r>
              <a:rPr lang="en-AU" sz="3000" dirty="0" smtClean="0">
                <a:solidFill>
                  <a:srgbClr val="0070C0"/>
                </a:solidFill>
                <a:latin typeface="Arial" panose="020B0604020202020204" pitchFamily="34" charset="0"/>
                <a:cs typeface="Arial" panose="020B0604020202020204" pitchFamily="34" charset="0"/>
              </a:rPr>
              <a:t> </a:t>
            </a:r>
            <a:r>
              <a:rPr lang="en-AU" sz="3000" dirty="0">
                <a:solidFill>
                  <a:srgbClr val="0070C0"/>
                </a:solidFill>
                <a:latin typeface="Arial" panose="020B0604020202020204" pitchFamily="34" charset="0"/>
                <a:cs typeface="Arial" panose="020B0604020202020204" pitchFamily="34" charset="0"/>
              </a:rPr>
              <a:t>High scoring responses were evenly balanced between the two areas of discussion and often incorporated evidence or examples. Less successful answers tended to be imbalanced; i.e. too much focus on one factor and not the other. Some students repeated factors using slightly different terms or emphasis. Students need to be very careful to avoid this sort of ‘double dipping</a:t>
            </a:r>
            <a:r>
              <a:rPr lang="en-AU" sz="3000" dirty="0" smtClean="0">
                <a:solidFill>
                  <a:srgbClr val="0070C0"/>
                </a:solidFill>
                <a:latin typeface="Arial" panose="020B0604020202020204" pitchFamily="34" charset="0"/>
                <a:cs typeface="Arial" panose="020B0604020202020204" pitchFamily="34" charset="0"/>
              </a:rPr>
              <a:t>’. And MUST avoid leaving answer spaces blank.</a:t>
            </a:r>
            <a:endParaRPr lang="en-AU" sz="3000" dirty="0">
              <a:solidFill>
                <a:srgbClr val="0070C0"/>
              </a:solidFill>
              <a:latin typeface="Arial" panose="020B0604020202020204" pitchFamily="34" charset="0"/>
              <a:cs typeface="Arial" panose="020B0604020202020204" pitchFamily="34" charset="0"/>
            </a:endParaRPr>
          </a:p>
          <a:p>
            <a:endParaRPr lang="en-AU" dirty="0"/>
          </a:p>
        </p:txBody>
      </p:sp>
    </p:spTree>
    <p:extLst>
      <p:ext uri="{BB962C8B-B14F-4D97-AF65-F5344CB8AC3E}">
        <p14:creationId xmlns:p14="http://schemas.microsoft.com/office/powerpoint/2010/main" val="33196009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solidFill>
                  <a:srgbClr val="0070C0"/>
                </a:solidFill>
                <a:latin typeface="Arial" panose="020B0604020202020204" pitchFamily="34" charset="0"/>
                <a:cs typeface="Arial" panose="020B0604020202020204" pitchFamily="34" charset="0"/>
              </a:rPr>
              <a:t>Section B</a:t>
            </a:r>
            <a:endParaRPr lang="en-AU" b="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a:bodyPr>
          <a:lstStyle/>
          <a:p>
            <a:r>
              <a:rPr lang="en-AU" dirty="0" smtClean="0">
                <a:solidFill>
                  <a:srgbClr val="0070C0"/>
                </a:solidFill>
                <a:latin typeface="Arial" panose="020B0604020202020204" pitchFamily="34" charset="0"/>
                <a:cs typeface="Arial" panose="020B0604020202020204" pitchFamily="34" charset="0"/>
              </a:rPr>
              <a:t>Many excellent essays were seen- but there were a number of weaker essays as well, particularly to Q 2</a:t>
            </a:r>
          </a:p>
          <a:p>
            <a:r>
              <a:rPr lang="en-AU" dirty="0" smtClean="0">
                <a:solidFill>
                  <a:srgbClr val="0070C0"/>
                </a:solidFill>
                <a:latin typeface="Arial" panose="020B0604020202020204" pitchFamily="34" charset="0"/>
                <a:cs typeface="Arial" panose="020B0604020202020204" pitchFamily="34" charset="0"/>
              </a:rPr>
              <a:t>Less </a:t>
            </a:r>
            <a:r>
              <a:rPr lang="en-AU" dirty="0">
                <a:solidFill>
                  <a:srgbClr val="0070C0"/>
                </a:solidFill>
                <a:latin typeface="Arial" panose="020B0604020202020204" pitchFamily="34" charset="0"/>
                <a:cs typeface="Arial" panose="020B0604020202020204" pitchFamily="34" charset="0"/>
              </a:rPr>
              <a:t>successful essays merely attempted to include vast amounts of material from the relevant area of study without answering the question. These essays were often too general, lacked a clear point of view and were repetitive. Some </a:t>
            </a:r>
            <a:r>
              <a:rPr lang="en-AU" dirty="0" smtClean="0">
                <a:solidFill>
                  <a:srgbClr val="0070C0"/>
                </a:solidFill>
                <a:latin typeface="Arial" panose="020B0604020202020204" pitchFamily="34" charset="0"/>
                <a:cs typeface="Arial" panose="020B0604020202020204" pitchFamily="34" charset="0"/>
              </a:rPr>
              <a:t>were much </a:t>
            </a:r>
            <a:r>
              <a:rPr lang="en-AU" dirty="0">
                <a:solidFill>
                  <a:srgbClr val="0070C0"/>
                </a:solidFill>
                <a:latin typeface="Arial" panose="020B0604020202020204" pitchFamily="34" charset="0"/>
                <a:cs typeface="Arial" panose="020B0604020202020204" pitchFamily="34" charset="0"/>
              </a:rPr>
              <a:t>too short</a:t>
            </a:r>
            <a:r>
              <a:rPr lang="en-AU" dirty="0" smtClean="0">
                <a:solidFill>
                  <a:srgbClr val="0070C0"/>
                </a:solidFill>
                <a:latin typeface="Arial" panose="020B0604020202020204" pitchFamily="34" charset="0"/>
                <a:cs typeface="Arial" panose="020B0604020202020204" pitchFamily="34" charset="0"/>
              </a:rPr>
              <a:t>.</a:t>
            </a:r>
          </a:p>
          <a:p>
            <a:r>
              <a:rPr lang="en-AU" dirty="0" smtClean="0">
                <a:solidFill>
                  <a:srgbClr val="0070C0"/>
                </a:solidFill>
                <a:latin typeface="Arial" panose="020B0604020202020204" pitchFamily="34" charset="0"/>
                <a:cs typeface="Arial" panose="020B0604020202020204" pitchFamily="34" charset="0"/>
              </a:rPr>
              <a:t>Remember the </a:t>
            </a:r>
            <a:r>
              <a:rPr lang="en-AU" dirty="0">
                <a:solidFill>
                  <a:srgbClr val="0070C0"/>
                </a:solidFill>
                <a:latin typeface="Arial" panose="020B0604020202020204" pitchFamily="34" charset="0"/>
                <a:cs typeface="Arial" panose="020B0604020202020204" pitchFamily="34" charset="0"/>
              </a:rPr>
              <a:t>importance of practising their essay writing as part of examination preparation. Allowing enough time to write the essay in the examination is also essential and requires careful attention to timing throughout. Memorising essays or regurgitating pre-prepared ones while changing only the first sentence or two is to be avoided</a:t>
            </a:r>
            <a:r>
              <a:rPr lang="en-AU" dirty="0">
                <a:solidFill>
                  <a:srgbClr val="0070C0"/>
                </a:solidFill>
              </a:rPr>
              <a:t>.</a:t>
            </a:r>
          </a:p>
          <a:p>
            <a:endParaRPr lang="en-AU" dirty="0"/>
          </a:p>
        </p:txBody>
      </p:sp>
    </p:spTree>
    <p:extLst>
      <p:ext uri="{BB962C8B-B14F-4D97-AF65-F5344CB8AC3E}">
        <p14:creationId xmlns:p14="http://schemas.microsoft.com/office/powerpoint/2010/main" val="25477784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solidFill>
                  <a:srgbClr val="0070C0"/>
                </a:solidFill>
                <a:latin typeface="Arial" panose="020B0604020202020204" pitchFamily="34" charset="0"/>
                <a:cs typeface="Arial" panose="020B0604020202020204" pitchFamily="34" charset="0"/>
              </a:rPr>
              <a:t>Specific Question Analysis</a:t>
            </a:r>
            <a:endParaRPr lang="en-AU" b="1" dirty="0">
              <a:solidFill>
                <a:srgbClr val="0070C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43702" y="1825625"/>
            <a:ext cx="4304595" cy="4351338"/>
          </a:xfrm>
        </p:spPr>
      </p:pic>
    </p:spTree>
    <p:extLst>
      <p:ext uri="{BB962C8B-B14F-4D97-AF65-F5344CB8AC3E}">
        <p14:creationId xmlns:p14="http://schemas.microsoft.com/office/powerpoint/2010/main" val="27509060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b="1" i="1" dirty="0" smtClean="0">
                <a:solidFill>
                  <a:srgbClr val="0070C0"/>
                </a:solidFill>
                <a:latin typeface="Arial" panose="020B0604020202020204" pitchFamily="34" charset="0"/>
                <a:cs typeface="Arial" panose="020B0604020202020204" pitchFamily="34" charset="0"/>
              </a:rPr>
              <a:t/>
            </a:r>
            <a:br>
              <a:rPr lang="en-AU" sz="2800" b="1" i="1" dirty="0" smtClean="0">
                <a:solidFill>
                  <a:srgbClr val="0070C0"/>
                </a:solidFill>
                <a:latin typeface="Arial" panose="020B0604020202020204" pitchFamily="34" charset="0"/>
                <a:cs typeface="Arial" panose="020B0604020202020204" pitchFamily="34" charset="0"/>
              </a:rPr>
            </a:br>
            <a:r>
              <a:rPr lang="en-AU" b="1" i="1" dirty="0" smtClean="0">
                <a:solidFill>
                  <a:srgbClr val="0070C0"/>
                </a:solidFill>
                <a:latin typeface="Arial" panose="020B0604020202020204" pitchFamily="34" charset="0"/>
                <a:cs typeface="Arial" panose="020B0604020202020204" pitchFamily="34" charset="0"/>
              </a:rPr>
              <a:t>Multiple Choice!</a:t>
            </a:r>
            <a:endParaRPr lang="en-AU" b="1" i="1"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pPr marL="0" indent="0">
              <a:buNone/>
            </a:pPr>
            <a:r>
              <a:rPr lang="en-AU" b="1" i="1" dirty="0">
                <a:solidFill>
                  <a:srgbClr val="0070C0"/>
                </a:solidFill>
                <a:latin typeface="Arial" panose="020B0604020202020204" pitchFamily="34" charset="0"/>
                <a:cs typeface="Arial" panose="020B0604020202020204" pitchFamily="34" charset="0"/>
              </a:rPr>
              <a:t>1a: Which one of the following statements is  most accurate re voting and elections?</a:t>
            </a:r>
            <a:br>
              <a:rPr lang="en-AU" b="1" i="1" dirty="0">
                <a:solidFill>
                  <a:srgbClr val="0070C0"/>
                </a:solidFill>
                <a:latin typeface="Arial" panose="020B0604020202020204" pitchFamily="34" charset="0"/>
                <a:cs typeface="Arial" panose="020B0604020202020204" pitchFamily="34" charset="0"/>
              </a:rPr>
            </a:br>
            <a:r>
              <a:rPr lang="en-AU" b="1" i="1" dirty="0">
                <a:solidFill>
                  <a:srgbClr val="0070C0"/>
                </a:solidFill>
                <a:latin typeface="Arial" panose="020B0604020202020204" pitchFamily="34" charset="0"/>
                <a:cs typeface="Arial" panose="020B0604020202020204" pitchFamily="34" charset="0"/>
              </a:rPr>
              <a:t>1b: Which one of the following is NOT a role of the AEC?</a:t>
            </a:r>
            <a:endParaRPr lang="en-AU" i="1" dirty="0" smtClean="0">
              <a:solidFill>
                <a:srgbClr val="0070C0"/>
              </a:solidFill>
            </a:endParaRPr>
          </a:p>
          <a:p>
            <a:pPr marL="0" indent="0">
              <a:buNone/>
            </a:pPr>
            <a:endParaRPr lang="en-AU" i="1" dirty="0">
              <a:solidFill>
                <a:srgbClr val="0070C0"/>
              </a:solidFill>
            </a:endParaRPr>
          </a:p>
          <a:p>
            <a:pPr marL="0" indent="0">
              <a:buNone/>
            </a:pPr>
            <a:r>
              <a:rPr lang="en-AU" i="1" dirty="0" smtClean="0">
                <a:solidFill>
                  <a:srgbClr val="0070C0"/>
                </a:solidFill>
                <a:latin typeface="Arial" panose="020B0604020202020204" pitchFamily="34" charset="0"/>
                <a:cs typeface="Arial" panose="020B0604020202020204" pitchFamily="34" charset="0"/>
              </a:rPr>
              <a:t>Question </a:t>
            </a:r>
            <a:r>
              <a:rPr lang="en-AU" i="1" dirty="0">
                <a:solidFill>
                  <a:srgbClr val="0070C0"/>
                </a:solidFill>
                <a:latin typeface="Arial" panose="020B0604020202020204" pitchFamily="34" charset="0"/>
                <a:cs typeface="Arial" panose="020B0604020202020204" pitchFamily="34" charset="0"/>
              </a:rPr>
              <a:t>1a	</a:t>
            </a:r>
            <a:r>
              <a:rPr lang="en-AU" dirty="0">
                <a:solidFill>
                  <a:srgbClr val="0070C0"/>
                </a:solidFill>
                <a:latin typeface="Arial" panose="020B0604020202020204" pitchFamily="34" charset="0"/>
                <a:cs typeface="Arial" panose="020B0604020202020204" pitchFamily="34" charset="0"/>
              </a:rPr>
              <a:t>	D</a:t>
            </a:r>
            <a:r>
              <a:rPr lang="en-AU" dirty="0" smtClean="0">
                <a:solidFill>
                  <a:srgbClr val="0070C0"/>
                </a:solidFill>
                <a:latin typeface="Arial" panose="020B0604020202020204" pitchFamily="34" charset="0"/>
                <a:cs typeface="Arial" panose="020B0604020202020204" pitchFamily="34" charset="0"/>
              </a:rPr>
              <a:t> (no limits on candidate expenditure)</a:t>
            </a:r>
            <a:endParaRPr lang="en-AU" dirty="0">
              <a:solidFill>
                <a:srgbClr val="0070C0"/>
              </a:solidFill>
              <a:latin typeface="Arial" panose="020B0604020202020204" pitchFamily="34" charset="0"/>
              <a:cs typeface="Arial" panose="020B0604020202020204" pitchFamily="34" charset="0"/>
            </a:endParaRPr>
          </a:p>
          <a:p>
            <a:pPr marL="0" indent="0">
              <a:buNone/>
            </a:pPr>
            <a:r>
              <a:rPr lang="en-AU" dirty="0">
                <a:solidFill>
                  <a:srgbClr val="0070C0"/>
                </a:solidFill>
                <a:latin typeface="Arial" panose="020B0604020202020204" pitchFamily="34" charset="0"/>
                <a:cs typeface="Arial" panose="020B0604020202020204" pitchFamily="34" charset="0"/>
              </a:rPr>
              <a:t/>
            </a:r>
            <a:br>
              <a:rPr lang="en-AU" dirty="0">
                <a:solidFill>
                  <a:srgbClr val="0070C0"/>
                </a:solidFill>
                <a:latin typeface="Arial" panose="020B0604020202020204" pitchFamily="34" charset="0"/>
                <a:cs typeface="Arial" panose="020B0604020202020204" pitchFamily="34" charset="0"/>
              </a:rPr>
            </a:br>
            <a:r>
              <a:rPr lang="en-AU" i="1" dirty="0">
                <a:solidFill>
                  <a:srgbClr val="0070C0"/>
                </a:solidFill>
                <a:latin typeface="Arial" panose="020B0604020202020204" pitchFamily="34" charset="0"/>
                <a:cs typeface="Arial" panose="020B0604020202020204" pitchFamily="34" charset="0"/>
              </a:rPr>
              <a:t>Question 1b	</a:t>
            </a:r>
            <a:r>
              <a:rPr lang="en-AU" dirty="0">
                <a:solidFill>
                  <a:srgbClr val="0070C0"/>
                </a:solidFill>
                <a:latin typeface="Arial" panose="020B0604020202020204" pitchFamily="34" charset="0"/>
                <a:cs typeface="Arial" panose="020B0604020202020204" pitchFamily="34" charset="0"/>
              </a:rPr>
              <a:t>	</a:t>
            </a:r>
            <a:r>
              <a:rPr lang="en-AU" dirty="0" smtClean="0">
                <a:solidFill>
                  <a:srgbClr val="0070C0"/>
                </a:solidFill>
                <a:latin typeface="Arial" panose="020B0604020202020204" pitchFamily="34" charset="0"/>
                <a:cs typeface="Arial" panose="020B0604020202020204" pitchFamily="34" charset="0"/>
              </a:rPr>
              <a:t>A (set the dates of federal elections)</a:t>
            </a:r>
            <a:endParaRPr lang="en-AU" dirty="0">
              <a:solidFill>
                <a:srgbClr val="0070C0"/>
              </a:solidFill>
              <a:latin typeface="Arial" panose="020B0604020202020204" pitchFamily="34" charset="0"/>
              <a:cs typeface="Arial" panose="020B0604020202020204" pitchFamily="34" charset="0"/>
            </a:endParaRPr>
          </a:p>
          <a:p>
            <a:r>
              <a:rPr lang="en-AU" dirty="0">
                <a:solidFill>
                  <a:srgbClr val="0070C0"/>
                </a:solidFill>
                <a:latin typeface="Arial" panose="020B0604020202020204" pitchFamily="34" charset="0"/>
                <a:cs typeface="Arial" panose="020B0604020202020204" pitchFamily="34" charset="0"/>
              </a:rPr>
              <a:t>A number of students incorrectly </a:t>
            </a:r>
            <a:r>
              <a:rPr lang="en-AU" dirty="0" smtClean="0">
                <a:solidFill>
                  <a:srgbClr val="0070C0"/>
                </a:solidFill>
                <a:latin typeface="Arial" panose="020B0604020202020204" pitchFamily="34" charset="0"/>
                <a:cs typeface="Arial" panose="020B0604020202020204" pitchFamily="34" charset="0"/>
              </a:rPr>
              <a:t>answered both these questions. Practice multiple choice during the year!!</a:t>
            </a:r>
          </a:p>
          <a:p>
            <a:pPr marL="0" indent="0">
              <a:buNone/>
            </a:pPr>
            <a:r>
              <a:rPr lang="en-AU" dirty="0">
                <a:solidFill>
                  <a:srgbClr val="0070C0"/>
                </a:solidFill>
                <a:latin typeface="Arial" panose="020B0604020202020204" pitchFamily="34" charset="0"/>
                <a:cs typeface="Arial" panose="020B0604020202020204" pitchFamily="34" charset="0"/>
              </a:rPr>
              <a:t>Average score 0.4 and 0.6</a:t>
            </a:r>
            <a:endParaRPr lang="en-AU" dirty="0" smtClean="0">
              <a:solidFill>
                <a:srgbClr val="0070C0"/>
              </a:solidFill>
              <a:latin typeface="Arial" panose="020B0604020202020204" pitchFamily="34" charset="0"/>
              <a:cs typeface="Arial" panose="020B0604020202020204" pitchFamily="34" charset="0"/>
            </a:endParaRPr>
          </a:p>
          <a:p>
            <a:endParaRPr lang="en-AU" dirty="0" smtClean="0"/>
          </a:p>
        </p:txBody>
      </p:sp>
    </p:spTree>
    <p:extLst>
      <p:ext uri="{BB962C8B-B14F-4D97-AF65-F5344CB8AC3E}">
        <p14:creationId xmlns:p14="http://schemas.microsoft.com/office/powerpoint/2010/main" val="12980810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sz="2800" b="1" dirty="0" smtClean="0">
                <a:solidFill>
                  <a:srgbClr val="0070C0"/>
                </a:solidFill>
                <a:latin typeface="Arial" panose="020B0604020202020204" pitchFamily="34" charset="0"/>
                <a:cs typeface="Arial" panose="020B0604020202020204" pitchFamily="34" charset="0"/>
              </a:rPr>
              <a:t>Q1d ‘Discuss the view that election techniques used in Australian federal elections may not always reflect the principles and values of democracy</a:t>
            </a:r>
            <a:r>
              <a:rPr lang="en-AU" sz="2800" b="1" i="1" dirty="0" smtClean="0">
                <a:solidFill>
                  <a:srgbClr val="0070C0"/>
                </a:solidFill>
                <a:latin typeface="Arial" panose="020B0604020202020204" pitchFamily="34" charset="0"/>
                <a:cs typeface="Arial" panose="020B0604020202020204" pitchFamily="34" charset="0"/>
              </a:rPr>
              <a:t>’  4 marks </a:t>
            </a:r>
            <a:r>
              <a:rPr lang="en-AU" sz="2800" dirty="0" smtClean="0">
                <a:solidFill>
                  <a:srgbClr val="0070C0"/>
                </a:solidFill>
                <a:latin typeface="Arial" panose="020B0604020202020204" pitchFamily="34" charset="0"/>
                <a:cs typeface="Arial" panose="020B0604020202020204" pitchFamily="34" charset="0"/>
              </a:rPr>
              <a:t>Average score 2.2 </a:t>
            </a:r>
            <a:endParaRPr lang="en-AU" sz="2800" dirty="0">
              <a:solidFill>
                <a:srgbClr val="0070C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77500" lnSpcReduction="20000"/>
          </a:bodyPr>
          <a:lstStyle/>
          <a:p>
            <a:r>
              <a:rPr lang="en-AU" dirty="0" smtClean="0">
                <a:solidFill>
                  <a:srgbClr val="0070C0"/>
                </a:solidFill>
                <a:latin typeface="Arial" panose="020B0604020202020204" pitchFamily="34" charset="0"/>
                <a:cs typeface="Arial" panose="020B0604020202020204" pitchFamily="34" charset="0"/>
              </a:rPr>
              <a:t>This </a:t>
            </a:r>
            <a:r>
              <a:rPr lang="en-AU" dirty="0">
                <a:solidFill>
                  <a:srgbClr val="0070C0"/>
                </a:solidFill>
                <a:latin typeface="Arial" panose="020B0604020202020204" pitchFamily="34" charset="0"/>
                <a:cs typeface="Arial" panose="020B0604020202020204" pitchFamily="34" charset="0"/>
              </a:rPr>
              <a:t>question was misinterpreted by some students. The focus of the question was on the techniques (or strategies or tactics) that are used during election campaigns by candidates and parties. The question asked for a discussion of whether these techniques upheld the main values of a democracy. </a:t>
            </a:r>
          </a:p>
          <a:p>
            <a:r>
              <a:rPr lang="en-AU" dirty="0">
                <a:solidFill>
                  <a:srgbClr val="0070C0"/>
                </a:solidFill>
                <a:latin typeface="Arial" panose="020B0604020202020204" pitchFamily="34" charset="0"/>
                <a:cs typeface="Arial" panose="020B0604020202020204" pitchFamily="34" charset="0"/>
              </a:rPr>
              <a:t>Too many students discussed different policies or ideas that had been canvassed during recent election campaigns and/or specific candidates. Some students showed very little understanding of the existing options for campaigning. This point is referred to in the study design, and in a federal election year there were many helpful examples that could have been drawn upon. </a:t>
            </a:r>
          </a:p>
          <a:p>
            <a:r>
              <a:rPr lang="en-AU" dirty="0">
                <a:solidFill>
                  <a:srgbClr val="0070C0"/>
                </a:solidFill>
                <a:latin typeface="Arial" panose="020B0604020202020204" pitchFamily="34" charset="0"/>
                <a:cs typeface="Arial" panose="020B0604020202020204" pitchFamily="34" charset="0"/>
              </a:rPr>
              <a:t>High-scoring responses included a discussion of such campaign techniques as negative advertising, making untrue promises, scare advertising, pork-barrelling, excessive focus on marginal seats, lack of limits on campaign funding and spending, and inconsistent disclosure requirements. Linking these to democratic values such as accountability, representation and transparency, and showing where techniques either upheld these or undermined them, was rewarded</a:t>
            </a:r>
            <a:r>
              <a:rPr lang="en-AU" dirty="0">
                <a:solidFill>
                  <a:srgbClr val="0070C0"/>
                </a:solidFill>
              </a:rPr>
              <a:t>.</a:t>
            </a:r>
          </a:p>
          <a:p>
            <a:pPr marL="0" indent="0">
              <a:buNone/>
            </a:pPr>
            <a:endParaRPr lang="en-AU" dirty="0">
              <a:solidFill>
                <a:srgbClr val="0070C0"/>
              </a:solidFill>
            </a:endParaRPr>
          </a:p>
        </p:txBody>
      </p:sp>
    </p:spTree>
    <p:extLst>
      <p:ext uri="{BB962C8B-B14F-4D97-AF65-F5344CB8AC3E}">
        <p14:creationId xmlns:p14="http://schemas.microsoft.com/office/powerpoint/2010/main" val="22890350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a:bodyPr>
          <a:lstStyle/>
          <a:p>
            <a:r>
              <a:rPr lang="en-AU" dirty="0">
                <a:solidFill>
                  <a:srgbClr val="0070C0"/>
                </a:solidFill>
                <a:latin typeface="Arial" panose="020B0604020202020204" pitchFamily="34" charset="0"/>
                <a:cs typeface="Arial" panose="020B0604020202020204" pitchFamily="34" charset="0"/>
              </a:rPr>
              <a:t>The following is an extract from a high-scoring response.</a:t>
            </a:r>
          </a:p>
          <a:p>
            <a:r>
              <a:rPr lang="en-AU" i="1" dirty="0">
                <a:solidFill>
                  <a:srgbClr val="0070C0"/>
                </a:solidFill>
                <a:latin typeface="Arial" panose="020B0604020202020204" pitchFamily="34" charset="0"/>
                <a:cs typeface="Arial" panose="020B0604020202020204" pitchFamily="34" charset="0"/>
              </a:rPr>
              <a:t>Election campaign techniques can arguably be undemocratic in that there is no requirement for truth or accuracy in a campaign. That means that parties and candidates can make promises which they do not intend to keep or will later break, effectively attempting to win votes [from] false statements and policy proposals For example in 2013 Abbott promised there </a:t>
            </a:r>
            <a:r>
              <a:rPr lang="en-AU" i="1" dirty="0" smtClean="0">
                <a:solidFill>
                  <a:srgbClr val="0070C0"/>
                </a:solidFill>
                <a:latin typeface="Arial" panose="020B0604020202020204" pitchFamily="34" charset="0"/>
                <a:cs typeface="Arial" panose="020B0604020202020204" pitchFamily="34" charset="0"/>
              </a:rPr>
              <a:t>(would be) </a:t>
            </a:r>
            <a:r>
              <a:rPr lang="en-AU" i="1" dirty="0">
                <a:solidFill>
                  <a:srgbClr val="0070C0"/>
                </a:solidFill>
                <a:latin typeface="Arial" panose="020B0604020202020204" pitchFamily="34" charset="0"/>
                <a:cs typeface="Arial" panose="020B0604020202020204" pitchFamily="34" charset="0"/>
              </a:rPr>
              <a:t>‘no cuts to the ABC or SBS’ yet he later cut these channels funding as there is no requirements for truth in a campaign</a:t>
            </a:r>
            <a:r>
              <a:rPr lang="en-AU" i="1" dirty="0">
                <a:latin typeface="Arial" panose="020B0604020202020204" pitchFamily="34" charset="0"/>
                <a:cs typeface="Arial" panose="020B0604020202020204" pitchFamily="34" charset="0"/>
              </a:rPr>
              <a:t>.</a:t>
            </a:r>
          </a:p>
          <a:p>
            <a:endParaRPr lang="en-AU" dirty="0"/>
          </a:p>
        </p:txBody>
      </p:sp>
    </p:spTree>
    <p:extLst>
      <p:ext uri="{BB962C8B-B14F-4D97-AF65-F5344CB8AC3E}">
        <p14:creationId xmlns:p14="http://schemas.microsoft.com/office/powerpoint/2010/main" val="3483414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3404</TotalTime>
  <Words>2577</Words>
  <Application>Microsoft Macintosh PowerPoint</Application>
  <PresentationFormat>Widescreen</PresentationFormat>
  <Paragraphs>107</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Office Theme</vt:lpstr>
      <vt:lpstr>Australian Politics  Examination 2016</vt:lpstr>
      <vt:lpstr>Examination Overview</vt:lpstr>
      <vt:lpstr>Section A</vt:lpstr>
      <vt:lpstr>Section A </vt:lpstr>
      <vt:lpstr>Section B</vt:lpstr>
      <vt:lpstr>Specific Question Analysis</vt:lpstr>
      <vt:lpstr> Multiple Choice!</vt:lpstr>
      <vt:lpstr>Q1d ‘Discuss the view that election techniques used in Australian federal elections may not always reflect the principles and values of democracy’  4 marks Average score 2.2 </vt:lpstr>
      <vt:lpstr>PowerPoint Presentation</vt:lpstr>
      <vt:lpstr>Q2d Discuss the way the rule of law is protected in Australia compared with another political system you have studied this year. (5 marks) Average 2.6</vt:lpstr>
      <vt:lpstr>PowerPoint Presentation</vt:lpstr>
      <vt:lpstr>PowerPoint Presentation</vt:lpstr>
      <vt:lpstr>PowerPoint Presentation</vt:lpstr>
      <vt:lpstr>Q3ai) What is meant by the term ‘shadow minister’? (1 mark) Average 0.5</vt:lpstr>
      <vt:lpstr>3c. Explain two factors contributing to the successful implementation of Australian domestic policy. (4 marks) Average 2.3</vt:lpstr>
      <vt:lpstr>PowerPoint Presentation</vt:lpstr>
      <vt:lpstr>Q4d. Compare the roles of the prime minister with those of the minister for foreign affairs in the formulation of Australian foreign policy. (5 marks) Average 3.1</vt:lpstr>
      <vt:lpstr>PowerPoint Presentation</vt:lpstr>
      <vt:lpstr>PowerPoint Presentation</vt:lpstr>
      <vt:lpstr>Section B – Essay Question 2 (most popular choice) ‘The process used to appoint the head of government in Australia is more democratic than the process used in other political systems.’ To what extent do you agree? Discuss this statement with reference to one other political system you have studied this year.</vt:lpstr>
      <vt:lpstr>PowerPoint Presentation</vt:lpstr>
      <vt:lpstr>Key Exam Advice</vt:lpstr>
      <vt:lpstr>Good luck and avoid the fake news this year! Bad! Sad!</vt:lpstr>
    </vt:vector>
  </TitlesOfParts>
  <Company/>
  <LinksUpToDate>false</LinksUpToDate>
  <SharedDoc>false</SharedDoc>
  <HyperlinksChanged>false</HyperlinksChanged>
  <AppVersion>15.0022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Australian Politics Examination 2015</dc:title>
  <dc:creator>Michelle McCarty</dc:creator>
  <cp:lastModifiedBy>Microsoft Office User</cp:lastModifiedBy>
  <cp:revision>15</cp:revision>
  <dcterms:created xsi:type="dcterms:W3CDTF">2016-03-14T06:26:54Z</dcterms:created>
  <dcterms:modified xsi:type="dcterms:W3CDTF">2017-03-08T00:35:14Z</dcterms:modified>
</cp:coreProperties>
</file>