
<file path=[Content_Types].xml><?xml version="1.0" encoding="utf-8"?>
<Types xmlns="http://schemas.openxmlformats.org/package/2006/content-types">
  <Default Extension="xml" ContentType="application/xml"/>
  <Default Extension="rels" ContentType="application/vnd.openxmlformats-package.relationships+xml"/>
  <Default Extension="jpe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86" r:id="rId1"/>
  </p:sldMasterIdLst>
  <p:notesMasterIdLst>
    <p:notesMasterId r:id="rId30"/>
  </p:notesMasterIdLst>
  <p:sldIdLst>
    <p:sldId id="256" r:id="rId2"/>
    <p:sldId id="257" r:id="rId3"/>
    <p:sldId id="258" r:id="rId4"/>
    <p:sldId id="263" r:id="rId5"/>
    <p:sldId id="264" r:id="rId6"/>
    <p:sldId id="265" r:id="rId7"/>
    <p:sldId id="277" r:id="rId8"/>
    <p:sldId id="266" r:id="rId9"/>
    <p:sldId id="278" r:id="rId10"/>
    <p:sldId id="267" r:id="rId11"/>
    <p:sldId id="279" r:id="rId12"/>
    <p:sldId id="268" r:id="rId13"/>
    <p:sldId id="281" r:id="rId14"/>
    <p:sldId id="269" r:id="rId15"/>
    <p:sldId id="270" r:id="rId16"/>
    <p:sldId id="282" r:id="rId17"/>
    <p:sldId id="271" r:id="rId18"/>
    <p:sldId id="283" r:id="rId19"/>
    <p:sldId id="272" r:id="rId20"/>
    <p:sldId id="260" r:id="rId21"/>
    <p:sldId id="273" r:id="rId22"/>
    <p:sldId id="284" r:id="rId23"/>
    <p:sldId id="274" r:id="rId24"/>
    <p:sldId id="286" r:id="rId25"/>
    <p:sldId id="261" r:id="rId26"/>
    <p:sldId id="275" r:id="rId27"/>
    <p:sldId id="276" r:id="rId28"/>
    <p:sldId id="262" r:id="rId2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693" autoAdjust="0"/>
    <p:restoredTop sz="94674"/>
  </p:normalViewPr>
  <p:slideViewPr>
    <p:cSldViewPr snapToGrid="0" snapToObjects="1">
      <p:cViewPr>
        <p:scale>
          <a:sx n="50" d="100"/>
          <a:sy n="50" d="100"/>
        </p:scale>
        <p:origin x="3072" y="17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30" Type="http://schemas.openxmlformats.org/officeDocument/2006/relationships/notesMaster" Target="notesMasters/notesMaster1.xml"/><Relationship Id="rId31" Type="http://schemas.openxmlformats.org/officeDocument/2006/relationships/presProps" Target="presProps.xml"/><Relationship Id="rId32" Type="http://schemas.openxmlformats.org/officeDocument/2006/relationships/viewProps" Target="viewProps.xml"/><Relationship Id="rId9" Type="http://schemas.openxmlformats.org/officeDocument/2006/relationships/slide" Target="slides/slide8.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33" Type="http://schemas.openxmlformats.org/officeDocument/2006/relationships/theme" Target="theme/theme1.xml"/><Relationship Id="rId34" Type="http://schemas.openxmlformats.org/officeDocument/2006/relationships/tableStyles" Target="tableStyles.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94F979-1FB1-8040-989F-FB047B08F009}" type="datetimeFigureOut">
              <a:rPr lang="en-US" smtClean="0"/>
              <a:t>3/7/17</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6205F3-D12E-6E40-BA46-CD439D628F07}" type="slidenum">
              <a:rPr lang="en-US" smtClean="0"/>
              <a:t>‹#›</a:t>
            </a:fld>
            <a:endParaRPr lang="en-US" dirty="0"/>
          </a:p>
        </p:txBody>
      </p:sp>
    </p:spTree>
    <p:extLst>
      <p:ext uri="{BB962C8B-B14F-4D97-AF65-F5344CB8AC3E}">
        <p14:creationId xmlns:p14="http://schemas.microsoft.com/office/powerpoint/2010/main" val="4703455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smtClean="0"/>
              <a:pPr/>
              <a:t>3/7/17</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dirty="0"/>
              <a:t>Drag picture to placeholder or click icon to add</a:t>
            </a:r>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3/7/17</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slideLayout" Target="../slideLayouts/slideLayout15.xml"/><Relationship Id="rId16" Type="http://schemas.openxmlformats.org/officeDocument/2006/relationships/slideLayout" Target="../slideLayouts/slideLayout16.xml"/><Relationship Id="rId17"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3/7/17</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57869062"/>
      </p:ext>
    </p:extLst>
  </p:cSld>
  <p:clrMap bg1="lt1" tx1="dk1" bg2="lt2" tx2="dk2" accent1="accent1" accent2="accent2" accent3="accent3" accent4="accent4" accent5="accent5" accent6="accent6" hlink="hlink" folHlink="folHlink"/>
  <p:sldLayoutIdLst>
    <p:sldLayoutId id="2147483787" r:id="rId1"/>
    <p:sldLayoutId id="2147483788" r:id="rId2"/>
    <p:sldLayoutId id="2147483789" r:id="rId3"/>
    <p:sldLayoutId id="2147483790" r:id="rId4"/>
    <p:sldLayoutId id="2147483791" r:id="rId5"/>
    <p:sldLayoutId id="2147483792" r:id="rId6"/>
    <p:sldLayoutId id="2147483793" r:id="rId7"/>
    <p:sldLayoutId id="2147483794" r:id="rId8"/>
    <p:sldLayoutId id="2147483795" r:id="rId9"/>
    <p:sldLayoutId id="2147483796" r:id="rId10"/>
    <p:sldLayoutId id="2147483797" r:id="rId11"/>
    <p:sldLayoutId id="2147483798" r:id="rId12"/>
    <p:sldLayoutId id="2147483799" r:id="rId13"/>
    <p:sldLayoutId id="2147483800" r:id="rId14"/>
    <p:sldLayoutId id="2147483801" r:id="rId15"/>
    <p:sldLayoutId id="2147483802"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hyperlink" Target="http://www.ssms.vic.edu.a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Sociology 2016 examination </a:t>
            </a:r>
          </a:p>
        </p:txBody>
      </p:sp>
      <p:sp>
        <p:nvSpPr>
          <p:cNvPr id="3" name="Subtitle 2"/>
          <p:cNvSpPr>
            <a:spLocks noGrp="1"/>
          </p:cNvSpPr>
          <p:nvPr>
            <p:ph type="subTitle" idx="1"/>
          </p:nvPr>
        </p:nvSpPr>
        <p:spPr/>
        <p:txBody>
          <a:bodyPr/>
          <a:lstStyle/>
          <a:p>
            <a:r>
              <a:rPr lang="en-US" dirty="0"/>
              <a:t>Examination report</a:t>
            </a:r>
          </a:p>
        </p:txBody>
      </p:sp>
    </p:spTree>
    <p:extLst>
      <p:ext uri="{BB962C8B-B14F-4D97-AF65-F5344CB8AC3E}">
        <p14:creationId xmlns:p14="http://schemas.microsoft.com/office/powerpoint/2010/main" val="10857522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1550989"/>
          </a:xfrm>
        </p:spPr>
        <p:txBody>
          <a:bodyPr>
            <a:noAutofit/>
          </a:bodyPr>
          <a:lstStyle/>
          <a:p>
            <a:r>
              <a:rPr lang="en-US" sz="1800" dirty="0"/>
              <a:t>3. National and international factors have had an impact on Australian Indigenous culture. </a:t>
            </a:r>
            <a:r>
              <a:rPr lang="en-AU" sz="1800" dirty="0"/>
              <a:t>Discuss the impacts of </a:t>
            </a:r>
            <a:r>
              <a:rPr lang="en-AU" sz="1800" b="1" dirty="0"/>
              <a:t>one</a:t>
            </a:r>
            <a:r>
              <a:rPr lang="en-AU" sz="1800" dirty="0"/>
              <a:t> national factor and </a:t>
            </a:r>
            <a:r>
              <a:rPr lang="en-AU" sz="1800" b="1" dirty="0"/>
              <a:t>one</a:t>
            </a:r>
            <a:r>
              <a:rPr lang="en-AU" sz="1800" dirty="0"/>
              <a:t> international factor that have supported and/or limited perceptions of Australian Indigenous culture. Refer to the representations and/or other material that you have studied this year.</a:t>
            </a:r>
            <a:r>
              <a:rPr lang="en-US" sz="1800" dirty="0"/>
              <a:t> (6 marks)</a:t>
            </a:r>
          </a:p>
        </p:txBody>
      </p:sp>
      <p:sp>
        <p:nvSpPr>
          <p:cNvPr id="3" name="Content Placeholder 2"/>
          <p:cNvSpPr>
            <a:spLocks noGrp="1"/>
          </p:cNvSpPr>
          <p:nvPr>
            <p:ph idx="1"/>
          </p:nvPr>
        </p:nvSpPr>
        <p:spPr/>
        <p:txBody>
          <a:bodyPr/>
          <a:lstStyle/>
          <a:p>
            <a:r>
              <a:rPr lang="en-US" dirty="0"/>
              <a:t>Students needed to:</a:t>
            </a:r>
          </a:p>
          <a:p>
            <a:pPr lvl="1"/>
            <a:r>
              <a:rPr lang="en-AU" dirty="0"/>
              <a:t>explore a valid national factor (e.g. reconciliation, the Apology (2008), the Redfern Park speech, and the Northern Territory Intervention)</a:t>
            </a:r>
            <a:endParaRPr lang="en-US" dirty="0"/>
          </a:p>
          <a:p>
            <a:pPr lvl="1"/>
            <a:r>
              <a:rPr lang="en-AU" dirty="0"/>
              <a:t>explore a valid international factor (i.e. the United Nations Declaration on the Rights of Indigenous Peoples)</a:t>
            </a:r>
            <a:endParaRPr lang="en-US" dirty="0"/>
          </a:p>
          <a:p>
            <a:pPr lvl="1"/>
            <a:r>
              <a:rPr lang="en-AU" dirty="0"/>
              <a:t>explore how each factor supported and/or limited the perception of Australian Indigenous culture</a:t>
            </a:r>
            <a:endParaRPr lang="en-US" dirty="0"/>
          </a:p>
          <a:p>
            <a:pPr lvl="1"/>
            <a:r>
              <a:rPr lang="en-AU" dirty="0"/>
              <a:t>use evidence from the representations and/or material studied throughout the year </a:t>
            </a:r>
            <a:endParaRPr lang="en-US" dirty="0"/>
          </a:p>
          <a:p>
            <a:pPr lvl="1"/>
            <a:endParaRPr lang="en-US" dirty="0"/>
          </a:p>
          <a:p>
            <a:endParaRPr lang="en-US" dirty="0"/>
          </a:p>
        </p:txBody>
      </p:sp>
    </p:spTree>
    <p:extLst>
      <p:ext uri="{BB962C8B-B14F-4D97-AF65-F5344CB8AC3E}">
        <p14:creationId xmlns:p14="http://schemas.microsoft.com/office/powerpoint/2010/main" val="7884367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p:txBody>
          <a:bodyPr/>
          <a:lstStyle/>
          <a:p>
            <a:r>
              <a:rPr lang="en-AU" dirty="0"/>
              <a:t>Many students did not fully explore the potential impacts on the perception of Australian Indigenous culture</a:t>
            </a:r>
          </a:p>
          <a:p>
            <a:r>
              <a:rPr lang="en-AU" dirty="0"/>
              <a:t>Many students did not include an example of an international factor</a:t>
            </a:r>
            <a:endParaRPr lang="en-US" dirty="0"/>
          </a:p>
          <a:p>
            <a:endParaRPr lang="en-US" dirty="0"/>
          </a:p>
        </p:txBody>
      </p:sp>
    </p:spTree>
    <p:extLst>
      <p:ext uri="{BB962C8B-B14F-4D97-AF65-F5344CB8AC3E}">
        <p14:creationId xmlns:p14="http://schemas.microsoft.com/office/powerpoint/2010/main" val="18559928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4. </a:t>
            </a:r>
            <a:r>
              <a:rPr lang="en-AU" sz="1800" dirty="0"/>
              <a:t>What is the distinction between ethnocentrism and cultural relativism? Provide examples from Australian Indigenous culture to support your explanation.</a:t>
            </a:r>
            <a:r>
              <a:rPr lang="en-US" sz="1800" dirty="0"/>
              <a:t> (4 marks)</a:t>
            </a:r>
          </a:p>
        </p:txBody>
      </p:sp>
      <p:sp>
        <p:nvSpPr>
          <p:cNvPr id="3" name="Content Placeholder 2"/>
          <p:cNvSpPr>
            <a:spLocks noGrp="1"/>
          </p:cNvSpPr>
          <p:nvPr>
            <p:ph idx="1"/>
          </p:nvPr>
        </p:nvSpPr>
        <p:spPr/>
        <p:txBody>
          <a:bodyPr/>
          <a:lstStyle/>
          <a:p>
            <a:r>
              <a:rPr lang="en-US" dirty="0"/>
              <a:t>Students needed to:</a:t>
            </a:r>
          </a:p>
          <a:p>
            <a:pPr lvl="1"/>
            <a:r>
              <a:rPr lang="en-AU" dirty="0"/>
              <a:t>show an understanding of the concepts of ethnocentrism and cultural relativism</a:t>
            </a:r>
            <a:endParaRPr lang="en-US" dirty="0"/>
          </a:p>
          <a:p>
            <a:pPr lvl="1"/>
            <a:r>
              <a:rPr lang="en-AU" dirty="0"/>
              <a:t>provide evidence relating to Australian Indigenous culture</a:t>
            </a:r>
            <a:endParaRPr lang="en-US" dirty="0"/>
          </a:p>
          <a:p>
            <a:pPr lvl="1"/>
            <a:r>
              <a:rPr lang="en-AU" dirty="0"/>
              <a:t>outline one or more differences between these sociological terms</a:t>
            </a:r>
            <a:endParaRPr lang="en-US" dirty="0"/>
          </a:p>
          <a:p>
            <a:endParaRPr lang="en-US" dirty="0"/>
          </a:p>
          <a:p>
            <a:r>
              <a:rPr lang="en-US" dirty="0"/>
              <a:t>Comments</a:t>
            </a:r>
          </a:p>
          <a:p>
            <a:pPr lvl="1"/>
            <a:r>
              <a:rPr lang="en-US" dirty="0"/>
              <a:t>Some students did not provide Australian Indigenous </a:t>
            </a:r>
            <a:r>
              <a:rPr lang="en-US" i="1" dirty="0"/>
              <a:t>examples</a:t>
            </a:r>
          </a:p>
          <a:p>
            <a:pPr lvl="1"/>
            <a:r>
              <a:rPr lang="en-US" dirty="0"/>
              <a:t>Many student simply defined the key concepts and </a:t>
            </a:r>
            <a:r>
              <a:rPr lang="en-US" i="1" dirty="0"/>
              <a:t>did not explore the distinction </a:t>
            </a:r>
            <a:r>
              <a:rPr lang="en-US" dirty="0"/>
              <a:t>between the two</a:t>
            </a:r>
          </a:p>
          <a:p>
            <a:endParaRPr lang="en-US" dirty="0"/>
          </a:p>
        </p:txBody>
      </p:sp>
    </p:spTree>
    <p:extLst>
      <p:ext uri="{BB962C8B-B14F-4D97-AF65-F5344CB8AC3E}">
        <p14:creationId xmlns:p14="http://schemas.microsoft.com/office/powerpoint/2010/main" val="14043854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Section B - Ethnicity</a:t>
            </a:r>
          </a:p>
        </p:txBody>
      </p:sp>
      <p:sp>
        <p:nvSpPr>
          <p:cNvPr id="3" name="Content Placeholder 2"/>
          <p:cNvSpPr>
            <a:spLocks noGrp="1"/>
          </p:cNvSpPr>
          <p:nvPr>
            <p:ph idx="1"/>
          </p:nvPr>
        </p:nvSpPr>
        <p:spPr/>
        <p:txBody>
          <a:bodyPr/>
          <a:lstStyle/>
          <a:p>
            <a:r>
              <a:rPr lang="en-AU" dirty="0"/>
              <a:t>Some students referred to religions such as Muslims or Sikhs as ethnic groups</a:t>
            </a:r>
          </a:p>
          <a:p>
            <a:pPr lvl="1"/>
            <a:r>
              <a:rPr lang="en-AU" dirty="0"/>
              <a:t> It should be noted that religions are not ethnic groups</a:t>
            </a:r>
            <a:endParaRPr lang="en-US" dirty="0"/>
          </a:p>
          <a:p>
            <a:endParaRPr lang="en-US" dirty="0"/>
          </a:p>
        </p:txBody>
      </p:sp>
    </p:spTree>
    <p:extLst>
      <p:ext uri="{BB962C8B-B14F-4D97-AF65-F5344CB8AC3E}">
        <p14:creationId xmlns:p14="http://schemas.microsoft.com/office/powerpoint/2010/main" val="172308849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5. </a:t>
            </a:r>
            <a:r>
              <a:rPr lang="en-AU" sz="1800" dirty="0"/>
              <a:t>Provide </a:t>
            </a:r>
            <a:r>
              <a:rPr lang="en-AU" sz="1800" b="1" dirty="0"/>
              <a:t>two</a:t>
            </a:r>
            <a:r>
              <a:rPr lang="en-AU" sz="1800" dirty="0"/>
              <a:t> examples of Australia’s ethnically diverse population by referring to the representation and other material that you have studied this year.</a:t>
            </a:r>
            <a:r>
              <a:rPr lang="en-US" sz="1800" dirty="0"/>
              <a:t>            (2 marks)</a:t>
            </a:r>
          </a:p>
        </p:txBody>
      </p:sp>
      <p:sp>
        <p:nvSpPr>
          <p:cNvPr id="3" name="Content Placeholder 2"/>
          <p:cNvSpPr>
            <a:spLocks noGrp="1"/>
          </p:cNvSpPr>
          <p:nvPr>
            <p:ph idx="1"/>
          </p:nvPr>
        </p:nvSpPr>
        <p:spPr/>
        <p:txBody>
          <a:bodyPr/>
          <a:lstStyle/>
          <a:p>
            <a:r>
              <a:rPr lang="en-US" dirty="0"/>
              <a:t>Students needed to:</a:t>
            </a:r>
          </a:p>
          <a:p>
            <a:pPr lvl="1"/>
            <a:r>
              <a:rPr lang="en-AU" dirty="0"/>
              <a:t>This question required students to provide two examples of Australia’s ethnically diverse population by referring to the representation and other material studied</a:t>
            </a:r>
            <a:endParaRPr lang="en-US" dirty="0"/>
          </a:p>
          <a:p>
            <a:pPr lvl="1"/>
            <a:endParaRPr lang="en-US" dirty="0"/>
          </a:p>
          <a:p>
            <a:r>
              <a:rPr lang="en-US" dirty="0"/>
              <a:t>Comments</a:t>
            </a:r>
          </a:p>
          <a:p>
            <a:pPr lvl="1"/>
            <a:r>
              <a:rPr lang="en-US" dirty="0"/>
              <a:t>Most students responded well to this question</a:t>
            </a:r>
          </a:p>
          <a:p>
            <a:endParaRPr lang="en-US" dirty="0"/>
          </a:p>
        </p:txBody>
      </p:sp>
    </p:spTree>
    <p:extLst>
      <p:ext uri="{BB962C8B-B14F-4D97-AF65-F5344CB8AC3E}">
        <p14:creationId xmlns:p14="http://schemas.microsoft.com/office/powerpoint/2010/main" val="109760247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6. The representation describes mainly positive outcomes of the challenges experienced by Blacktown Sudanese.</a:t>
            </a:r>
            <a:br>
              <a:rPr lang="en-US" sz="1800" dirty="0"/>
            </a:br>
            <a:r>
              <a:rPr lang="en-AU" sz="1800" dirty="0"/>
              <a:t>Explain how </a:t>
            </a:r>
            <a:r>
              <a:rPr lang="en-AU" sz="1800" b="1" dirty="0"/>
              <a:t>one</a:t>
            </a:r>
            <a:r>
              <a:rPr lang="en-AU" sz="1800" dirty="0"/>
              <a:t> ethnic group that you have studied this year has experienced and addressed challenges.</a:t>
            </a:r>
            <a:r>
              <a:rPr lang="en-US" sz="1800" dirty="0"/>
              <a:t> (8 marks)</a:t>
            </a:r>
          </a:p>
        </p:txBody>
      </p:sp>
      <p:sp>
        <p:nvSpPr>
          <p:cNvPr id="3" name="Content Placeholder 2"/>
          <p:cNvSpPr>
            <a:spLocks noGrp="1"/>
          </p:cNvSpPr>
          <p:nvPr>
            <p:ph idx="1"/>
          </p:nvPr>
        </p:nvSpPr>
        <p:spPr/>
        <p:txBody>
          <a:bodyPr/>
          <a:lstStyle/>
          <a:p>
            <a:r>
              <a:rPr lang="en-US" dirty="0"/>
              <a:t>Students needed to:</a:t>
            </a:r>
          </a:p>
          <a:p>
            <a:pPr lvl="1"/>
            <a:r>
              <a:rPr lang="en-AU" dirty="0"/>
              <a:t>make reference to a specific ethnic group</a:t>
            </a:r>
            <a:endParaRPr lang="en-US" dirty="0"/>
          </a:p>
          <a:p>
            <a:pPr lvl="1"/>
            <a:r>
              <a:rPr lang="en-AU" dirty="0"/>
              <a:t>explain challenges (e.g. language barriers, loneliness, seeking employment, racism, othering)</a:t>
            </a:r>
            <a:endParaRPr lang="en-US" dirty="0"/>
          </a:p>
          <a:p>
            <a:pPr lvl="1"/>
            <a:r>
              <a:rPr lang="en-AU" dirty="0"/>
              <a:t>explain the actions involved in addressing the challenges (e.g. provision of friendship and support groups, attending a language program)</a:t>
            </a:r>
            <a:endParaRPr lang="en-US" dirty="0"/>
          </a:p>
          <a:p>
            <a:pPr lvl="1"/>
            <a:r>
              <a:rPr lang="en-AU" dirty="0"/>
              <a:t>use evidence to support the explanation </a:t>
            </a:r>
            <a:endParaRPr lang="en-US" dirty="0"/>
          </a:p>
          <a:p>
            <a:pPr marL="0" indent="0">
              <a:buNone/>
            </a:pPr>
            <a:endParaRPr lang="en-US" dirty="0"/>
          </a:p>
        </p:txBody>
      </p:sp>
    </p:spTree>
    <p:extLst>
      <p:ext uri="{BB962C8B-B14F-4D97-AF65-F5344CB8AC3E}">
        <p14:creationId xmlns:p14="http://schemas.microsoft.com/office/powerpoint/2010/main" val="8585204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p:txBody>
          <a:bodyPr/>
          <a:lstStyle/>
          <a:p>
            <a:r>
              <a:rPr lang="en-US" dirty="0"/>
              <a:t>Overall, the following gaps were identified in student response:</a:t>
            </a:r>
          </a:p>
          <a:p>
            <a:pPr marL="0" indent="0">
              <a:buNone/>
            </a:pPr>
            <a:endParaRPr lang="en-US" dirty="0"/>
          </a:p>
          <a:p>
            <a:pPr lvl="1"/>
            <a:r>
              <a:rPr lang="en-US" dirty="0"/>
              <a:t>More than one challenge was required</a:t>
            </a:r>
          </a:p>
          <a:p>
            <a:pPr lvl="1"/>
            <a:r>
              <a:rPr lang="en-US" dirty="0"/>
              <a:t>The actions and outcome was required</a:t>
            </a:r>
          </a:p>
          <a:p>
            <a:pPr lvl="1"/>
            <a:r>
              <a:rPr lang="en-US" dirty="0"/>
              <a:t>Specific evidence was needed</a:t>
            </a:r>
          </a:p>
        </p:txBody>
      </p:sp>
    </p:spTree>
    <p:extLst>
      <p:ext uri="{BB962C8B-B14F-4D97-AF65-F5344CB8AC3E}">
        <p14:creationId xmlns:p14="http://schemas.microsoft.com/office/powerpoint/2010/main" val="84533262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77334" y="609599"/>
            <a:ext cx="8596668" cy="1434957"/>
          </a:xfrm>
        </p:spPr>
        <p:txBody>
          <a:bodyPr>
            <a:noAutofit/>
          </a:bodyPr>
          <a:lstStyle/>
          <a:p>
            <a:r>
              <a:rPr lang="en-US" sz="1800" dirty="0"/>
              <a:t>7. Social institutions respond to ethnic diversity at local, state and national levels.  </a:t>
            </a:r>
            <a:r>
              <a:rPr lang="en-AU" sz="1800" dirty="0"/>
              <a:t>Using </a:t>
            </a:r>
            <a:r>
              <a:rPr lang="en-AU" sz="1800" b="1" dirty="0"/>
              <a:t>one</a:t>
            </a:r>
            <a:r>
              <a:rPr lang="en-AU" sz="1800" dirty="0"/>
              <a:t> example for each level, describe how social institutions have responded to ethnic diversity in Australia. Refer to the representation and/or other material that you have studied this year.</a:t>
            </a:r>
            <a:r>
              <a:rPr lang="en-US" sz="1800" dirty="0"/>
              <a:t> (7 marks)</a:t>
            </a:r>
          </a:p>
        </p:txBody>
      </p:sp>
      <p:sp>
        <p:nvSpPr>
          <p:cNvPr id="3" name="Content Placeholder 2"/>
          <p:cNvSpPr>
            <a:spLocks noGrp="1"/>
          </p:cNvSpPr>
          <p:nvPr>
            <p:ph idx="1"/>
          </p:nvPr>
        </p:nvSpPr>
        <p:spPr/>
        <p:txBody>
          <a:bodyPr/>
          <a:lstStyle/>
          <a:p>
            <a:r>
              <a:rPr lang="en-US" dirty="0"/>
              <a:t>Students needed to:</a:t>
            </a:r>
          </a:p>
          <a:p>
            <a:pPr lvl="1"/>
            <a:r>
              <a:rPr lang="en-AU" dirty="0"/>
              <a:t>demonstrate an understanding of the concept of ethnic diversity </a:t>
            </a:r>
          </a:p>
          <a:p>
            <a:pPr lvl="1"/>
            <a:r>
              <a:rPr lang="en-AU" dirty="0"/>
              <a:t>provide descriptive details of local, state and federal social institutions</a:t>
            </a:r>
            <a:endParaRPr lang="en-US" dirty="0"/>
          </a:p>
          <a:p>
            <a:pPr lvl="1"/>
            <a:r>
              <a:rPr lang="en-AU" dirty="0"/>
              <a:t>explain how each institution responds to the needs of ethnic groups (i.e. the specific support that they provided)</a:t>
            </a:r>
            <a:endParaRPr lang="en-US" dirty="0"/>
          </a:p>
          <a:p>
            <a:pPr lvl="1"/>
            <a:r>
              <a:rPr lang="en-AU" dirty="0"/>
              <a:t>use evidence from the representations and/or material studied throughout the year</a:t>
            </a:r>
            <a:endParaRPr lang="en-US" dirty="0"/>
          </a:p>
        </p:txBody>
      </p:sp>
    </p:spTree>
    <p:extLst>
      <p:ext uri="{BB962C8B-B14F-4D97-AF65-F5344CB8AC3E}">
        <p14:creationId xmlns:p14="http://schemas.microsoft.com/office/powerpoint/2010/main" val="1721939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p:txBody>
          <a:bodyPr/>
          <a:lstStyle/>
          <a:p>
            <a:r>
              <a:rPr lang="en-US" dirty="0"/>
              <a:t>Overall, the following gaps in student responses were identified:</a:t>
            </a:r>
          </a:p>
          <a:p>
            <a:pPr marL="0" indent="0">
              <a:buNone/>
            </a:pPr>
            <a:endParaRPr lang="en-US" dirty="0"/>
          </a:p>
          <a:p>
            <a:pPr lvl="1"/>
            <a:r>
              <a:rPr lang="en-US" dirty="0"/>
              <a:t>Many students did not provide an example for the three types of social institutions</a:t>
            </a:r>
          </a:p>
          <a:p>
            <a:pPr lvl="1"/>
            <a:r>
              <a:rPr lang="en-US" dirty="0"/>
              <a:t>Many did not provide evidence</a:t>
            </a:r>
          </a:p>
        </p:txBody>
      </p:sp>
    </p:spTree>
    <p:extLst>
      <p:ext uri="{BB962C8B-B14F-4D97-AF65-F5344CB8AC3E}">
        <p14:creationId xmlns:p14="http://schemas.microsoft.com/office/powerpoint/2010/main" val="17242596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8. </a:t>
            </a:r>
            <a:r>
              <a:rPr lang="en-AU" sz="1800" dirty="0"/>
              <a:t>Explain how race and ethnicity differ.</a:t>
            </a:r>
            <a:r>
              <a:rPr lang="en-US" sz="1800" dirty="0"/>
              <a:t> (3 marks)</a:t>
            </a:r>
          </a:p>
        </p:txBody>
      </p:sp>
      <p:sp>
        <p:nvSpPr>
          <p:cNvPr id="3" name="Content Placeholder 2"/>
          <p:cNvSpPr>
            <a:spLocks noGrp="1"/>
          </p:cNvSpPr>
          <p:nvPr>
            <p:ph idx="1"/>
          </p:nvPr>
        </p:nvSpPr>
        <p:spPr>
          <a:xfrm>
            <a:off x="677334" y="1733107"/>
            <a:ext cx="8596668" cy="4308255"/>
          </a:xfrm>
        </p:spPr>
        <p:txBody>
          <a:bodyPr/>
          <a:lstStyle/>
          <a:p>
            <a:pPr marL="0" lvl="0" indent="0">
              <a:buNone/>
            </a:pPr>
            <a:r>
              <a:rPr lang="en-US" dirty="0"/>
              <a:t>Students needed to:</a:t>
            </a:r>
          </a:p>
          <a:p>
            <a:pPr marL="0" lvl="0" indent="0">
              <a:buNone/>
            </a:pPr>
            <a:endParaRPr lang="en-AU" dirty="0"/>
          </a:p>
          <a:p>
            <a:pPr lvl="0"/>
            <a:r>
              <a:rPr lang="en-AU" dirty="0"/>
              <a:t>demonstrate an understanding of the concepts of race and ethnicity</a:t>
            </a:r>
          </a:p>
          <a:p>
            <a:pPr lvl="0"/>
            <a:r>
              <a:rPr lang="en-AU" dirty="0"/>
              <a:t>explain the difference between the concepts</a:t>
            </a:r>
            <a:endParaRPr lang="en-US" dirty="0"/>
          </a:p>
          <a:p>
            <a:pPr lvl="1"/>
            <a:r>
              <a:rPr lang="en-AU" dirty="0"/>
              <a:t>for example, ethnicity allows for a greater range of factors to be considered when grouping people; race has a biological focus, whereas, ethnicity has a social focus; race is ethnocentric and ethnicity is culturally relative</a:t>
            </a:r>
            <a:endParaRPr lang="en-US" dirty="0"/>
          </a:p>
          <a:p>
            <a:pPr lvl="0"/>
            <a:endParaRPr lang="en-US" dirty="0"/>
          </a:p>
          <a:p>
            <a:endParaRPr lang="en-US" dirty="0"/>
          </a:p>
        </p:txBody>
      </p:sp>
    </p:spTree>
    <p:extLst>
      <p:ext uri="{BB962C8B-B14F-4D97-AF65-F5344CB8AC3E}">
        <p14:creationId xmlns:p14="http://schemas.microsoft.com/office/powerpoint/2010/main" val="179421041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comments</a:t>
            </a:r>
          </a:p>
        </p:txBody>
      </p:sp>
      <p:sp>
        <p:nvSpPr>
          <p:cNvPr id="3" name="Content Placeholder 2"/>
          <p:cNvSpPr>
            <a:spLocks noGrp="1"/>
          </p:cNvSpPr>
          <p:nvPr>
            <p:ph idx="1"/>
          </p:nvPr>
        </p:nvSpPr>
        <p:spPr>
          <a:xfrm>
            <a:off x="677334" y="1691640"/>
            <a:ext cx="8596668" cy="4349723"/>
          </a:xfrm>
        </p:spPr>
        <p:txBody>
          <a:bodyPr>
            <a:normAutofit fontScale="92500" lnSpcReduction="20000"/>
          </a:bodyPr>
          <a:lstStyle/>
          <a:p>
            <a:pPr>
              <a:lnSpc>
                <a:spcPct val="200000"/>
              </a:lnSpc>
            </a:pPr>
            <a:r>
              <a:rPr lang="en-US" dirty="0"/>
              <a:t>It is important for students to pay attention to </a:t>
            </a:r>
            <a:r>
              <a:rPr lang="en-US" b="1" dirty="0"/>
              <a:t>key instructional terms </a:t>
            </a:r>
          </a:p>
          <a:p>
            <a:pPr lvl="1">
              <a:lnSpc>
                <a:spcPct val="200000"/>
              </a:lnSpc>
            </a:pPr>
            <a:r>
              <a:rPr lang="en-US" dirty="0"/>
              <a:t>e.g. compare and evaluate</a:t>
            </a:r>
          </a:p>
          <a:p>
            <a:pPr>
              <a:lnSpc>
                <a:spcPct val="200000"/>
              </a:lnSpc>
            </a:pPr>
            <a:r>
              <a:rPr lang="en-US" dirty="0"/>
              <a:t>They should also answer </a:t>
            </a:r>
            <a:r>
              <a:rPr lang="en-US" b="1" dirty="0"/>
              <a:t>all parts </a:t>
            </a:r>
            <a:r>
              <a:rPr lang="en-US" dirty="0"/>
              <a:t>of complex questions </a:t>
            </a:r>
          </a:p>
          <a:p>
            <a:pPr lvl="1">
              <a:lnSpc>
                <a:spcPct val="200000"/>
              </a:lnSpc>
            </a:pPr>
            <a:r>
              <a:rPr lang="en-US" dirty="0"/>
              <a:t>e.g. how many examples are required, what characteristics are being compared</a:t>
            </a:r>
          </a:p>
          <a:p>
            <a:pPr>
              <a:lnSpc>
                <a:spcPct val="200000"/>
              </a:lnSpc>
            </a:pPr>
            <a:r>
              <a:rPr lang="en-US" dirty="0"/>
              <a:t>It is useful to note that the following </a:t>
            </a:r>
            <a:r>
              <a:rPr lang="en-US" b="1" dirty="0"/>
              <a:t>definitions/ theories </a:t>
            </a:r>
            <a:r>
              <a:rPr lang="en-US" dirty="0"/>
              <a:t>can be found in the Study Design</a:t>
            </a:r>
          </a:p>
          <a:p>
            <a:pPr lvl="1">
              <a:lnSpc>
                <a:spcPct val="200000"/>
              </a:lnSpc>
            </a:pPr>
            <a:r>
              <a:rPr lang="en-US" dirty="0"/>
              <a:t>Culture, ethnicity, race, ‘other’, ethnic hybridity, community, power, meaning of ICT, deprivation and new social movement theory</a:t>
            </a:r>
          </a:p>
          <a:p>
            <a:pPr marL="0" indent="0">
              <a:lnSpc>
                <a:spcPct val="200000"/>
              </a:lnSpc>
              <a:buNone/>
            </a:pPr>
            <a:endParaRPr lang="is-IS"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10692314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Section C </a:t>
            </a:r>
            <a:br>
              <a:rPr lang="en-US" dirty="0"/>
            </a:br>
            <a:r>
              <a:rPr lang="en-US" dirty="0"/>
              <a:t>– Extended response (Social movements)</a:t>
            </a:r>
          </a:p>
        </p:txBody>
      </p:sp>
      <p:sp>
        <p:nvSpPr>
          <p:cNvPr id="3" name="Content Placeholder 2"/>
          <p:cNvSpPr>
            <a:spLocks noGrp="1"/>
          </p:cNvSpPr>
          <p:nvPr>
            <p:ph idx="1"/>
          </p:nvPr>
        </p:nvSpPr>
        <p:spPr>
          <a:xfrm>
            <a:off x="677334" y="2160589"/>
            <a:ext cx="8596668" cy="3880773"/>
          </a:xfrm>
        </p:spPr>
        <p:txBody>
          <a:bodyPr/>
          <a:lstStyle/>
          <a:p>
            <a:r>
              <a:rPr lang="en-AU" dirty="0"/>
              <a:t>This section of the examination paper was not answered well by many students</a:t>
            </a:r>
          </a:p>
          <a:p>
            <a:r>
              <a:rPr lang="en-AU" dirty="0"/>
              <a:t>The main area of concern related to the lack of comparison</a:t>
            </a:r>
          </a:p>
          <a:p>
            <a:pPr lvl="1"/>
            <a:r>
              <a:rPr lang="en-AU" dirty="0"/>
              <a:t>When comparing, answers must show similarities and differences between factors </a:t>
            </a:r>
            <a:endParaRPr lang="en-US" dirty="0"/>
          </a:p>
        </p:txBody>
      </p:sp>
    </p:spTree>
    <p:extLst>
      <p:ext uri="{BB962C8B-B14F-4D97-AF65-F5344CB8AC3E}">
        <p14:creationId xmlns:p14="http://schemas.microsoft.com/office/powerpoint/2010/main" val="156825375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9. </a:t>
            </a:r>
            <a:r>
              <a:rPr lang="en-AU" sz="1800" dirty="0"/>
              <a:t>Compare the success of </a:t>
            </a:r>
            <a:r>
              <a:rPr lang="en-AU" sz="1800" b="1" dirty="0"/>
              <a:t>two</a:t>
            </a:r>
            <a:r>
              <a:rPr lang="en-AU" sz="1800" dirty="0"/>
              <a:t> factors that affect the ability of social movements to create change. In your response, refer to </a:t>
            </a:r>
            <a:r>
              <a:rPr lang="en-AU" sz="1800" b="1" dirty="0"/>
              <a:t>two</a:t>
            </a:r>
            <a:r>
              <a:rPr lang="en-AU" sz="1800" dirty="0"/>
              <a:t> social movements that you have studied this year.</a:t>
            </a:r>
            <a:r>
              <a:rPr lang="en-US" sz="1800" dirty="0"/>
              <a:t>  (10 marks)</a:t>
            </a:r>
          </a:p>
        </p:txBody>
      </p:sp>
      <p:sp>
        <p:nvSpPr>
          <p:cNvPr id="3" name="Content Placeholder 2"/>
          <p:cNvSpPr>
            <a:spLocks noGrp="1"/>
          </p:cNvSpPr>
          <p:nvPr>
            <p:ph idx="1"/>
          </p:nvPr>
        </p:nvSpPr>
        <p:spPr>
          <a:xfrm>
            <a:off x="677334" y="2003461"/>
            <a:ext cx="8596668" cy="4037901"/>
          </a:xfrm>
        </p:spPr>
        <p:txBody>
          <a:bodyPr>
            <a:normAutofit lnSpcReduction="10000"/>
          </a:bodyPr>
          <a:lstStyle/>
          <a:p>
            <a:r>
              <a:rPr lang="en-US" dirty="0"/>
              <a:t>Students needed to:</a:t>
            </a:r>
          </a:p>
          <a:p>
            <a:pPr lvl="1">
              <a:lnSpc>
                <a:spcPct val="150000"/>
              </a:lnSpc>
            </a:pPr>
            <a:r>
              <a:rPr lang="en-AU" dirty="0"/>
              <a:t>demonstrate an understanding of the concepts of social movement and social change</a:t>
            </a:r>
            <a:endParaRPr lang="en-US" dirty="0"/>
          </a:p>
          <a:p>
            <a:pPr lvl="1">
              <a:lnSpc>
                <a:spcPct val="150000"/>
              </a:lnSpc>
            </a:pPr>
            <a:r>
              <a:rPr lang="en-AU" dirty="0"/>
              <a:t>make reference to two specific social movements </a:t>
            </a:r>
            <a:endParaRPr lang="en-US" dirty="0"/>
          </a:p>
          <a:p>
            <a:pPr lvl="1">
              <a:lnSpc>
                <a:spcPct val="150000"/>
              </a:lnSpc>
            </a:pPr>
            <a:r>
              <a:rPr lang="en-AU" dirty="0"/>
              <a:t>describe the factors employed by the social movements </a:t>
            </a:r>
            <a:endParaRPr lang="en-US" dirty="0"/>
          </a:p>
          <a:p>
            <a:pPr lvl="1">
              <a:lnSpc>
                <a:spcPct val="150000"/>
              </a:lnSpc>
            </a:pPr>
            <a:r>
              <a:rPr lang="en-AU" dirty="0"/>
              <a:t>explore the level of success achieved by each movement</a:t>
            </a:r>
            <a:endParaRPr lang="en-US" dirty="0"/>
          </a:p>
          <a:p>
            <a:pPr lvl="1">
              <a:lnSpc>
                <a:spcPct val="150000"/>
              </a:lnSpc>
            </a:pPr>
            <a:r>
              <a:rPr lang="en-AU" dirty="0"/>
              <a:t>engage in a </a:t>
            </a:r>
            <a:r>
              <a:rPr lang="en-AU" u="sng" dirty="0"/>
              <a:t>comparison</a:t>
            </a:r>
            <a:r>
              <a:rPr lang="en-AU" dirty="0"/>
              <a:t> of the movement’s ability to achieve social change using the two factors</a:t>
            </a:r>
            <a:endParaRPr lang="en-US" dirty="0"/>
          </a:p>
          <a:p>
            <a:pPr lvl="1">
              <a:lnSpc>
                <a:spcPct val="150000"/>
              </a:lnSpc>
            </a:pPr>
            <a:r>
              <a:rPr lang="en-AU" dirty="0"/>
              <a:t>use detailed evidence to support their comparison</a:t>
            </a:r>
            <a:r>
              <a:rPr lang="en-US" dirty="0"/>
              <a:t> </a:t>
            </a:r>
          </a:p>
        </p:txBody>
      </p:sp>
    </p:spTree>
    <p:extLst>
      <p:ext uri="{BB962C8B-B14F-4D97-AF65-F5344CB8AC3E}">
        <p14:creationId xmlns:p14="http://schemas.microsoft.com/office/powerpoint/2010/main" val="97812931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a:xfrm>
            <a:off x="677334" y="1930401"/>
            <a:ext cx="8596668" cy="4110962"/>
          </a:xfrm>
        </p:spPr>
        <p:txBody>
          <a:bodyPr/>
          <a:lstStyle/>
          <a:p>
            <a:r>
              <a:rPr lang="en-AU" dirty="0"/>
              <a:t>Patterns across student responses:</a:t>
            </a:r>
          </a:p>
          <a:p>
            <a:pPr marL="0" indent="0">
              <a:buNone/>
            </a:pPr>
            <a:endParaRPr lang="en-AU" dirty="0"/>
          </a:p>
          <a:p>
            <a:pPr lvl="1"/>
            <a:r>
              <a:rPr lang="en-AU" sz="1800" dirty="0"/>
              <a:t>Weaker responses identified two social movements but did not make direct comparisons between the groups. </a:t>
            </a:r>
          </a:p>
          <a:p>
            <a:pPr lvl="1"/>
            <a:r>
              <a:rPr lang="en-AU" sz="1800" dirty="0"/>
              <a:t>Stronger responses compared how two different movements used methods such as the media, a charismatic leader, supporters, financial resources, vandalism, petitions, protest marches or celebrity endorsements to attempt to achieve change</a:t>
            </a:r>
            <a:endParaRPr lang="en-US" sz="1800" dirty="0"/>
          </a:p>
          <a:p>
            <a:pPr marL="0" indent="0">
              <a:buNone/>
            </a:pPr>
            <a:endParaRPr lang="en-US" dirty="0"/>
          </a:p>
        </p:txBody>
      </p:sp>
    </p:spTree>
    <p:extLst>
      <p:ext uri="{BB962C8B-B14F-4D97-AF65-F5344CB8AC3E}">
        <p14:creationId xmlns:p14="http://schemas.microsoft.com/office/powerpoint/2010/main" val="172973501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10. Social movements can be described as alternative, redemptive, reformative or revolutionary.  </a:t>
            </a:r>
            <a:r>
              <a:rPr lang="en-AU" sz="1800" dirty="0"/>
              <a:t>Compare characteristics of </a:t>
            </a:r>
            <a:r>
              <a:rPr lang="en-AU" sz="1800" b="1" dirty="0"/>
              <a:t>two</a:t>
            </a:r>
            <a:r>
              <a:rPr lang="en-AU" sz="1800" dirty="0"/>
              <a:t> types of social movements in the emergence stage. Refer to material that you have studied this year.</a:t>
            </a:r>
            <a:r>
              <a:rPr lang="en-US" sz="1800" dirty="0"/>
              <a:t>            (10 marks)</a:t>
            </a:r>
          </a:p>
        </p:txBody>
      </p:sp>
      <p:sp>
        <p:nvSpPr>
          <p:cNvPr id="3" name="Content Placeholder 2"/>
          <p:cNvSpPr>
            <a:spLocks noGrp="1"/>
          </p:cNvSpPr>
          <p:nvPr>
            <p:ph idx="1"/>
          </p:nvPr>
        </p:nvSpPr>
        <p:spPr/>
        <p:txBody>
          <a:bodyPr/>
          <a:lstStyle/>
          <a:p>
            <a:r>
              <a:rPr lang="en-US" dirty="0"/>
              <a:t>Students needed to:</a:t>
            </a:r>
          </a:p>
          <a:p>
            <a:pPr lvl="1"/>
            <a:r>
              <a:rPr lang="en-AU" dirty="0"/>
              <a:t>demonstrate an understanding of the concepts of social movement, emergence and social movement lifecycle</a:t>
            </a:r>
            <a:endParaRPr lang="en-US" dirty="0"/>
          </a:p>
          <a:p>
            <a:pPr lvl="1"/>
            <a:r>
              <a:rPr lang="en-AU" dirty="0"/>
              <a:t>accurately identify two movements in the emergence stage of the social movement lifecycle</a:t>
            </a:r>
            <a:endParaRPr lang="en-US" dirty="0"/>
          </a:p>
          <a:p>
            <a:pPr lvl="1"/>
            <a:r>
              <a:rPr lang="en-AU" dirty="0"/>
              <a:t>accurately identify two different types of movements (from the four types of social movements: alternative, redemptive, reformative, revolutionary)</a:t>
            </a:r>
            <a:endParaRPr lang="en-US" dirty="0"/>
          </a:p>
          <a:p>
            <a:pPr lvl="1"/>
            <a:r>
              <a:rPr lang="en-AU" dirty="0"/>
              <a:t>compare the characteristics of each movement in the first stage of the lifecycle (e.g. person[s] who initiated the movement, time period, area[s] of concern, degree of social change desired)</a:t>
            </a:r>
            <a:endParaRPr lang="en-US" dirty="0"/>
          </a:p>
          <a:p>
            <a:pPr lvl="1"/>
            <a:r>
              <a:rPr lang="en-AU" dirty="0"/>
              <a:t>use detailed evidence to support the comparison</a:t>
            </a:r>
            <a:endParaRPr lang="en-US" dirty="0"/>
          </a:p>
          <a:p>
            <a:pPr lvl="1"/>
            <a:endParaRPr lang="en-US" dirty="0"/>
          </a:p>
          <a:p>
            <a:endParaRPr lang="en-US" dirty="0"/>
          </a:p>
        </p:txBody>
      </p:sp>
    </p:spTree>
    <p:extLst>
      <p:ext uri="{BB962C8B-B14F-4D97-AF65-F5344CB8AC3E}">
        <p14:creationId xmlns:p14="http://schemas.microsoft.com/office/powerpoint/2010/main" val="158676166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p:txBody>
          <a:bodyPr/>
          <a:lstStyle/>
          <a:p>
            <a:r>
              <a:rPr lang="en-US" dirty="0"/>
              <a:t>Similarly to question 9, many students did not engage in any comparison when responding to this question</a:t>
            </a:r>
          </a:p>
        </p:txBody>
      </p:sp>
    </p:spTree>
    <p:extLst>
      <p:ext uri="{BB962C8B-B14F-4D97-AF65-F5344CB8AC3E}">
        <p14:creationId xmlns:p14="http://schemas.microsoft.com/office/powerpoint/2010/main" val="21325426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Section D </a:t>
            </a:r>
            <a:br>
              <a:rPr lang="en-US" dirty="0"/>
            </a:br>
            <a:r>
              <a:rPr lang="en-US" dirty="0"/>
              <a:t>- Essay (Community)</a:t>
            </a:r>
          </a:p>
        </p:txBody>
      </p:sp>
      <p:sp>
        <p:nvSpPr>
          <p:cNvPr id="3" name="Content Placeholder 2"/>
          <p:cNvSpPr>
            <a:spLocks noGrp="1"/>
          </p:cNvSpPr>
          <p:nvPr>
            <p:ph idx="1"/>
          </p:nvPr>
        </p:nvSpPr>
        <p:spPr/>
        <p:txBody>
          <a:bodyPr/>
          <a:lstStyle/>
          <a:p>
            <a:r>
              <a:rPr lang="en-AU" dirty="0"/>
              <a:t>This section was not answered well by many students</a:t>
            </a:r>
          </a:p>
          <a:p>
            <a:r>
              <a:rPr lang="en-AU" dirty="0"/>
              <a:t>Many responses comprised a discussion rather than an evaluation</a:t>
            </a:r>
          </a:p>
          <a:p>
            <a:r>
              <a:rPr lang="en-AU" dirty="0"/>
              <a:t>When identifying communities for research, caution must be applied </a:t>
            </a:r>
          </a:p>
          <a:p>
            <a:pPr lvl="1"/>
            <a:r>
              <a:rPr lang="en-AU" dirty="0"/>
              <a:t>Engaging in a superficial discussion about country towns like Nimbin or Korumburra based on a single documentary </a:t>
            </a:r>
          </a:p>
          <a:p>
            <a:pPr lvl="2"/>
            <a:r>
              <a:rPr lang="en-AU" dirty="0"/>
              <a:t>or referencing a whole social media application like Twitter or Instagram was not appropriate</a:t>
            </a:r>
          </a:p>
          <a:p>
            <a:pPr lvl="1"/>
            <a:r>
              <a:rPr lang="en-AU" dirty="0"/>
              <a:t>In order to engage in a detailed case study, regardless of the form, a range of primary and/or secondary sources are required</a:t>
            </a:r>
            <a:endParaRPr lang="en-US" dirty="0"/>
          </a:p>
          <a:p>
            <a:pPr marL="0" indent="0">
              <a:buNone/>
            </a:pPr>
            <a:endParaRPr lang="en-US" dirty="0"/>
          </a:p>
        </p:txBody>
      </p:sp>
    </p:spTree>
    <p:extLst>
      <p:ext uri="{BB962C8B-B14F-4D97-AF65-F5344CB8AC3E}">
        <p14:creationId xmlns:p14="http://schemas.microsoft.com/office/powerpoint/2010/main" val="19811737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11. </a:t>
            </a:r>
            <a:r>
              <a:rPr lang="en-AU" sz="1800" dirty="0"/>
              <a:t>Using sociological theories, evaluate a specific community experience. Refer to </a:t>
            </a:r>
            <a:r>
              <a:rPr lang="en-AU" sz="1800" b="1" dirty="0"/>
              <a:t>one</a:t>
            </a:r>
            <a:r>
              <a:rPr lang="en-AU" sz="1800" dirty="0"/>
              <a:t> community that you have studied this year.</a:t>
            </a:r>
            <a:r>
              <a:rPr lang="en-US" sz="1800" dirty="0"/>
              <a:t> (20 marks)</a:t>
            </a:r>
          </a:p>
        </p:txBody>
      </p:sp>
      <p:sp>
        <p:nvSpPr>
          <p:cNvPr id="3" name="Content Placeholder 2"/>
          <p:cNvSpPr>
            <a:spLocks noGrp="1"/>
          </p:cNvSpPr>
          <p:nvPr>
            <p:ph idx="1"/>
          </p:nvPr>
        </p:nvSpPr>
        <p:spPr>
          <a:xfrm>
            <a:off x="677334" y="1726059"/>
            <a:ext cx="8596668" cy="4315304"/>
          </a:xfrm>
        </p:spPr>
        <p:txBody>
          <a:bodyPr>
            <a:normAutofit/>
          </a:bodyPr>
          <a:lstStyle/>
          <a:p>
            <a:pPr marL="0" lvl="0" indent="0">
              <a:buNone/>
            </a:pPr>
            <a:r>
              <a:rPr lang="en-US" dirty="0"/>
              <a:t>Students needed to:</a:t>
            </a:r>
            <a:endParaRPr lang="en-AU" dirty="0"/>
          </a:p>
          <a:p>
            <a:pPr lvl="0"/>
            <a:r>
              <a:rPr lang="en-AU" dirty="0"/>
              <a:t>demonstrate an understanding of the concept of community</a:t>
            </a:r>
            <a:endParaRPr lang="en-US" dirty="0"/>
          </a:p>
          <a:p>
            <a:pPr lvl="0"/>
            <a:r>
              <a:rPr lang="en-AU" dirty="0"/>
              <a:t>demonstrate an understanding of community experience (i.e. participation, belonging, feelings of inclusion and exclusion)</a:t>
            </a:r>
            <a:endParaRPr lang="en-US" dirty="0"/>
          </a:p>
          <a:p>
            <a:pPr lvl="0"/>
            <a:r>
              <a:rPr lang="en-AU" dirty="0"/>
              <a:t>make reference to more than one sociological theory (i.e. Ferdinand Tonnies and Manuel Castells)</a:t>
            </a:r>
            <a:endParaRPr lang="en-US" dirty="0"/>
          </a:p>
          <a:p>
            <a:pPr lvl="0"/>
            <a:r>
              <a:rPr lang="en-AU" dirty="0"/>
              <a:t>explore the factors that cause different community experiences (e.g. information and communication technology, community changes and sense of community)</a:t>
            </a:r>
            <a:endParaRPr lang="en-US" dirty="0"/>
          </a:p>
          <a:p>
            <a:pPr lvl="0"/>
            <a:r>
              <a:rPr lang="en-AU" dirty="0"/>
              <a:t>evaluate ‘community experience’, therefore making an assessment about whether, overall, the nature of this experience is positive, negative or both</a:t>
            </a:r>
            <a:endParaRPr lang="en-US" dirty="0"/>
          </a:p>
          <a:p>
            <a:pPr lvl="0"/>
            <a:r>
              <a:rPr lang="en-AU" dirty="0"/>
              <a:t>use detailed evidence studied throughout the year to support their response</a:t>
            </a:r>
            <a:endParaRPr lang="en-US" dirty="0"/>
          </a:p>
          <a:p>
            <a:pPr marL="0" indent="0">
              <a:buNone/>
            </a:pPr>
            <a:endParaRPr lang="en-US" dirty="0"/>
          </a:p>
        </p:txBody>
      </p:sp>
    </p:spTree>
    <p:extLst>
      <p:ext uri="{BB962C8B-B14F-4D97-AF65-F5344CB8AC3E}">
        <p14:creationId xmlns:p14="http://schemas.microsoft.com/office/powerpoint/2010/main" val="181687143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12. </a:t>
            </a:r>
            <a:r>
              <a:rPr lang="en-AU" sz="1800" dirty="0"/>
              <a:t>What factors influence a sense of community? Evaluate the factors that make communities strong and united </a:t>
            </a:r>
            <a:r>
              <a:rPr lang="en-AU" sz="1800" b="1" dirty="0"/>
              <a:t>and/or</a:t>
            </a:r>
            <a:r>
              <a:rPr lang="en-AU" sz="1800" dirty="0"/>
              <a:t> weak and divided. Refer to sociological concepts and a community that you have studied this year.</a:t>
            </a:r>
            <a:r>
              <a:rPr lang="en-US" sz="1800" dirty="0"/>
              <a:t> (20 marks)</a:t>
            </a:r>
          </a:p>
        </p:txBody>
      </p:sp>
      <p:sp>
        <p:nvSpPr>
          <p:cNvPr id="3" name="Content Placeholder 2"/>
          <p:cNvSpPr>
            <a:spLocks noGrp="1"/>
          </p:cNvSpPr>
          <p:nvPr>
            <p:ph idx="1"/>
          </p:nvPr>
        </p:nvSpPr>
        <p:spPr/>
        <p:txBody>
          <a:bodyPr/>
          <a:lstStyle/>
          <a:p>
            <a:pPr marL="0" indent="0">
              <a:buNone/>
            </a:pPr>
            <a:r>
              <a:rPr lang="en-US" dirty="0"/>
              <a:t>Students needed to:</a:t>
            </a:r>
          </a:p>
          <a:p>
            <a:pPr marL="0" indent="0">
              <a:buNone/>
            </a:pPr>
            <a:endParaRPr lang="en-US" dirty="0"/>
          </a:p>
          <a:p>
            <a:r>
              <a:rPr lang="en-AU" dirty="0"/>
              <a:t>demonstrate an understanding of the concepts of community and sense of community</a:t>
            </a:r>
            <a:endParaRPr lang="en-US" dirty="0"/>
          </a:p>
          <a:p>
            <a:r>
              <a:rPr lang="en-AU" dirty="0"/>
              <a:t>make reference to a specific community</a:t>
            </a:r>
            <a:endParaRPr lang="en-US" dirty="0"/>
          </a:p>
          <a:p>
            <a:r>
              <a:rPr lang="en-AU" dirty="0"/>
              <a:t>explore two or more factors that influence a sense of community (e.g. political, economic, environmental, technological and social factors)</a:t>
            </a:r>
            <a:endParaRPr lang="en-US" dirty="0"/>
          </a:p>
          <a:p>
            <a:r>
              <a:rPr lang="en-AU" dirty="0"/>
              <a:t>evaluate each factor and their roles in supporting or compromising a sense of community</a:t>
            </a:r>
            <a:endParaRPr lang="en-US" dirty="0"/>
          </a:p>
          <a:p>
            <a:r>
              <a:rPr lang="en-AU" dirty="0"/>
              <a:t>use detailed evidence studied throughout the year to support their response</a:t>
            </a:r>
            <a:endParaRPr lang="en-US" dirty="0"/>
          </a:p>
          <a:p>
            <a:pPr marL="0" indent="0">
              <a:buNone/>
            </a:pPr>
            <a:endParaRPr lang="en-US" dirty="0"/>
          </a:p>
        </p:txBody>
      </p:sp>
    </p:spTree>
    <p:extLst>
      <p:ext uri="{BB962C8B-B14F-4D97-AF65-F5344CB8AC3E}">
        <p14:creationId xmlns:p14="http://schemas.microsoft.com/office/powerpoint/2010/main" val="191565523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Final comments</a:t>
            </a:r>
          </a:p>
        </p:txBody>
      </p:sp>
      <p:sp>
        <p:nvSpPr>
          <p:cNvPr id="3" name="Content Placeholder 2"/>
          <p:cNvSpPr>
            <a:spLocks noGrp="1"/>
          </p:cNvSpPr>
          <p:nvPr>
            <p:ph idx="1"/>
          </p:nvPr>
        </p:nvSpPr>
        <p:spPr>
          <a:xfrm>
            <a:off x="677334" y="1701801"/>
            <a:ext cx="8596668" cy="4339562"/>
          </a:xfrm>
        </p:spPr>
        <p:txBody>
          <a:bodyPr/>
          <a:lstStyle/>
          <a:p>
            <a:r>
              <a:rPr lang="en-US" dirty="0"/>
              <a:t>Please consider assessing</a:t>
            </a:r>
          </a:p>
          <a:p>
            <a:pPr lvl="1"/>
            <a:r>
              <a:rPr lang="en-US" dirty="0"/>
              <a:t>Go to   </a:t>
            </a:r>
            <a:r>
              <a:rPr lang="en-US" dirty="0">
                <a:hlinkClick r:id="rId2"/>
              </a:rPr>
              <a:t>www.ssms.vic.edu.au</a:t>
            </a:r>
            <a:endParaRPr lang="en-US" dirty="0"/>
          </a:p>
          <a:p>
            <a:pPr lvl="1"/>
            <a:endParaRPr lang="en-US" dirty="0"/>
          </a:p>
          <a:p>
            <a:r>
              <a:rPr lang="en-US" dirty="0"/>
              <a:t>Thank you for your time </a:t>
            </a:r>
            <a:r>
              <a:rPr lang="en-US" dirty="0">
                <a:sym typeface="Wingdings" panose="05000000000000000000" pitchFamily="2" charset="2"/>
              </a:rPr>
              <a:t></a:t>
            </a:r>
            <a:endParaRPr lang="en-US" dirty="0"/>
          </a:p>
        </p:txBody>
      </p:sp>
    </p:spTree>
    <p:extLst>
      <p:ext uri="{BB962C8B-B14F-4D97-AF65-F5344CB8AC3E}">
        <p14:creationId xmlns:p14="http://schemas.microsoft.com/office/powerpoint/2010/main" val="21275857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A – Australian Indigenous Culture</a:t>
            </a:r>
          </a:p>
        </p:txBody>
      </p:sp>
    </p:spTree>
    <p:extLst>
      <p:ext uri="{BB962C8B-B14F-4D97-AF65-F5344CB8AC3E}">
        <p14:creationId xmlns:p14="http://schemas.microsoft.com/office/powerpoint/2010/main" val="9962790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1a. </a:t>
            </a:r>
            <a:r>
              <a:rPr lang="en-AU" sz="1800" dirty="0"/>
              <a:t>Provide an example of material culture and non-material culture from any of the representations.</a:t>
            </a:r>
            <a:r>
              <a:rPr lang="en-US" sz="1800" dirty="0"/>
              <a:t>  (2 marks)</a:t>
            </a:r>
          </a:p>
        </p:txBody>
      </p:sp>
      <p:sp>
        <p:nvSpPr>
          <p:cNvPr id="3" name="Content Placeholder 2"/>
          <p:cNvSpPr>
            <a:spLocks noGrp="1"/>
          </p:cNvSpPr>
          <p:nvPr>
            <p:ph idx="1"/>
          </p:nvPr>
        </p:nvSpPr>
        <p:spPr>
          <a:xfrm>
            <a:off x="677334" y="1616149"/>
            <a:ext cx="8596668" cy="4425213"/>
          </a:xfrm>
        </p:spPr>
        <p:txBody>
          <a:bodyPr/>
          <a:lstStyle/>
          <a:p>
            <a:r>
              <a:rPr lang="en-US" dirty="0"/>
              <a:t>Examples</a:t>
            </a:r>
          </a:p>
          <a:p>
            <a:pPr lvl="1"/>
            <a:r>
              <a:rPr lang="en-AU" dirty="0"/>
              <a:t>Material culture: schools, mobile phones, Vicki Lee’s academic gown and degree</a:t>
            </a:r>
            <a:endParaRPr lang="en-US" dirty="0"/>
          </a:p>
          <a:p>
            <a:pPr lvl="1"/>
            <a:r>
              <a:rPr lang="en-US" dirty="0"/>
              <a:t>Non-material culture: sacred ground, Sorry Day, voting rights</a:t>
            </a:r>
          </a:p>
          <a:p>
            <a:pPr marL="457200" lvl="1" indent="0">
              <a:buNone/>
            </a:pPr>
            <a:endParaRPr lang="en-US" dirty="0"/>
          </a:p>
          <a:p>
            <a:r>
              <a:rPr lang="en-US" dirty="0"/>
              <a:t>Comments</a:t>
            </a:r>
          </a:p>
          <a:p>
            <a:pPr lvl="1"/>
            <a:r>
              <a:rPr lang="en-US" dirty="0"/>
              <a:t>This question was answered well by most students</a:t>
            </a:r>
          </a:p>
          <a:p>
            <a:pPr lvl="1"/>
            <a:r>
              <a:rPr lang="en-US" dirty="0"/>
              <a:t>This question allowed students to drawn on a range of examples of both Indigenous and non-Indigenous culture</a:t>
            </a:r>
          </a:p>
        </p:txBody>
      </p:sp>
    </p:spTree>
    <p:extLst>
      <p:ext uri="{BB962C8B-B14F-4D97-AF65-F5344CB8AC3E}">
        <p14:creationId xmlns:p14="http://schemas.microsoft.com/office/powerpoint/2010/main" val="5828721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1b. </a:t>
            </a:r>
            <a:r>
              <a:rPr lang="en-AU" sz="1800" dirty="0"/>
              <a:t>Describe </a:t>
            </a:r>
            <a:r>
              <a:rPr lang="en-AU" sz="1800" b="1" dirty="0"/>
              <a:t>one</a:t>
            </a:r>
            <a:r>
              <a:rPr lang="en-AU" sz="1800" dirty="0"/>
              <a:t> example of how government policy suppressed Australian Indigenous culture according to Representation 1. Include the name of the policy in your description.</a:t>
            </a:r>
            <a:r>
              <a:rPr lang="en-US" sz="1800" dirty="0"/>
              <a:t>  (2 marks)</a:t>
            </a:r>
          </a:p>
        </p:txBody>
      </p:sp>
      <p:sp>
        <p:nvSpPr>
          <p:cNvPr id="3" name="Content Placeholder 2"/>
          <p:cNvSpPr>
            <a:spLocks noGrp="1"/>
          </p:cNvSpPr>
          <p:nvPr>
            <p:ph idx="1"/>
          </p:nvPr>
        </p:nvSpPr>
        <p:spPr>
          <a:xfrm>
            <a:off x="677334" y="1930401"/>
            <a:ext cx="8596668" cy="4110962"/>
          </a:xfrm>
        </p:spPr>
        <p:txBody>
          <a:bodyPr>
            <a:normAutofit/>
          </a:bodyPr>
          <a:lstStyle/>
          <a:p>
            <a:r>
              <a:rPr lang="en-US" dirty="0"/>
              <a:t>Students needed to:</a:t>
            </a:r>
          </a:p>
          <a:p>
            <a:pPr lvl="1"/>
            <a:r>
              <a:rPr lang="en-AU" dirty="0"/>
              <a:t>identify and briefly describe </a:t>
            </a:r>
            <a:r>
              <a:rPr lang="en-AU" b="1" dirty="0"/>
              <a:t>one</a:t>
            </a:r>
            <a:r>
              <a:rPr lang="en-AU" dirty="0"/>
              <a:t> of the following policies</a:t>
            </a:r>
            <a:endParaRPr lang="en-US" dirty="0"/>
          </a:p>
          <a:p>
            <a:pPr lvl="2"/>
            <a:r>
              <a:rPr lang="en-AU" dirty="0"/>
              <a:t>protection and segregation policies (1800s to early 1900s)</a:t>
            </a:r>
            <a:endParaRPr lang="en-US" dirty="0"/>
          </a:p>
          <a:p>
            <a:pPr lvl="2"/>
            <a:r>
              <a:rPr lang="en-AU" dirty="0"/>
              <a:t>assimilation policy (1951)</a:t>
            </a:r>
            <a:endParaRPr lang="en-US" dirty="0"/>
          </a:p>
          <a:p>
            <a:pPr lvl="2"/>
            <a:r>
              <a:rPr lang="en-AU" dirty="0"/>
              <a:t>integration policy (1965)</a:t>
            </a:r>
            <a:endParaRPr lang="en-US" dirty="0"/>
          </a:p>
          <a:p>
            <a:pPr lvl="1"/>
            <a:r>
              <a:rPr lang="en-AU" dirty="0"/>
              <a:t>describe how the policy suppressed culture </a:t>
            </a:r>
          </a:p>
          <a:p>
            <a:pPr lvl="2"/>
            <a:r>
              <a:rPr lang="en-AU" dirty="0"/>
              <a:t>E.g. removal from homelands, not allowing children to speak their birth language</a:t>
            </a:r>
            <a:endParaRPr lang="en-US" dirty="0"/>
          </a:p>
          <a:p>
            <a:pPr lvl="1"/>
            <a:r>
              <a:rPr lang="en-AU" dirty="0"/>
              <a:t>use evidence from Representation 1</a:t>
            </a:r>
          </a:p>
          <a:p>
            <a:pPr marL="457200" lvl="1" indent="0">
              <a:buNone/>
            </a:pPr>
            <a:endParaRPr lang="en-US" dirty="0"/>
          </a:p>
          <a:p>
            <a:r>
              <a:rPr lang="en-US" dirty="0"/>
              <a:t>Comments</a:t>
            </a:r>
          </a:p>
          <a:p>
            <a:pPr lvl="1"/>
            <a:r>
              <a:rPr lang="en-US" dirty="0"/>
              <a:t>This question was answered well by most students</a:t>
            </a:r>
          </a:p>
        </p:txBody>
      </p:sp>
    </p:spTree>
    <p:extLst>
      <p:ext uri="{BB962C8B-B14F-4D97-AF65-F5344CB8AC3E}">
        <p14:creationId xmlns:p14="http://schemas.microsoft.com/office/powerpoint/2010/main" val="14362918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1c.  </a:t>
            </a:r>
            <a:r>
              <a:rPr lang="en-AU" sz="1800" dirty="0"/>
              <a:t>In what ways did Australian Indigenous people respond to the government policy named in </a:t>
            </a:r>
            <a:r>
              <a:rPr lang="en-AU" sz="1800" b="1" dirty="0"/>
              <a:t>part b</a:t>
            </a:r>
            <a:r>
              <a:rPr lang="en-AU" sz="1800" dirty="0"/>
              <a:t>.? Refer to </a:t>
            </a:r>
            <a:r>
              <a:rPr lang="en-AU" sz="1800" b="1" dirty="0"/>
              <a:t>one</a:t>
            </a:r>
            <a:r>
              <a:rPr lang="en-AU" sz="1800" dirty="0"/>
              <a:t> of the representations and/or other material that you have studied this year.</a:t>
            </a:r>
            <a:r>
              <a:rPr lang="en-US" sz="1800" dirty="0"/>
              <a:t>  (2 marks)</a:t>
            </a:r>
          </a:p>
        </p:txBody>
      </p:sp>
      <p:sp>
        <p:nvSpPr>
          <p:cNvPr id="3" name="Content Placeholder 2"/>
          <p:cNvSpPr>
            <a:spLocks noGrp="1"/>
          </p:cNvSpPr>
          <p:nvPr>
            <p:ph idx="1"/>
          </p:nvPr>
        </p:nvSpPr>
        <p:spPr>
          <a:xfrm>
            <a:off x="677334" y="1930401"/>
            <a:ext cx="8596668" cy="4110962"/>
          </a:xfrm>
        </p:spPr>
        <p:txBody>
          <a:bodyPr>
            <a:normAutofit/>
          </a:bodyPr>
          <a:lstStyle/>
          <a:p>
            <a:r>
              <a:rPr lang="en-US" dirty="0"/>
              <a:t>Students needed to:</a:t>
            </a:r>
          </a:p>
          <a:p>
            <a:pPr lvl="1"/>
            <a:r>
              <a:rPr lang="en-US" dirty="0"/>
              <a:t>Describe </a:t>
            </a:r>
            <a:r>
              <a:rPr lang="en-AU" dirty="0"/>
              <a:t>more than one way that Australian Indigenous people responded to the suppression policy</a:t>
            </a:r>
          </a:p>
          <a:p>
            <a:pPr marL="457200" lvl="1" indent="0">
              <a:buNone/>
            </a:pPr>
            <a:endParaRPr lang="en-US" dirty="0"/>
          </a:p>
          <a:p>
            <a:pPr lvl="1"/>
            <a:r>
              <a:rPr lang="en-AU" dirty="0"/>
              <a:t>Include evidence from one of the representations and/or other material studied throughout the year</a:t>
            </a:r>
            <a:endParaRPr lang="en-US" dirty="0"/>
          </a:p>
          <a:p>
            <a:pPr lvl="2"/>
            <a:r>
              <a:rPr lang="en-AU" dirty="0"/>
              <a:t>For example, an answer based on the assimilation policy may:</a:t>
            </a:r>
          </a:p>
          <a:p>
            <a:pPr lvl="3"/>
            <a:r>
              <a:rPr lang="en-AU" sz="1400" dirty="0"/>
              <a:t>elaborate briefly on the statement from Representation 1 ‘take your education, And find our own way home’</a:t>
            </a:r>
          </a:p>
          <a:p>
            <a:pPr lvl="3"/>
            <a:r>
              <a:rPr lang="en-AU" sz="1400" dirty="0"/>
              <a:t>an external example might include reference to the 1965 Freedom Ride or lobbying prior to the 1967 Referendum</a:t>
            </a:r>
            <a:endParaRPr lang="en-US" sz="1400" dirty="0"/>
          </a:p>
          <a:p>
            <a:endParaRPr lang="en-US" dirty="0"/>
          </a:p>
        </p:txBody>
      </p:sp>
    </p:spTree>
    <p:extLst>
      <p:ext uri="{BB962C8B-B14F-4D97-AF65-F5344CB8AC3E}">
        <p14:creationId xmlns:p14="http://schemas.microsoft.com/office/powerpoint/2010/main" val="9158671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br>
              <a:rPr lang="en-US" dirty="0"/>
            </a:br>
            <a:endParaRPr lang="en-US" dirty="0"/>
          </a:p>
        </p:txBody>
      </p:sp>
      <p:sp>
        <p:nvSpPr>
          <p:cNvPr id="3" name="Content Placeholder 2"/>
          <p:cNvSpPr>
            <a:spLocks noGrp="1"/>
          </p:cNvSpPr>
          <p:nvPr>
            <p:ph idx="1"/>
          </p:nvPr>
        </p:nvSpPr>
        <p:spPr/>
        <p:txBody>
          <a:bodyPr/>
          <a:lstStyle/>
          <a:p>
            <a:r>
              <a:rPr lang="en-US" dirty="0"/>
              <a:t>Some students did not remain consistent in their response (i.e. they provided a response for a different suppression policy)</a:t>
            </a:r>
          </a:p>
          <a:p>
            <a:r>
              <a:rPr lang="en-US" dirty="0"/>
              <a:t>Many answers lacked supporting evidence</a:t>
            </a:r>
          </a:p>
        </p:txBody>
      </p:sp>
    </p:spTree>
    <p:extLst>
      <p:ext uri="{BB962C8B-B14F-4D97-AF65-F5344CB8AC3E}">
        <p14:creationId xmlns:p14="http://schemas.microsoft.com/office/powerpoint/2010/main" val="9305881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1800" dirty="0"/>
              <a:t>2. </a:t>
            </a:r>
            <a:r>
              <a:rPr lang="en-AU" sz="1800" dirty="0"/>
              <a:t>Explain how </a:t>
            </a:r>
            <a:r>
              <a:rPr lang="en-AU" sz="1800" b="1" dirty="0"/>
              <a:t>at least one</a:t>
            </a:r>
            <a:r>
              <a:rPr lang="en-AU" sz="1800" dirty="0"/>
              <a:t> of the representations might affect how an Australian Indigenous person perceives themselves and how a non-Indigenous person perceives Australian Indigenous culture.</a:t>
            </a:r>
            <a:r>
              <a:rPr lang="en-US" sz="1800" dirty="0"/>
              <a:t> (4 marks)</a:t>
            </a:r>
          </a:p>
        </p:txBody>
      </p:sp>
      <p:sp>
        <p:nvSpPr>
          <p:cNvPr id="3" name="Content Placeholder 2"/>
          <p:cNvSpPr>
            <a:spLocks noGrp="1"/>
          </p:cNvSpPr>
          <p:nvPr>
            <p:ph idx="1"/>
          </p:nvPr>
        </p:nvSpPr>
        <p:spPr/>
        <p:txBody>
          <a:bodyPr/>
          <a:lstStyle/>
          <a:p>
            <a:r>
              <a:rPr lang="en-US" dirty="0"/>
              <a:t>Students needed to:</a:t>
            </a:r>
          </a:p>
          <a:p>
            <a:pPr lvl="1"/>
            <a:r>
              <a:rPr lang="en-AU" dirty="0"/>
              <a:t>demonstrate an understanding of </a:t>
            </a:r>
            <a:r>
              <a:rPr lang="en-AU" u="sng" dirty="0"/>
              <a:t>perception</a:t>
            </a:r>
            <a:endParaRPr lang="en-US" u="sng" dirty="0"/>
          </a:p>
          <a:p>
            <a:pPr lvl="1"/>
            <a:r>
              <a:rPr lang="en-AU" dirty="0"/>
              <a:t>explain an Indigenous person’s </a:t>
            </a:r>
            <a:r>
              <a:rPr lang="en-AU" u="sng" dirty="0"/>
              <a:t>likely</a:t>
            </a:r>
            <a:r>
              <a:rPr lang="en-AU" dirty="0"/>
              <a:t> perception</a:t>
            </a:r>
            <a:endParaRPr lang="en-US" dirty="0"/>
          </a:p>
          <a:p>
            <a:pPr lvl="1"/>
            <a:r>
              <a:rPr lang="en-AU" dirty="0"/>
              <a:t>explain a non-Indigenous person’s </a:t>
            </a:r>
            <a:r>
              <a:rPr lang="en-AU" u="sng" dirty="0"/>
              <a:t>likely</a:t>
            </a:r>
            <a:r>
              <a:rPr lang="en-AU" dirty="0"/>
              <a:t> perception</a:t>
            </a:r>
            <a:endParaRPr lang="en-US" dirty="0"/>
          </a:p>
          <a:p>
            <a:pPr lvl="1"/>
            <a:r>
              <a:rPr lang="en-AU" dirty="0"/>
              <a:t>connect the exploration of ideas to </a:t>
            </a:r>
            <a:r>
              <a:rPr lang="en-AU" u="sng" dirty="0"/>
              <a:t>evidence</a:t>
            </a:r>
            <a:r>
              <a:rPr lang="en-AU" dirty="0"/>
              <a:t> from at least one representation</a:t>
            </a:r>
            <a:endParaRPr lang="en-US" dirty="0"/>
          </a:p>
          <a:p>
            <a:endParaRPr lang="en-US" dirty="0"/>
          </a:p>
        </p:txBody>
      </p:sp>
    </p:spTree>
    <p:extLst>
      <p:ext uri="{BB962C8B-B14F-4D97-AF65-F5344CB8AC3E}">
        <p14:creationId xmlns:p14="http://schemas.microsoft.com/office/powerpoint/2010/main" val="18285616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Comments</a:t>
            </a:r>
          </a:p>
        </p:txBody>
      </p:sp>
      <p:sp>
        <p:nvSpPr>
          <p:cNvPr id="3" name="Content Placeholder 2"/>
          <p:cNvSpPr>
            <a:spLocks noGrp="1"/>
          </p:cNvSpPr>
          <p:nvPr>
            <p:ph idx="1"/>
          </p:nvPr>
        </p:nvSpPr>
        <p:spPr/>
        <p:txBody>
          <a:bodyPr/>
          <a:lstStyle/>
          <a:p>
            <a:r>
              <a:rPr lang="en-AU" dirty="0"/>
              <a:t>Low-scoring responses tended to focus on awareness rather than perception</a:t>
            </a:r>
          </a:p>
          <a:p>
            <a:r>
              <a:rPr lang="en-AU" dirty="0"/>
              <a:t>High-scoring answers included ideas such as stereotyping, reconciling and empathising</a:t>
            </a:r>
          </a:p>
          <a:p>
            <a:pPr lvl="1"/>
            <a:r>
              <a:rPr lang="en-AU" dirty="0"/>
              <a:t>They also made use of qualifying language (for example, ‘likely’ or ‘may’)</a:t>
            </a:r>
            <a:endParaRPr lang="en-US" dirty="0"/>
          </a:p>
        </p:txBody>
      </p:sp>
    </p:spTree>
    <p:extLst>
      <p:ext uri="{BB962C8B-B14F-4D97-AF65-F5344CB8AC3E}">
        <p14:creationId xmlns:p14="http://schemas.microsoft.com/office/powerpoint/2010/main" val="1707901309"/>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161</TotalTime>
  <Words>1874</Words>
  <Application>Microsoft Macintosh PowerPoint</Application>
  <PresentationFormat>Widescreen</PresentationFormat>
  <Paragraphs>164</Paragraphs>
  <Slides>28</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Trebuchet MS</vt:lpstr>
      <vt:lpstr>Wingdings 3</vt:lpstr>
      <vt:lpstr>Arial</vt:lpstr>
      <vt:lpstr>Calibri</vt:lpstr>
      <vt:lpstr>Wingdings</vt:lpstr>
      <vt:lpstr>Facet</vt:lpstr>
      <vt:lpstr>Sociology 2016 examination </vt:lpstr>
      <vt:lpstr>General comments</vt:lpstr>
      <vt:lpstr>Section A – Australian Indigenous Culture</vt:lpstr>
      <vt:lpstr>1a. Provide an example of material culture and non-material culture from any of the representations.  (2 marks)</vt:lpstr>
      <vt:lpstr>1b. Describe one example of how government policy suppressed Australian Indigenous culture according to Representation 1. Include the name of the policy in your description.  (2 marks)</vt:lpstr>
      <vt:lpstr>1c.  In what ways did Australian Indigenous people respond to the government policy named in part b.? Refer to one of the representations and/or other material that you have studied this year.  (2 marks)</vt:lpstr>
      <vt:lpstr>Comments </vt:lpstr>
      <vt:lpstr>2. Explain how at least one of the representations might affect how an Australian Indigenous person perceives themselves and how a non-Indigenous person perceives Australian Indigenous culture. (4 marks)</vt:lpstr>
      <vt:lpstr>Comments</vt:lpstr>
      <vt:lpstr>3. National and international factors have had an impact on Australian Indigenous culture. Discuss the impacts of one national factor and one international factor that have supported and/or limited perceptions of Australian Indigenous culture. Refer to the representations and/or other material that you have studied this year. (6 marks)</vt:lpstr>
      <vt:lpstr>Comments</vt:lpstr>
      <vt:lpstr>4. What is the distinction between ethnocentrism and cultural relativism? Provide examples from Australian Indigenous culture to support your explanation. (4 marks)</vt:lpstr>
      <vt:lpstr>Section B - Ethnicity</vt:lpstr>
      <vt:lpstr>5. Provide two examples of Australia’s ethnically diverse population by referring to the representation and other material that you have studied this year.            (2 marks)</vt:lpstr>
      <vt:lpstr>6. The representation describes mainly positive outcomes of the challenges experienced by Blacktown Sudanese. Explain how one ethnic group that you have studied this year has experienced and addressed challenges. (8 marks)</vt:lpstr>
      <vt:lpstr>Comments</vt:lpstr>
      <vt:lpstr>7. Social institutions respond to ethnic diversity at local, state and national levels.  Using one example for each level, describe how social institutions have responded to ethnic diversity in Australia. Refer to the representation and/or other material that you have studied this year. (7 marks)</vt:lpstr>
      <vt:lpstr>Comments</vt:lpstr>
      <vt:lpstr>8. Explain how race and ethnicity differ. (3 marks)</vt:lpstr>
      <vt:lpstr>Section C  – Extended response (Social movements)</vt:lpstr>
      <vt:lpstr>9. Compare the success of two factors that affect the ability of social movements to create change. In your response, refer to two social movements that you have studied this year.  (10 marks)</vt:lpstr>
      <vt:lpstr>Comments</vt:lpstr>
      <vt:lpstr>10. Social movements can be described as alternative, redemptive, reformative or revolutionary.  Compare characteristics of two types of social movements in the emergence stage. Refer to material that you have studied this year.            (10 marks)</vt:lpstr>
      <vt:lpstr>Comments</vt:lpstr>
      <vt:lpstr>Section D  - Essay (Community)</vt:lpstr>
      <vt:lpstr>11. Using sociological theories, evaluate a specific community experience. Refer to one community that you have studied this year. (20 marks)</vt:lpstr>
      <vt:lpstr>12. What factors influence a sense of community? Evaluate the factors that make communities strong and united and/or weak and divided. Refer to sociological concepts and a community that you have studied this year. (20 marks)</vt:lpstr>
      <vt:lpstr>Final comments</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Fiona Gontier</dc:creator>
  <cp:lastModifiedBy>James Fiford</cp:lastModifiedBy>
  <cp:revision>18</cp:revision>
  <dcterms:created xsi:type="dcterms:W3CDTF">2017-02-25T05:37:09Z</dcterms:created>
  <dcterms:modified xsi:type="dcterms:W3CDTF">2017-03-07T00:12:27Z</dcterms:modified>
</cp:coreProperties>
</file>