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7CAA80D-6A29-4013-965C-F5351438574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C861771-555C-4CC0-81A5-77B56F380A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A80D-6A29-4013-965C-F5351438574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61771-555C-4CC0-81A5-77B56F380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A80D-6A29-4013-965C-F5351438574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61771-555C-4CC0-81A5-77B56F380A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A80D-6A29-4013-965C-F5351438574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61771-555C-4CC0-81A5-77B56F380A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7CAA80D-6A29-4013-965C-F5351438574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C861771-555C-4CC0-81A5-77B56F380A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A80D-6A29-4013-965C-F5351438574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61771-555C-4CC0-81A5-77B56F380A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A80D-6A29-4013-965C-F5351438574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61771-555C-4CC0-81A5-77B56F380A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A80D-6A29-4013-965C-F5351438574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61771-555C-4CC0-81A5-77B56F380A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A80D-6A29-4013-965C-F5351438574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61771-555C-4CC0-81A5-77B56F380A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A80D-6A29-4013-965C-F5351438574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61771-555C-4CC0-81A5-77B56F380A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A80D-6A29-4013-965C-F5351438574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61771-555C-4CC0-81A5-77B56F380A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7CAA80D-6A29-4013-965C-F5351438574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C861771-555C-4CC0-81A5-77B56F380A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dnGXb7620M" TargetMode="External"/><Relationship Id="rId2" Type="http://schemas.openxmlformats.org/officeDocument/2006/relationships/hyperlink" Target="https://www.youtube.com/watch?v=Xto5mqxfDAw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R1wvEHKbIL4" TargetMode="External"/><Relationship Id="rId4" Type="http://schemas.openxmlformats.org/officeDocument/2006/relationships/hyperlink" Target="https://www.youtube.com/watch?v=Je9FpLd3j-E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EOssW1rw0I" TargetMode="External"/><Relationship Id="rId2" Type="http://schemas.openxmlformats.org/officeDocument/2006/relationships/hyperlink" Target="https://www.youtube.com/watch?v=IbVB3rLykiQ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6ozUP89Gniw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cv.vic.gov.au/stories/aboriginal-culture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+mn-lt"/>
              </a:rPr>
              <a:t>Unit 3 Sociology </a:t>
            </a:r>
            <a:br>
              <a:rPr lang="en-US" b="1" dirty="0" smtClean="0">
                <a:latin typeface="+mn-lt"/>
              </a:rPr>
            </a:br>
            <a:r>
              <a:rPr lang="en-US" b="1" dirty="0" smtClean="0">
                <a:latin typeface="+mn-lt"/>
              </a:rPr>
              <a:t>Australian Indigenous Culture</a:t>
            </a:r>
            <a:endParaRPr lang="en-US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  <a:latin typeface="+mn-lt"/>
              </a:rPr>
              <a:t>Analia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 Solis – RMIT University 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314" name="AutoShape 2" descr="Image result for australian indigenous cultu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6" name="AutoShape 4" descr="Image result for australian indigenous cultu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318" name="Picture 6" descr="Image result for australian indigenous cul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685800"/>
            <a:ext cx="4933950" cy="2724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+mn-lt"/>
              </a:rPr>
              <a:t>Other goodies 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Inventory of examples of Australian Indigenous culture </a:t>
            </a:r>
            <a:endParaRPr lang="en-US" dirty="0" smtClean="0"/>
          </a:p>
          <a:p>
            <a:r>
              <a:rPr lang="en-US" dirty="0" smtClean="0"/>
              <a:t>Short clips:</a:t>
            </a:r>
          </a:p>
          <a:p>
            <a:pPr>
              <a:buNone/>
            </a:pPr>
            <a:r>
              <a:rPr lang="en-US" dirty="0" smtClean="0"/>
              <a:t>Rosalie </a:t>
            </a:r>
            <a:r>
              <a:rPr lang="en-US" dirty="0" err="1" smtClean="0"/>
              <a:t>Kunoth</a:t>
            </a:r>
            <a:r>
              <a:rPr lang="en-US" dirty="0" smtClean="0"/>
              <a:t> Monks on Q&amp;A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https://www.youtube.com/watch?v=Xto5mqxfDAw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Constitutional Recognition on The Weekly</a:t>
            </a:r>
          </a:p>
          <a:p>
            <a:pPr>
              <a:buNone/>
            </a:pPr>
            <a:r>
              <a:rPr lang="en-US" dirty="0" smtClean="0">
                <a:hlinkClick r:id="rId3"/>
              </a:rPr>
              <a:t>https://www.youtube.com/watch?v=YdnGXb7620M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January on The Weekly </a:t>
            </a:r>
          </a:p>
          <a:p>
            <a:pPr>
              <a:buNone/>
            </a:pPr>
            <a:r>
              <a:rPr lang="en-US" dirty="0" smtClean="0">
                <a:hlinkClick r:id="rId4"/>
              </a:rPr>
              <a:t>https://www.youtube.com/watch?v=Je9FpLd3j-E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Discovery </a:t>
            </a:r>
            <a:r>
              <a:rPr lang="en-US" dirty="0" err="1" smtClean="0"/>
              <a:t>vs</a:t>
            </a:r>
            <a:r>
              <a:rPr lang="en-US" dirty="0" smtClean="0"/>
              <a:t> Invasion on The Weekly</a:t>
            </a:r>
          </a:p>
          <a:p>
            <a:pPr>
              <a:buNone/>
            </a:pPr>
            <a:r>
              <a:rPr lang="en-US" dirty="0" smtClean="0">
                <a:hlinkClick r:id="rId5"/>
              </a:rPr>
              <a:t>https://www.youtube.com/watch?v=R1wvEHKbIL4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+mn-lt"/>
              </a:rPr>
              <a:t>Other goodies 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Stan Grant - Survivors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https://www.youtube.com/watch?v=IbVB3rLykiQ</a:t>
            </a:r>
            <a:endParaRPr lang="en-US" dirty="0" smtClean="0"/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dirty="0" smtClean="0"/>
              <a:t>Stan Grant – IQ2 Racism debate</a:t>
            </a:r>
          </a:p>
          <a:p>
            <a:pPr>
              <a:buNone/>
            </a:pPr>
            <a:r>
              <a:rPr lang="en-US" dirty="0" smtClean="0">
                <a:hlinkClick r:id="rId3"/>
              </a:rPr>
              <a:t>https://www.youtube.com/watch?v=uEOssW1rw0I</a:t>
            </a:r>
            <a:endParaRPr lang="en-US" dirty="0" smtClean="0"/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dirty="0" smtClean="0"/>
              <a:t>Linda </a:t>
            </a:r>
            <a:r>
              <a:rPr lang="en-US" dirty="0" err="1" smtClean="0"/>
              <a:t>Burnley</a:t>
            </a:r>
            <a:r>
              <a:rPr lang="en-US" dirty="0" smtClean="0"/>
              <a:t> – Parliament</a:t>
            </a:r>
          </a:p>
          <a:p>
            <a:pPr>
              <a:buNone/>
            </a:pPr>
            <a:r>
              <a:rPr lang="en-US" dirty="0" smtClean="0">
                <a:hlinkClick r:id="rId4"/>
              </a:rPr>
              <a:t>https://www.youtube.com/watch?v=6ozUP89Gniw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+mn-lt"/>
              </a:rPr>
              <a:t>Study design – Outcome 1 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AU" sz="2800" dirty="0" smtClean="0"/>
          </a:p>
          <a:p>
            <a:pPr algn="ctr">
              <a:buNone/>
            </a:pPr>
            <a:endParaRPr lang="en-AU" sz="2800" dirty="0" smtClean="0"/>
          </a:p>
          <a:p>
            <a:pPr algn="ctr">
              <a:buNone/>
            </a:pPr>
            <a:r>
              <a:rPr lang="en-AU" sz="2800" dirty="0" smtClean="0"/>
              <a:t>On completion of this unit the student </a:t>
            </a:r>
          </a:p>
          <a:p>
            <a:pPr algn="ctr">
              <a:buNone/>
            </a:pPr>
            <a:r>
              <a:rPr lang="en-AU" sz="2800" dirty="0" smtClean="0"/>
              <a:t>should be able to analyse and evaluate changes </a:t>
            </a:r>
          </a:p>
          <a:p>
            <a:pPr algn="ctr">
              <a:buNone/>
            </a:pPr>
            <a:r>
              <a:rPr lang="en-AU" sz="2800" dirty="0" smtClean="0"/>
              <a:t>in public awareness  and perception of </a:t>
            </a:r>
          </a:p>
          <a:p>
            <a:pPr algn="ctr">
              <a:buNone/>
            </a:pPr>
            <a:r>
              <a:rPr lang="en-AU" sz="2800" dirty="0" smtClean="0"/>
              <a:t>Australian Indigenous culture.</a:t>
            </a:r>
            <a:endParaRPr lang="en-US" sz="2400" dirty="0" smtClean="0"/>
          </a:p>
          <a:p>
            <a:pPr>
              <a:buNone/>
            </a:pPr>
            <a:r>
              <a:rPr lang="en-AU" sz="2800" i="1" dirty="0" smtClean="0">
                <a:latin typeface="+mj-lt"/>
              </a:rPr>
              <a:t> </a:t>
            </a:r>
            <a:endParaRPr lang="en-US" sz="2400" dirty="0" smtClean="0">
              <a:latin typeface="+mj-lt"/>
            </a:endParaRPr>
          </a:p>
          <a:p>
            <a:endParaRPr lang="en-US" sz="2400" dirty="0" smtClean="0"/>
          </a:p>
          <a:p>
            <a:pPr>
              <a:buNone/>
            </a:pPr>
            <a:r>
              <a:rPr lang="en-AU" sz="2800" i="1" dirty="0" smtClean="0"/>
              <a:t> 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+mn-lt"/>
              </a:rPr>
              <a:t>Study design – Key Knowledge 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lvl="0"/>
            <a:r>
              <a:rPr lang="en-AU" sz="1700" dirty="0" smtClean="0"/>
              <a:t>the meaning of culture and its major components: non-material culture and material culture</a:t>
            </a:r>
            <a:endParaRPr lang="en-US" sz="1700" dirty="0" smtClean="0"/>
          </a:p>
          <a:p>
            <a:pPr lvl="0"/>
            <a:r>
              <a:rPr lang="en-AU" sz="1700" dirty="0" smtClean="0"/>
              <a:t>the sociological imagination and its connection to the study of culture:</a:t>
            </a:r>
            <a:endParaRPr lang="en-US" sz="1700" dirty="0" smtClean="0"/>
          </a:p>
          <a:p>
            <a:pPr lvl="1">
              <a:buFont typeface="Wingdings" pitchFamily="2" charset="2"/>
              <a:buChar char="ü"/>
            </a:pPr>
            <a:r>
              <a:rPr lang="en-AU" sz="1700" dirty="0" smtClean="0"/>
              <a:t>the meaning of sociological imagination</a:t>
            </a:r>
            <a:endParaRPr lang="en-US" sz="1700" dirty="0" smtClean="0"/>
          </a:p>
          <a:p>
            <a:pPr lvl="1">
              <a:buFont typeface="Wingdings" pitchFamily="2" charset="2"/>
              <a:buChar char="ü"/>
            </a:pPr>
            <a:r>
              <a:rPr lang="en-AU" sz="1700" dirty="0" smtClean="0"/>
              <a:t>the distinction between ethnocentrism and cultural relativism</a:t>
            </a:r>
            <a:endParaRPr lang="en-US" sz="1700" dirty="0" smtClean="0"/>
          </a:p>
          <a:p>
            <a:pPr lvl="0"/>
            <a:r>
              <a:rPr lang="en-AU" sz="1700" dirty="0" smtClean="0"/>
              <a:t>a range of historical and contemporary representations of Australian Indigenous culture that could be interpreted as ethnocentric and/or culturally relativistic representations</a:t>
            </a:r>
            <a:endParaRPr lang="en-US" sz="1700" dirty="0" smtClean="0"/>
          </a:p>
          <a:p>
            <a:pPr lvl="0"/>
            <a:r>
              <a:rPr lang="en-AU" sz="1700" dirty="0" smtClean="0"/>
              <a:t>implications of different ways of representing Australian Indigenous culture for building awareness  and perception of the culture</a:t>
            </a:r>
            <a:endParaRPr lang="en-US" sz="1700" dirty="0" smtClean="0"/>
          </a:p>
          <a:p>
            <a:pPr lvl="0"/>
            <a:r>
              <a:rPr lang="en-AU" sz="1700" dirty="0" smtClean="0"/>
              <a:t>the historical suppression of Australian Indigenous culture through protection, segregation,</a:t>
            </a:r>
            <a:r>
              <a:rPr lang="en-US" sz="1700" dirty="0" smtClean="0"/>
              <a:t> </a:t>
            </a:r>
            <a:r>
              <a:rPr lang="en-AU" sz="1700" dirty="0" smtClean="0"/>
              <a:t>assimilation and integration policies, and Australian Indigenous responses to this suppression</a:t>
            </a:r>
            <a:endParaRPr lang="en-US" sz="1700" dirty="0" smtClean="0"/>
          </a:p>
          <a:p>
            <a:pPr lvl="0"/>
            <a:r>
              <a:rPr lang="en-AU" sz="1700" dirty="0" smtClean="0"/>
              <a:t>national and international factors that have supported and/or limited the increasing public awareness</a:t>
            </a:r>
            <a:r>
              <a:rPr lang="en-US" sz="1700" dirty="0" smtClean="0"/>
              <a:t> and </a:t>
            </a:r>
            <a:r>
              <a:rPr lang="en-AU" sz="1700" dirty="0" smtClean="0"/>
              <a:t>perception of Australian Indigenous culture, including Reconciliation, the Redfern Park speech,</a:t>
            </a:r>
            <a:r>
              <a:rPr lang="en-US" sz="1700" dirty="0" smtClean="0"/>
              <a:t> </a:t>
            </a:r>
            <a:r>
              <a:rPr lang="en-AU" sz="1700" dirty="0" smtClean="0"/>
              <a:t>government policy and subsequent contested public discourse (NT Intervention 2007 and onwards),</a:t>
            </a:r>
            <a:r>
              <a:rPr lang="en-US" sz="1700" dirty="0" smtClean="0"/>
              <a:t> </a:t>
            </a:r>
            <a:r>
              <a:rPr lang="en-AU" sz="1700" dirty="0" smtClean="0"/>
              <a:t>the Apology (2008) and the UN Declaration on the Rights of Indigenous Peoples</a:t>
            </a:r>
            <a:endParaRPr lang="en-US" sz="17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+mn-lt"/>
              </a:rPr>
              <a:t>Study design – key skills 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lnSpcReduction="10000"/>
          </a:bodyPr>
          <a:lstStyle/>
          <a:p>
            <a:pPr lvl="0"/>
            <a:r>
              <a:rPr lang="en-AU" sz="1900" dirty="0" smtClean="0"/>
              <a:t>explain the meaning of culture and its major components</a:t>
            </a:r>
            <a:endParaRPr lang="en-US" sz="1900" dirty="0" smtClean="0"/>
          </a:p>
          <a:p>
            <a:pPr lvl="0"/>
            <a:r>
              <a:rPr lang="en-AU" sz="1900" dirty="0" smtClean="0"/>
              <a:t>define the sociological imagination and explain its connection to the study of culture</a:t>
            </a:r>
            <a:endParaRPr lang="en-US" sz="1900" dirty="0" smtClean="0"/>
          </a:p>
          <a:p>
            <a:pPr lvl="0"/>
            <a:r>
              <a:rPr lang="en-AU" sz="1900" dirty="0" smtClean="0"/>
              <a:t>analyse representations of Australian Indigenous culture</a:t>
            </a:r>
            <a:endParaRPr lang="en-US" sz="1900" dirty="0" smtClean="0"/>
          </a:p>
          <a:p>
            <a:pPr lvl="0"/>
            <a:r>
              <a:rPr lang="en-AU" sz="1900" dirty="0" smtClean="0"/>
              <a:t>evaluate the implications of ethnocentric and cultural relativist representations of Australian</a:t>
            </a:r>
            <a:r>
              <a:rPr lang="en-US" sz="1900" dirty="0" smtClean="0"/>
              <a:t> </a:t>
            </a:r>
            <a:r>
              <a:rPr lang="en-AU" sz="1900" dirty="0" smtClean="0"/>
              <a:t>Indigenous culture for raising awareness of that culture</a:t>
            </a:r>
          </a:p>
          <a:p>
            <a:pPr lvl="0"/>
            <a:r>
              <a:rPr lang="en-AU" sz="1900" dirty="0" smtClean="0"/>
              <a:t> apply relevant national and international factors to analysis of representations of Australian Indigenous culture</a:t>
            </a:r>
            <a:endParaRPr lang="en-US" sz="1900" dirty="0" smtClean="0"/>
          </a:p>
          <a:p>
            <a:pPr lvl="0"/>
            <a:r>
              <a:rPr lang="en-AU" sz="1900" dirty="0" smtClean="0"/>
              <a:t>construct an overview of the historical suppression of Australian Indigenous culture</a:t>
            </a:r>
            <a:endParaRPr lang="en-US" sz="1900" dirty="0" smtClean="0"/>
          </a:p>
          <a:p>
            <a:pPr lvl="0"/>
            <a:r>
              <a:rPr lang="en-AU" sz="1900" dirty="0" smtClean="0"/>
              <a:t>explain and apply sociological concepts</a:t>
            </a:r>
            <a:endParaRPr lang="en-US" sz="1900" dirty="0" smtClean="0"/>
          </a:p>
          <a:p>
            <a:pPr lvl="0"/>
            <a:r>
              <a:rPr lang="en-AU" sz="1900" dirty="0" smtClean="0"/>
              <a:t>source and evaluate relevant evidence</a:t>
            </a:r>
            <a:endParaRPr lang="en-US" sz="1900" dirty="0" smtClean="0"/>
          </a:p>
          <a:p>
            <a:pPr lvl="0"/>
            <a:r>
              <a:rPr lang="en-AU" sz="1900" dirty="0" smtClean="0"/>
              <a:t>use a range of relevant evidence to support observations and analysis</a:t>
            </a:r>
            <a:endParaRPr lang="en-US" sz="1900" dirty="0" smtClean="0"/>
          </a:p>
          <a:p>
            <a:pPr lvl="0"/>
            <a:r>
              <a:rPr lang="en-AU" sz="1900" dirty="0" smtClean="0"/>
              <a:t>critically reflect on their own and others’ approaches to understanding the social world</a:t>
            </a:r>
          </a:p>
          <a:p>
            <a:pPr lvl="0"/>
            <a:r>
              <a:rPr lang="en-AU" sz="1900" dirty="0" smtClean="0"/>
              <a:t>synthesise evidence to draw conclusions</a:t>
            </a:r>
            <a:endParaRPr lang="en-US" sz="19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+mn-lt"/>
              </a:rPr>
              <a:t>Activities for Culture 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AU" sz="1200" dirty="0" smtClean="0">
                <a:solidFill>
                  <a:srgbClr val="FF0000"/>
                </a:solidFill>
              </a:rPr>
              <a:t>KK - the meaning of culture and its major components: non-material culture and material culture</a:t>
            </a:r>
          </a:p>
          <a:p>
            <a:pPr lvl="0">
              <a:buNone/>
            </a:pPr>
            <a:r>
              <a:rPr lang="en-AU" sz="1200" dirty="0" smtClean="0">
                <a:solidFill>
                  <a:srgbClr val="FF0000"/>
                </a:solidFill>
              </a:rPr>
              <a:t>KS - explain the meaning of culture and its major components  &amp; explain and apply sociological concepts</a:t>
            </a:r>
            <a:endParaRPr lang="en-US" sz="11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200" u="sng" dirty="0" smtClean="0"/>
              <a:t>Task 1- </a:t>
            </a:r>
            <a:r>
              <a:rPr lang="en-US" sz="2200" u="sng" dirty="0" err="1" smtClean="0"/>
              <a:t>Bunjil</a:t>
            </a:r>
            <a:r>
              <a:rPr lang="en-US" sz="2200" u="sng" dirty="0" smtClean="0"/>
              <a:t> and dreamtime chart</a:t>
            </a:r>
          </a:p>
          <a:p>
            <a:pPr>
              <a:buNone/>
            </a:pPr>
            <a:r>
              <a:rPr lang="en-US" sz="1800" dirty="0" smtClean="0"/>
              <a:t>Read  Breakout 3.01 on page 14 and complete the following:</a:t>
            </a:r>
          </a:p>
          <a:p>
            <a:pPr marL="0" indent="0">
              <a:buNone/>
            </a:pPr>
            <a:r>
              <a:rPr lang="en-AU" sz="1800" dirty="0"/>
              <a:t>Pair work – understanding culture – using the dreamtime chart insert examples from the </a:t>
            </a:r>
            <a:r>
              <a:rPr lang="en-AU" sz="1800" dirty="0" err="1"/>
              <a:t>Bunjil</a:t>
            </a:r>
            <a:r>
              <a:rPr lang="en-AU" sz="1800" dirty="0"/>
              <a:t> story </a:t>
            </a:r>
            <a:r>
              <a:rPr lang="en-AU" sz="1800" i="1" dirty="0" smtClean="0"/>
              <a:t>(the dreaming an: introduction &amp; dreamtime chart)</a:t>
            </a:r>
          </a:p>
          <a:p>
            <a:pPr marL="0" indent="0">
              <a:buNone/>
            </a:pPr>
            <a:r>
              <a:rPr lang="en-AU" sz="1800" dirty="0" smtClean="0"/>
              <a:t>1. Define </a:t>
            </a:r>
            <a:r>
              <a:rPr lang="en-AU" sz="1800" dirty="0"/>
              <a:t>culture including its two components.</a:t>
            </a:r>
          </a:p>
          <a:p>
            <a:pPr marL="0" indent="0">
              <a:buNone/>
            </a:pPr>
            <a:r>
              <a:rPr lang="en-AU" sz="1800" dirty="0" smtClean="0"/>
              <a:t>2. Describe </a:t>
            </a:r>
            <a:r>
              <a:rPr lang="en-AU" sz="1800" dirty="0"/>
              <a:t>how the examples of </a:t>
            </a:r>
            <a:r>
              <a:rPr lang="en-AU" sz="1800" dirty="0" err="1"/>
              <a:t>Bunjil</a:t>
            </a:r>
            <a:r>
              <a:rPr lang="en-AU" sz="1800" dirty="0"/>
              <a:t> relate to the concepts of material and non-material </a:t>
            </a:r>
            <a:r>
              <a:rPr lang="en-AU" sz="1800" dirty="0" smtClean="0"/>
              <a:t>culture</a:t>
            </a:r>
          </a:p>
          <a:p>
            <a:pPr marL="0" indent="0">
              <a:buNone/>
            </a:pPr>
            <a:r>
              <a:rPr lang="en-US" sz="2200" u="sng" dirty="0" smtClean="0"/>
              <a:t>Task 2 - </a:t>
            </a:r>
            <a:r>
              <a:rPr lang="en-AU" sz="2200" u="sng" dirty="0" smtClean="0"/>
              <a:t>Examples of Victorian </a:t>
            </a:r>
            <a:r>
              <a:rPr lang="en-AU" sz="2200" u="sng" dirty="0" err="1" smtClean="0"/>
              <a:t>Koorie</a:t>
            </a:r>
            <a:r>
              <a:rPr lang="en-AU" sz="2200" u="sng" dirty="0" smtClean="0"/>
              <a:t> culture</a:t>
            </a:r>
            <a:endParaRPr lang="en-US" sz="2200" u="sng" dirty="0" smtClean="0"/>
          </a:p>
          <a:p>
            <a:pPr>
              <a:buNone/>
            </a:pPr>
            <a:r>
              <a:rPr lang="en-US" sz="1800" u="sng" dirty="0">
                <a:hlinkClick r:id="rId2"/>
              </a:rPr>
              <a:t>http://cv.vic.gov.au/stories/aboriginal-culture</a:t>
            </a:r>
            <a:r>
              <a:rPr lang="en-US" sz="1800" u="sng" dirty="0" smtClean="0">
                <a:hlinkClick r:id="rId2"/>
              </a:rPr>
              <a:t>/</a:t>
            </a:r>
            <a:endParaRPr lang="en-US" sz="1800" u="sng" dirty="0" smtClean="0"/>
          </a:p>
          <a:p>
            <a:pPr>
              <a:buNone/>
            </a:pPr>
            <a:r>
              <a:rPr lang="en-US" sz="1800" dirty="0" smtClean="0"/>
              <a:t>Using the website students note down examples of Victorian </a:t>
            </a:r>
            <a:r>
              <a:rPr lang="en-US" sz="1800" dirty="0" err="1" smtClean="0"/>
              <a:t>Koorie</a:t>
            </a:r>
            <a:r>
              <a:rPr lang="en-US" sz="1800" dirty="0" smtClean="0"/>
              <a:t> culture in a graphic </a:t>
            </a:r>
            <a:r>
              <a:rPr lang="en-US" sz="1800" dirty="0" err="1" smtClean="0"/>
              <a:t>organiser</a:t>
            </a:r>
            <a:r>
              <a:rPr lang="en-US" sz="1800" dirty="0" smtClean="0"/>
              <a:t>  </a:t>
            </a:r>
            <a:r>
              <a:rPr lang="en-US" sz="1800" i="1" dirty="0" smtClean="0"/>
              <a:t>(Victorian </a:t>
            </a:r>
            <a:r>
              <a:rPr lang="en-US" sz="1800" i="1" dirty="0" err="1" smtClean="0"/>
              <a:t>Koorie</a:t>
            </a:r>
            <a:r>
              <a:rPr lang="en-US" sz="1800" i="1" dirty="0" smtClean="0"/>
              <a:t> culture)</a:t>
            </a:r>
          </a:p>
          <a:p>
            <a:pPr>
              <a:buNone/>
            </a:pPr>
            <a:r>
              <a:rPr lang="en-US" sz="2200" u="sng" dirty="0" smtClean="0"/>
              <a:t>Task 3</a:t>
            </a:r>
            <a:r>
              <a:rPr lang="en-US" sz="2200" u="sng" dirty="0"/>
              <a:t> </a:t>
            </a:r>
            <a:r>
              <a:rPr lang="en-US" sz="2200" u="sng" dirty="0" smtClean="0"/>
              <a:t>- Art and meaning </a:t>
            </a:r>
          </a:p>
          <a:p>
            <a:pPr>
              <a:buNone/>
            </a:pPr>
            <a:r>
              <a:rPr lang="en-US" sz="1800" dirty="0" smtClean="0"/>
              <a:t>Pair work – applying meaning to aboriginal art </a:t>
            </a:r>
            <a:r>
              <a:rPr lang="en-US" sz="1800" i="1" dirty="0" smtClean="0"/>
              <a:t>(Art and Symbols)</a:t>
            </a:r>
            <a:endParaRPr lang="en-US" sz="18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+mn-lt"/>
              </a:rPr>
              <a:t>Activities for Representations 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en-AU" sz="1400" dirty="0" smtClean="0">
                <a:solidFill>
                  <a:srgbClr val="FF0000"/>
                </a:solidFill>
              </a:rPr>
              <a:t>KK - a range of historical and contemporary representations of Australian Indigenous culture that could be interpreted as ethnocentric and/or culturally relativistic representations</a:t>
            </a:r>
          </a:p>
          <a:p>
            <a:pPr lvl="0">
              <a:buNone/>
            </a:pPr>
            <a:r>
              <a:rPr lang="en-AU" sz="1400" dirty="0" smtClean="0">
                <a:solidFill>
                  <a:srgbClr val="FF0000"/>
                </a:solidFill>
              </a:rPr>
              <a:t>KS - </a:t>
            </a:r>
            <a:r>
              <a:rPr lang="en-AU" sz="1800" b="1" dirty="0" smtClean="0">
                <a:solidFill>
                  <a:srgbClr val="006600"/>
                </a:solidFill>
              </a:rPr>
              <a:t>*</a:t>
            </a:r>
            <a:r>
              <a:rPr lang="en-AU" sz="1400" dirty="0" smtClean="0">
                <a:solidFill>
                  <a:srgbClr val="FF0000"/>
                </a:solidFill>
              </a:rPr>
              <a:t>analyse representations of Australian Indigenous culture</a:t>
            </a:r>
            <a:r>
              <a:rPr lang="en-US" sz="1400" dirty="0" smtClean="0">
                <a:solidFill>
                  <a:srgbClr val="FF0000"/>
                </a:solidFill>
              </a:rPr>
              <a:t>  </a:t>
            </a:r>
            <a:r>
              <a:rPr lang="en-US" sz="1800" b="1" dirty="0" smtClean="0">
                <a:solidFill>
                  <a:srgbClr val="006600"/>
                </a:solidFill>
              </a:rPr>
              <a:t>*</a:t>
            </a:r>
            <a:r>
              <a:rPr lang="en-AU" sz="1400" dirty="0" smtClean="0">
                <a:solidFill>
                  <a:srgbClr val="FF0000"/>
                </a:solidFill>
              </a:rPr>
              <a:t>evaluate the implications of ethnocentric and cultural relativist representations of Australian </a:t>
            </a:r>
            <a:r>
              <a:rPr lang="en-AU" sz="1800" b="1" dirty="0">
                <a:solidFill>
                  <a:srgbClr val="006600"/>
                </a:solidFill>
              </a:rPr>
              <a:t> </a:t>
            </a:r>
            <a:r>
              <a:rPr lang="en-AU" sz="1800" b="1" dirty="0" smtClean="0">
                <a:solidFill>
                  <a:srgbClr val="006600"/>
                </a:solidFill>
              </a:rPr>
              <a:t>*</a:t>
            </a:r>
            <a:r>
              <a:rPr lang="en-AU" sz="1400" dirty="0" smtClean="0">
                <a:solidFill>
                  <a:srgbClr val="FF0000"/>
                </a:solidFill>
              </a:rPr>
              <a:t>explain and apply sociological concepts &amp; synthesise evidence to draw conclusions </a:t>
            </a:r>
            <a:endParaRPr lang="en-US" sz="1400" dirty="0" smtClean="0">
              <a:solidFill>
                <a:srgbClr val="FF0000"/>
              </a:solidFill>
            </a:endParaRPr>
          </a:p>
          <a:p>
            <a:pPr lvl="0">
              <a:buNone/>
            </a:pPr>
            <a:endParaRPr lang="en-US" sz="1400" dirty="0" smtClean="0">
              <a:solidFill>
                <a:srgbClr val="C00000"/>
              </a:solidFill>
            </a:endParaRPr>
          </a:p>
          <a:p>
            <a:pPr lvl="0">
              <a:buNone/>
            </a:pPr>
            <a:r>
              <a:rPr lang="en-US" sz="2400" u="sng" dirty="0" smtClean="0"/>
              <a:t>Task 1 - Representation Booklet</a:t>
            </a:r>
          </a:p>
          <a:p>
            <a:pPr lvl="0">
              <a:buNone/>
            </a:pPr>
            <a:r>
              <a:rPr lang="en-US" sz="2400" dirty="0" smtClean="0"/>
              <a:t>    A collection of representations both historical and contemporary for students to apply concepts of ethnocentrism and cultural relativism and </a:t>
            </a:r>
            <a:r>
              <a:rPr lang="en-US" sz="2400" dirty="0" err="1" smtClean="0"/>
              <a:t>analyse</a:t>
            </a:r>
            <a:r>
              <a:rPr lang="en-US" sz="2400" dirty="0" smtClean="0"/>
              <a:t> </a:t>
            </a:r>
            <a:r>
              <a:rPr lang="en-US" sz="2400" i="1" dirty="0" smtClean="0"/>
              <a:t>(Representations Practice Booklet)</a:t>
            </a:r>
          </a:p>
          <a:p>
            <a:pPr lvl="0">
              <a:buNone/>
            </a:pPr>
            <a:endParaRPr lang="en-US" sz="1600" dirty="0" smtClean="0"/>
          </a:p>
          <a:p>
            <a:pPr lvl="0">
              <a:buNone/>
            </a:pPr>
            <a:r>
              <a:rPr lang="en-US" sz="2400" u="sng" dirty="0" smtClean="0"/>
              <a:t>Task 2 – A Film -  ‘Samson and Delilah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+mn-lt"/>
              </a:rPr>
              <a:t>Activities for perception &amp; awareness 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AU" sz="1300" dirty="0" smtClean="0">
                <a:solidFill>
                  <a:srgbClr val="FF0000"/>
                </a:solidFill>
              </a:rPr>
              <a:t>KK - implications of different ways of representing Australian Indigenous culture for building awareness and perception of the culture</a:t>
            </a:r>
          </a:p>
          <a:p>
            <a:pPr lvl="0">
              <a:buNone/>
            </a:pPr>
            <a:r>
              <a:rPr lang="en-US" sz="1300" dirty="0" smtClean="0">
                <a:solidFill>
                  <a:srgbClr val="FF0000"/>
                </a:solidFill>
              </a:rPr>
              <a:t>KS - </a:t>
            </a:r>
            <a:r>
              <a:rPr lang="en-US" sz="1300" b="1" dirty="0" smtClean="0">
                <a:solidFill>
                  <a:srgbClr val="006600"/>
                </a:solidFill>
              </a:rPr>
              <a:t>*</a:t>
            </a:r>
            <a:r>
              <a:rPr lang="en-AU" sz="1300" dirty="0" smtClean="0">
                <a:solidFill>
                  <a:srgbClr val="FF0000"/>
                </a:solidFill>
              </a:rPr>
              <a:t>evaluate the implications of ethnocentric and cultural relativist representations of Australian</a:t>
            </a:r>
            <a:r>
              <a:rPr lang="en-US" sz="1300" dirty="0" smtClean="0">
                <a:solidFill>
                  <a:srgbClr val="FF0000"/>
                </a:solidFill>
              </a:rPr>
              <a:t> </a:t>
            </a:r>
            <a:r>
              <a:rPr lang="en-AU" sz="1300" dirty="0" smtClean="0">
                <a:solidFill>
                  <a:srgbClr val="FF0000"/>
                </a:solidFill>
              </a:rPr>
              <a:t>Indigenous culture for raising awareness of that culture  </a:t>
            </a:r>
            <a:r>
              <a:rPr lang="en-AU" sz="1300" b="1" dirty="0" smtClean="0">
                <a:solidFill>
                  <a:srgbClr val="006600"/>
                </a:solidFill>
              </a:rPr>
              <a:t>*</a:t>
            </a:r>
            <a:r>
              <a:rPr lang="en-AU" sz="1300" dirty="0" smtClean="0">
                <a:solidFill>
                  <a:srgbClr val="FF0000"/>
                </a:solidFill>
              </a:rPr>
              <a:t>explain and apply sociological concepts &amp;</a:t>
            </a:r>
            <a:r>
              <a:rPr lang="en-US" sz="1300" dirty="0" smtClean="0">
                <a:solidFill>
                  <a:srgbClr val="FF0000"/>
                </a:solidFill>
              </a:rPr>
              <a:t> </a:t>
            </a:r>
            <a:r>
              <a:rPr lang="en-AU" sz="1300" dirty="0" smtClean="0">
                <a:solidFill>
                  <a:srgbClr val="FF0000"/>
                </a:solidFill>
              </a:rPr>
              <a:t>use a range of relevant evidence to support observations and analysis </a:t>
            </a:r>
            <a:r>
              <a:rPr lang="en-AU" sz="1300" b="1" dirty="0">
                <a:solidFill>
                  <a:srgbClr val="006600"/>
                </a:solidFill>
              </a:rPr>
              <a:t> </a:t>
            </a:r>
            <a:r>
              <a:rPr lang="en-AU" sz="1300" b="1" dirty="0" smtClean="0">
                <a:solidFill>
                  <a:srgbClr val="006600"/>
                </a:solidFill>
              </a:rPr>
              <a:t>*</a:t>
            </a:r>
            <a:r>
              <a:rPr lang="en-AU" sz="1300" dirty="0" smtClean="0">
                <a:solidFill>
                  <a:srgbClr val="FF0000"/>
                </a:solidFill>
              </a:rPr>
              <a:t>critically reflect on their own and others’ approaches to understanding the social world </a:t>
            </a:r>
            <a:r>
              <a:rPr lang="en-AU" sz="1300" dirty="0">
                <a:solidFill>
                  <a:srgbClr val="FF0000"/>
                </a:solidFill>
              </a:rPr>
              <a:t> </a:t>
            </a:r>
            <a:r>
              <a:rPr lang="en-AU" sz="1300" b="1" dirty="0" smtClean="0">
                <a:solidFill>
                  <a:srgbClr val="006600"/>
                </a:solidFill>
              </a:rPr>
              <a:t>*</a:t>
            </a:r>
            <a:r>
              <a:rPr lang="en-AU" sz="1400" dirty="0" smtClean="0">
                <a:solidFill>
                  <a:srgbClr val="FF0000"/>
                </a:solidFill>
              </a:rPr>
              <a:t>synthesise evidence to draw conclusions </a:t>
            </a:r>
            <a:endParaRPr lang="en-US" sz="13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800" u="sng" dirty="0" smtClean="0"/>
              <a:t>Task 1 – Whole class activity or pair work</a:t>
            </a:r>
          </a:p>
          <a:p>
            <a:pPr>
              <a:buNone/>
            </a:pPr>
            <a:r>
              <a:rPr lang="en-US" sz="2400" i="1" dirty="0" smtClean="0"/>
              <a:t>(Focus on perception and awareness)</a:t>
            </a:r>
          </a:p>
          <a:p>
            <a:pPr>
              <a:buNone/>
            </a:pPr>
            <a:r>
              <a:rPr lang="en-US" sz="2800" u="sng" dirty="0" smtClean="0"/>
              <a:t>Task 2 - Captain Cook</a:t>
            </a:r>
          </a:p>
          <a:p>
            <a:pPr>
              <a:buNone/>
            </a:pPr>
            <a:r>
              <a:rPr lang="en-US" sz="2400" i="1" dirty="0" smtClean="0"/>
              <a:t>(Indigenous </a:t>
            </a:r>
            <a:r>
              <a:rPr lang="en-US" sz="2400" i="1" dirty="0" err="1" smtClean="0"/>
              <a:t>artefacts</a:t>
            </a:r>
            <a:r>
              <a:rPr lang="en-US" sz="2400" i="1" dirty="0" smtClean="0"/>
              <a:t> taken by Capt. Cook &amp; Activity on Indigenous </a:t>
            </a:r>
            <a:r>
              <a:rPr lang="en-US" sz="2400" i="1" dirty="0" err="1" smtClean="0"/>
              <a:t>artefacts</a:t>
            </a:r>
            <a:r>
              <a:rPr lang="en-US" sz="2400" i="1" dirty="0" smtClean="0"/>
              <a:t> taken by Capt. Cook)</a:t>
            </a:r>
          </a:p>
          <a:p>
            <a:pPr>
              <a:buNone/>
            </a:pPr>
            <a:r>
              <a:rPr lang="en-US" sz="2800" u="sng" dirty="0" smtClean="0"/>
              <a:t>Task 3 - Dutch Museum and Theme Park</a:t>
            </a:r>
          </a:p>
          <a:p>
            <a:pPr>
              <a:buNone/>
            </a:pPr>
            <a:r>
              <a:rPr lang="en-AU" sz="2400" i="1" dirty="0" smtClean="0"/>
              <a:t>(Dutch museum and theme park articles)</a:t>
            </a:r>
          </a:p>
          <a:p>
            <a:pPr lvl="0">
              <a:buNone/>
            </a:pP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+mn-lt"/>
              </a:rPr>
              <a:t>Activity for Policy timeline 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AU" sz="1200" dirty="0" smtClean="0">
                <a:solidFill>
                  <a:srgbClr val="FF3300"/>
                </a:solidFill>
              </a:rPr>
              <a:t>KK - the historical suppression of Australian Indigenous culture through protection, segregation,</a:t>
            </a:r>
            <a:r>
              <a:rPr lang="en-US" sz="1200" dirty="0" smtClean="0">
                <a:solidFill>
                  <a:srgbClr val="FF3300"/>
                </a:solidFill>
              </a:rPr>
              <a:t> </a:t>
            </a:r>
            <a:r>
              <a:rPr lang="en-AU" sz="1200" dirty="0" smtClean="0">
                <a:solidFill>
                  <a:srgbClr val="FF3300"/>
                </a:solidFill>
              </a:rPr>
              <a:t>assimilation and integration policies, and Australian Indigenous responses to this suppression</a:t>
            </a:r>
            <a:endParaRPr lang="en-US" sz="1200" dirty="0" smtClean="0">
              <a:solidFill>
                <a:srgbClr val="FF3300"/>
              </a:solidFill>
            </a:endParaRPr>
          </a:p>
          <a:p>
            <a:pPr lvl="0">
              <a:buNone/>
            </a:pPr>
            <a:r>
              <a:rPr lang="en-AU" sz="1200" dirty="0" smtClean="0">
                <a:solidFill>
                  <a:srgbClr val="FF3300"/>
                </a:solidFill>
              </a:rPr>
              <a:t>KS - </a:t>
            </a:r>
            <a:r>
              <a:rPr lang="en-AU" sz="1200" b="1" dirty="0" smtClean="0">
                <a:solidFill>
                  <a:srgbClr val="006600"/>
                </a:solidFill>
              </a:rPr>
              <a:t>*</a:t>
            </a:r>
            <a:r>
              <a:rPr lang="en-AU" sz="1200" dirty="0" smtClean="0">
                <a:solidFill>
                  <a:srgbClr val="FF3300"/>
                </a:solidFill>
              </a:rPr>
              <a:t>construct an overview of the historical suppression of Australian Indigenous culture</a:t>
            </a:r>
            <a:r>
              <a:rPr lang="en-US" sz="1200" dirty="0" smtClean="0">
                <a:solidFill>
                  <a:srgbClr val="FF3300"/>
                </a:solidFill>
              </a:rPr>
              <a:t> </a:t>
            </a:r>
            <a:r>
              <a:rPr lang="en-US" sz="1200" b="1" dirty="0">
                <a:solidFill>
                  <a:srgbClr val="006600"/>
                </a:solidFill>
              </a:rPr>
              <a:t> </a:t>
            </a:r>
            <a:r>
              <a:rPr lang="en-US" sz="1200" b="1" dirty="0" smtClean="0">
                <a:solidFill>
                  <a:srgbClr val="006600"/>
                </a:solidFill>
              </a:rPr>
              <a:t>*</a:t>
            </a:r>
            <a:r>
              <a:rPr lang="en-AU" sz="1200" dirty="0" smtClean="0">
                <a:solidFill>
                  <a:srgbClr val="FF3300"/>
                </a:solidFill>
              </a:rPr>
              <a:t>explain and apply sociological concepts</a:t>
            </a:r>
            <a:r>
              <a:rPr lang="en-US" sz="1200" dirty="0" smtClean="0">
                <a:solidFill>
                  <a:srgbClr val="FF3300"/>
                </a:solidFill>
              </a:rPr>
              <a:t> </a:t>
            </a:r>
            <a:r>
              <a:rPr lang="en-US" sz="1200" b="1" dirty="0">
                <a:solidFill>
                  <a:srgbClr val="006600"/>
                </a:solidFill>
              </a:rPr>
              <a:t>* </a:t>
            </a:r>
            <a:r>
              <a:rPr lang="en-AU" sz="1200" dirty="0" smtClean="0">
                <a:solidFill>
                  <a:srgbClr val="FF3300"/>
                </a:solidFill>
              </a:rPr>
              <a:t>source and evaluate relevant evidence</a:t>
            </a:r>
            <a:r>
              <a:rPr lang="en-US" sz="1200" dirty="0" smtClean="0">
                <a:solidFill>
                  <a:srgbClr val="FF3300"/>
                </a:solidFill>
              </a:rPr>
              <a:t> </a:t>
            </a:r>
            <a:r>
              <a:rPr lang="en-US" sz="1200" dirty="0">
                <a:solidFill>
                  <a:srgbClr val="FF3300"/>
                </a:solidFill>
              </a:rPr>
              <a:t> </a:t>
            </a:r>
            <a:r>
              <a:rPr lang="en-US" sz="1200" dirty="0" smtClean="0">
                <a:solidFill>
                  <a:srgbClr val="FF3300"/>
                </a:solidFill>
              </a:rPr>
              <a:t>*</a:t>
            </a:r>
            <a:r>
              <a:rPr lang="en-AU" sz="1200" dirty="0" smtClean="0">
                <a:solidFill>
                  <a:srgbClr val="FF3300"/>
                </a:solidFill>
              </a:rPr>
              <a:t>use a range of relevant evidence to support observations and analysis </a:t>
            </a:r>
            <a:r>
              <a:rPr lang="en-US" sz="1200" b="1" dirty="0" smtClean="0">
                <a:solidFill>
                  <a:srgbClr val="006600"/>
                </a:solidFill>
              </a:rPr>
              <a:t> </a:t>
            </a:r>
            <a:r>
              <a:rPr lang="en-US" sz="1200" b="1" dirty="0">
                <a:solidFill>
                  <a:srgbClr val="006600"/>
                </a:solidFill>
              </a:rPr>
              <a:t>*</a:t>
            </a:r>
            <a:r>
              <a:rPr lang="en-AU" sz="1200" dirty="0" smtClean="0">
                <a:solidFill>
                  <a:srgbClr val="FF3300"/>
                </a:solidFill>
              </a:rPr>
              <a:t>critically reflect on their own and others’ approaches to understanding the social world </a:t>
            </a:r>
            <a:r>
              <a:rPr lang="en-AU" sz="1200" dirty="0">
                <a:solidFill>
                  <a:srgbClr val="FF3300"/>
                </a:solidFill>
              </a:rPr>
              <a:t> </a:t>
            </a:r>
            <a:r>
              <a:rPr lang="en-AU" sz="1200" b="1" dirty="0" smtClean="0">
                <a:solidFill>
                  <a:srgbClr val="006600"/>
                </a:solidFill>
              </a:rPr>
              <a:t>*</a:t>
            </a:r>
            <a:r>
              <a:rPr lang="en-AU" sz="1200" dirty="0" smtClean="0">
                <a:solidFill>
                  <a:srgbClr val="FF3300"/>
                </a:solidFill>
              </a:rPr>
              <a:t>synthesise evidence to draw conclusions </a:t>
            </a:r>
            <a:endParaRPr lang="en-US" sz="1200" dirty="0" smtClean="0">
              <a:solidFill>
                <a:srgbClr val="FF3300"/>
              </a:solidFill>
            </a:endParaRP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u="sng" dirty="0" smtClean="0"/>
              <a:t>Task – progressive timeline on the wall</a:t>
            </a:r>
          </a:p>
          <a:p>
            <a:pPr>
              <a:buNone/>
            </a:pPr>
            <a:r>
              <a:rPr lang="en-US" dirty="0" smtClean="0"/>
              <a:t> This a task that can be done all the way through the outcome and as it progresses information is added.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+mn-lt"/>
              </a:rPr>
              <a:t>Activity for current issues/debates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AU" sz="1100" dirty="0" smtClean="0">
                <a:solidFill>
                  <a:srgbClr val="FF0000"/>
                </a:solidFill>
              </a:rPr>
              <a:t>KK - national and international factors that have supported and/or limited the increasing public awareness</a:t>
            </a:r>
            <a:r>
              <a:rPr lang="en-US" sz="1100" dirty="0" smtClean="0">
                <a:solidFill>
                  <a:srgbClr val="FF0000"/>
                </a:solidFill>
              </a:rPr>
              <a:t> and </a:t>
            </a:r>
            <a:r>
              <a:rPr lang="en-AU" sz="1100" dirty="0" smtClean="0">
                <a:solidFill>
                  <a:srgbClr val="FF0000"/>
                </a:solidFill>
              </a:rPr>
              <a:t>perception of Australian Indigenous culture, including Reconciliation, the Redfern Park speech,</a:t>
            </a:r>
            <a:r>
              <a:rPr lang="en-US" sz="1100" dirty="0" smtClean="0">
                <a:solidFill>
                  <a:srgbClr val="FF0000"/>
                </a:solidFill>
              </a:rPr>
              <a:t> </a:t>
            </a:r>
            <a:r>
              <a:rPr lang="en-AU" sz="1100" dirty="0" smtClean="0">
                <a:solidFill>
                  <a:srgbClr val="FF0000"/>
                </a:solidFill>
              </a:rPr>
              <a:t>government policy and </a:t>
            </a:r>
            <a:r>
              <a:rPr lang="en-AU" sz="1100" b="1" dirty="0" smtClean="0">
                <a:solidFill>
                  <a:srgbClr val="FF0000"/>
                </a:solidFill>
              </a:rPr>
              <a:t>subsequent contested public discourse (NT Intervention 2007 and onwards)</a:t>
            </a:r>
            <a:r>
              <a:rPr lang="en-AU" sz="1100" dirty="0" smtClean="0">
                <a:solidFill>
                  <a:srgbClr val="FF0000"/>
                </a:solidFill>
              </a:rPr>
              <a:t>,</a:t>
            </a:r>
            <a:r>
              <a:rPr lang="en-US" sz="1100" dirty="0" smtClean="0">
                <a:solidFill>
                  <a:srgbClr val="FF0000"/>
                </a:solidFill>
              </a:rPr>
              <a:t> </a:t>
            </a:r>
            <a:r>
              <a:rPr lang="en-AU" sz="1100" dirty="0" smtClean="0">
                <a:solidFill>
                  <a:srgbClr val="FF0000"/>
                </a:solidFill>
              </a:rPr>
              <a:t>the Apology (2008) and the UN Declaration on the Rights of Indigenous Peoples</a:t>
            </a:r>
            <a:endParaRPr lang="en-US" sz="1100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en-AU" sz="1100" dirty="0" smtClean="0">
                <a:solidFill>
                  <a:srgbClr val="FF0000"/>
                </a:solidFill>
              </a:rPr>
              <a:t>KS - apply relevant national and international factors to analysis of representations of Australian Indigenous culture</a:t>
            </a:r>
            <a:r>
              <a:rPr lang="en-US" sz="1100" dirty="0" smtClean="0">
                <a:solidFill>
                  <a:srgbClr val="FF0000"/>
                </a:solidFill>
              </a:rPr>
              <a:t> &amp; </a:t>
            </a:r>
            <a:r>
              <a:rPr lang="en-AU" sz="1100" dirty="0" smtClean="0">
                <a:solidFill>
                  <a:srgbClr val="FF0000"/>
                </a:solidFill>
              </a:rPr>
              <a:t>source and evaluate relevant evidence</a:t>
            </a:r>
            <a:r>
              <a:rPr lang="en-US" sz="1100" dirty="0" smtClean="0">
                <a:solidFill>
                  <a:srgbClr val="FF0000"/>
                </a:solidFill>
              </a:rPr>
              <a:t> &amp; </a:t>
            </a:r>
            <a:r>
              <a:rPr lang="en-AU" sz="1100" dirty="0" smtClean="0">
                <a:solidFill>
                  <a:srgbClr val="FF0000"/>
                </a:solidFill>
              </a:rPr>
              <a:t>use a range of relevant evidence to support observations and analysis</a:t>
            </a:r>
            <a:r>
              <a:rPr lang="en-US" sz="1100" dirty="0" smtClean="0">
                <a:solidFill>
                  <a:srgbClr val="FF0000"/>
                </a:solidFill>
              </a:rPr>
              <a:t> &amp; </a:t>
            </a:r>
            <a:r>
              <a:rPr lang="en-AU" sz="1100" dirty="0" smtClean="0">
                <a:solidFill>
                  <a:srgbClr val="FF0000"/>
                </a:solidFill>
              </a:rPr>
              <a:t>critically reflect on their own and others’ approaches to understanding the social world &amp; synthesise evidence to draw conclusions </a:t>
            </a:r>
            <a:endParaRPr lang="en-US" sz="11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11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800" u="sng" dirty="0" smtClean="0"/>
              <a:t>Task - Table and articles </a:t>
            </a:r>
          </a:p>
          <a:p>
            <a:pPr>
              <a:buNone/>
            </a:pPr>
            <a:r>
              <a:rPr lang="en-US" sz="2400" dirty="0" smtClean="0"/>
              <a:t>This can de done in groups and the information is then shared . Each group given reading and add the relevant information to the table. </a:t>
            </a:r>
            <a:r>
              <a:rPr lang="en-US" sz="2400" i="1" dirty="0" smtClean="0"/>
              <a:t>(P&amp;A table current issues and debates</a:t>
            </a:r>
            <a:r>
              <a:rPr lang="en-US" sz="2400" i="1" dirty="0" smtClean="0"/>
              <a:t>)</a:t>
            </a:r>
          </a:p>
          <a:p>
            <a:pPr>
              <a:buNone/>
            </a:pPr>
            <a:r>
              <a:rPr lang="en-US" sz="1800" i="1" dirty="0" smtClean="0"/>
              <a:t>Constitutional Recognition                            Indigenous art and ‘ownership’</a:t>
            </a:r>
          </a:p>
          <a:p>
            <a:pPr>
              <a:buNone/>
            </a:pPr>
            <a:r>
              <a:rPr lang="en-US" sz="1800" i="1" dirty="0" smtClean="0"/>
              <a:t>Close the Gap                                            26</a:t>
            </a:r>
            <a:r>
              <a:rPr lang="en-US" sz="1800" i="1" baseline="30000" dirty="0" smtClean="0"/>
              <a:t>th</a:t>
            </a:r>
            <a:r>
              <a:rPr lang="en-US" sz="1800" i="1" dirty="0" smtClean="0"/>
              <a:t> </a:t>
            </a:r>
            <a:r>
              <a:rPr lang="en-US" sz="1800" i="1" dirty="0" smtClean="0"/>
              <a:t>J</a:t>
            </a:r>
            <a:r>
              <a:rPr lang="en-US" sz="1800" i="1" dirty="0" smtClean="0"/>
              <a:t>anuary</a:t>
            </a:r>
          </a:p>
          <a:p>
            <a:pPr>
              <a:buNone/>
            </a:pPr>
            <a:r>
              <a:rPr lang="en-US" sz="1800" i="1" dirty="0" smtClean="0"/>
              <a:t>National Congress</a:t>
            </a:r>
          </a:p>
          <a:p>
            <a:pPr>
              <a:buNone/>
            </a:pPr>
            <a:r>
              <a:rPr lang="en-US" sz="1800" i="1" dirty="0" smtClean="0"/>
              <a:t>Closure of remote </a:t>
            </a:r>
            <a:r>
              <a:rPr lang="en-US" sz="1800" i="1" smtClean="0"/>
              <a:t>communities                     </a:t>
            </a:r>
            <a:r>
              <a:rPr lang="en-US" sz="1800" i="1" dirty="0" smtClean="0"/>
              <a:t>Treaty </a:t>
            </a:r>
            <a:endParaRPr lang="en-US" sz="1800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152</TotalTime>
  <Words>1082</Words>
  <Application>Microsoft Office PowerPoint</Application>
  <PresentationFormat>On-screen Show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Origin</vt:lpstr>
      <vt:lpstr>Unit 3 Sociology  Australian Indigenous Culture</vt:lpstr>
      <vt:lpstr>Study design – Outcome 1 </vt:lpstr>
      <vt:lpstr>Study design – Key Knowledge </vt:lpstr>
      <vt:lpstr>Study design – key skills </vt:lpstr>
      <vt:lpstr>Activities for Culture </vt:lpstr>
      <vt:lpstr>Activities for Representations </vt:lpstr>
      <vt:lpstr>Activities for perception &amp; awareness </vt:lpstr>
      <vt:lpstr>Activity for Policy timeline </vt:lpstr>
      <vt:lpstr>Activity for current issues/debates</vt:lpstr>
      <vt:lpstr>Other goodies </vt:lpstr>
      <vt:lpstr>Other goodies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 Sociology  Australian Indigenous Culture</dc:title>
  <dc:creator>user</dc:creator>
  <cp:lastModifiedBy>user</cp:lastModifiedBy>
  <cp:revision>19</cp:revision>
  <dcterms:created xsi:type="dcterms:W3CDTF">2017-03-05T10:29:01Z</dcterms:created>
  <dcterms:modified xsi:type="dcterms:W3CDTF">2017-03-09T00:31:44Z</dcterms:modified>
</cp:coreProperties>
</file>