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0"/>
  </p:notesMasterIdLst>
  <p:sldIdLst>
    <p:sldId id="256" r:id="rId2"/>
    <p:sldId id="265" r:id="rId3"/>
    <p:sldId id="258" r:id="rId4"/>
    <p:sldId id="267" r:id="rId5"/>
    <p:sldId id="268" r:id="rId6"/>
    <p:sldId id="274" r:id="rId7"/>
    <p:sldId id="275" r:id="rId8"/>
    <p:sldId id="269" r:id="rId9"/>
    <p:sldId id="276" r:id="rId10"/>
    <p:sldId id="273" r:id="rId11"/>
    <p:sldId id="266" r:id="rId12"/>
    <p:sldId id="263" r:id="rId13"/>
    <p:sldId id="264" r:id="rId14"/>
    <p:sldId id="260" r:id="rId15"/>
    <p:sldId id="261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26"/>
    <p:restoredTop sz="78162"/>
  </p:normalViewPr>
  <p:slideViewPr>
    <p:cSldViewPr snapToGrid="0" snapToObjects="1">
      <p:cViewPr varScale="1">
        <p:scale>
          <a:sx n="101" d="100"/>
          <a:sy n="101" d="100"/>
        </p:scale>
        <p:origin x="1760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F59B7-2E5E-5A41-8C82-D360D25D984D}" type="datetimeFigureOut">
              <a:rPr lang="en-US" smtClean="0"/>
              <a:t>3/7/17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1C38E4-6E73-1941-8FA9-534BD9C1E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505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aim of this will be:</a:t>
            </a:r>
          </a:p>
          <a:p>
            <a:r>
              <a:rPr lang="en-US" baseline="0" dirty="0" smtClean="0"/>
              <a:t>	1. to give an overview of the sociology program at Al-Taqwa</a:t>
            </a:r>
          </a:p>
          <a:p>
            <a:r>
              <a:rPr lang="en-US" baseline="0" dirty="0" smtClean="0"/>
              <a:t>	2. Also to look at resources/activities that I’ve used and you can use in you own teaching.</a:t>
            </a:r>
          </a:p>
          <a:p>
            <a:r>
              <a:rPr lang="en-US" baseline="0" dirty="0" smtClean="0"/>
              <a:t>	3. If you have any questions anytime, please ask. No problems at all.</a:t>
            </a:r>
          </a:p>
          <a:p>
            <a:r>
              <a:rPr lang="en-US" baseline="0" dirty="0" smtClean="0"/>
              <a:t>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C38E4-6E73-1941-8FA9-534BD9C1ECD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6062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C38E4-6E73-1941-8FA9-534BD9C1ECD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842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Islamic – independent</a:t>
            </a:r>
            <a:r>
              <a:rPr lang="en-US" baseline="0" dirty="0" smtClean="0"/>
              <a:t> school in Melbourne’s west. About 1800 students (P-12)</a:t>
            </a:r>
          </a:p>
          <a:p>
            <a:endParaRPr lang="en-US" baseline="0" dirty="0" smtClean="0"/>
          </a:p>
          <a:p>
            <a:r>
              <a:rPr lang="en-US" baseline="0" dirty="0" smtClean="0"/>
              <a:t>Culturally, linguistically diverse.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C38E4-6E73-1941-8FA9-534BD9C1ECD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663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C38E4-6E73-1941-8FA9-534BD9C1ECD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101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C38E4-6E73-1941-8FA9-534BD9C1ECD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5793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Important to keep in mind any sensitivities when exploring or linking personal experiences.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C38E4-6E73-1941-8FA9-534BD9C1ECD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5346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Given</a:t>
            </a:r>
            <a:r>
              <a:rPr lang="en-US" baseline="0" dirty="0" smtClean="0"/>
              <a:t> that many young people face exclusions, discrimination and ridicule within school environments, putting students in the shoes of those being ridiculed may assist in greater understanding/empathy.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C38E4-6E73-1941-8FA9-534BD9C1ECD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2526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Important</a:t>
            </a:r>
            <a:r>
              <a:rPr lang="en-US" baseline="0" dirty="0" smtClean="0"/>
              <a:t> to assess and consider compounding factors:</a:t>
            </a:r>
          </a:p>
          <a:p>
            <a:r>
              <a:rPr lang="en-US" baseline="0" dirty="0" smtClean="0"/>
              <a:t>	- lack of public transport</a:t>
            </a:r>
          </a:p>
          <a:p>
            <a:r>
              <a:rPr lang="en-US" baseline="0" dirty="0" smtClean="0"/>
              <a:t>	- health-care provisions is less amongst many others</a:t>
            </a:r>
            <a:r>
              <a:rPr lang="is-IS" baseline="0" dirty="0" smtClean="0"/>
              <a:t>…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C38E4-6E73-1941-8FA9-534BD9C1ECD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2055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activity goes well with the documentary listed in the textbook about growing up poor in Claymore NSW.</a:t>
            </a:r>
          </a:p>
          <a:p>
            <a:r>
              <a:rPr lang="en-US" baseline="0" dirty="0" smtClean="0"/>
              <a:t>Combining these two with detailed discussions, will enable for an enriching experience.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C38E4-6E73-1941-8FA9-534BD9C1ECD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5956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C38E4-6E73-1941-8FA9-534BD9C1ECD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321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3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3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smtClean="0"/>
              <a:t>3/7/17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361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smtClean="0"/>
              <a:t>3/7/17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256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smtClean="0"/>
              <a:t>3/7/17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651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smtClean="0"/>
              <a:t>3/7/17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082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smtClean="0"/>
              <a:t>3/7/17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559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smtClean="0"/>
              <a:t>3/7/17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378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smtClean="0"/>
              <a:t>3/7/17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2378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smtClean="0"/>
              <a:t>3/7/17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86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smtClean="0"/>
              <a:t>3/7/17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6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smtClean="0"/>
              <a:t>3/7/17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897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smtClean="0"/>
              <a:t>3/7/17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61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png"/><Relationship Id="rId14" Type="http://schemas.microsoft.com/office/2007/relationships/hdphoto" Target="../media/hdphoto1.wdp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smtClean="0"/>
              <a:t>3/7/17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551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www.sbs.com.au/news/map/youth-unemployment-April2015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603716"/>
            <a:ext cx="9966960" cy="2751773"/>
          </a:xfrm>
        </p:spPr>
        <p:txBody>
          <a:bodyPr/>
          <a:lstStyle/>
          <a:p>
            <a:r>
              <a:rPr lang="en-US" b="1" u="sng" dirty="0" smtClean="0"/>
              <a:t>Sociology</a:t>
            </a:r>
            <a:r>
              <a:rPr lang="en-US" dirty="0" smtClean="0"/>
              <a:t>: Unit 1</a:t>
            </a:r>
            <a:br>
              <a:rPr lang="en-US" dirty="0" smtClean="0"/>
            </a:br>
            <a:r>
              <a:rPr lang="en-US" sz="7200" dirty="0" smtClean="0">
                <a:solidFill>
                  <a:srgbClr val="00B050"/>
                </a:solidFill>
              </a:rPr>
              <a:t>AOS1 - Youth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1560" y="4561010"/>
            <a:ext cx="7891272" cy="1069848"/>
          </a:xfrm>
        </p:spPr>
        <p:txBody>
          <a:bodyPr/>
          <a:lstStyle/>
          <a:p>
            <a:r>
              <a:rPr lang="en-US" b="1" dirty="0" smtClean="0"/>
              <a:t>Yasein Yassin</a:t>
            </a:r>
          </a:p>
          <a:p>
            <a:r>
              <a:rPr lang="en-US" dirty="0"/>
              <a:t>	</a:t>
            </a:r>
            <a:r>
              <a:rPr lang="en-US" dirty="0" smtClean="0"/>
              <a:t>- Al-Taqwa College (Truganina)</a:t>
            </a:r>
          </a:p>
        </p:txBody>
      </p:sp>
    </p:spTree>
    <p:extLst>
      <p:ext uri="{BB962C8B-B14F-4D97-AF65-F5344CB8AC3E}">
        <p14:creationId xmlns:p14="http://schemas.microsoft.com/office/powerpoint/2010/main" val="64347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u="sng" dirty="0">
                <a:solidFill>
                  <a:srgbClr val="0070C0"/>
                </a:solidFill>
              </a:rPr>
              <a:t>Activities</a:t>
            </a:r>
            <a:r>
              <a:rPr lang="en-US" sz="4400" b="1" dirty="0" smtClean="0">
                <a:solidFill>
                  <a:srgbClr val="0070C0"/>
                </a:solidFill>
              </a:rPr>
              <a:t>: </a:t>
            </a:r>
            <a:r>
              <a:rPr lang="en-US" sz="4400" b="1" dirty="0" smtClean="0">
                <a:solidFill>
                  <a:schemeClr val="tx1"/>
                </a:solidFill>
              </a:rPr>
              <a:t>social categorisation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747336"/>
            <a:ext cx="10058400" cy="4050792"/>
          </a:xfrm>
        </p:spPr>
        <p:txBody>
          <a:bodyPr/>
          <a:lstStyle/>
          <a:p>
            <a:endParaRPr lang="en-US" dirty="0" smtClean="0"/>
          </a:p>
          <a:p>
            <a:r>
              <a:rPr lang="en-US" b="1" dirty="0" smtClean="0"/>
              <a:t>Social difference/similarities:</a:t>
            </a:r>
          </a:p>
          <a:p>
            <a:pPr marL="0" indent="0">
              <a:buNone/>
            </a:pPr>
            <a:r>
              <a:rPr lang="en-US" dirty="0" smtClean="0"/>
              <a:t>	- Stand in straight lines and students moved forward or back based on a yes 	or no response to statements.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&gt; Are you female? Have you travelled overseas? Do both parents 		work? Are you a member of a sports club?</a:t>
            </a:r>
          </a:p>
          <a:p>
            <a:endParaRPr lang="en-US" dirty="0" smtClean="0"/>
          </a:p>
          <a:p>
            <a:r>
              <a:rPr lang="en-US" dirty="0" smtClean="0"/>
              <a:t>The questions can be specific to your student cohort.</a:t>
            </a:r>
            <a:endParaRPr lang="en-US" dirty="0"/>
          </a:p>
          <a:p>
            <a:r>
              <a:rPr lang="en-US" dirty="0" smtClean="0"/>
              <a:t>Exercise in understanding nature of social categorisation, and towards the end examine the potential for discrimination and prejudice.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33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512064"/>
            <a:ext cx="10058400" cy="1609344"/>
          </a:xfrm>
        </p:spPr>
        <p:txBody>
          <a:bodyPr>
            <a:normAutofit/>
          </a:bodyPr>
          <a:lstStyle/>
          <a:p>
            <a:r>
              <a:rPr lang="en-US" sz="4800" b="1" u="sng" dirty="0" smtClean="0">
                <a:solidFill>
                  <a:srgbClr val="0070C0"/>
                </a:solidFill>
              </a:rPr>
              <a:t>Activities</a:t>
            </a:r>
            <a:r>
              <a:rPr lang="en-US" sz="4800" b="1" dirty="0" smtClean="0">
                <a:solidFill>
                  <a:srgbClr val="0070C0"/>
                </a:solidFill>
              </a:rPr>
              <a:t>: </a:t>
            </a:r>
            <a:r>
              <a:rPr lang="en-US" sz="4800" b="1" dirty="0" smtClean="0"/>
              <a:t>Sociological theories</a:t>
            </a:r>
            <a:endParaRPr lang="en-US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Functionalism:</a:t>
            </a:r>
          </a:p>
          <a:p>
            <a:pPr marL="0" indent="0">
              <a:buNone/>
            </a:pPr>
            <a:r>
              <a:rPr lang="en-US" dirty="0" smtClean="0"/>
              <a:t>	-  The organic analogy (Talcott Parsons)</a:t>
            </a:r>
          </a:p>
          <a:p>
            <a:endParaRPr lang="en-US" b="1" dirty="0" smtClean="0"/>
          </a:p>
          <a:p>
            <a:r>
              <a:rPr lang="en-US" b="1" dirty="0" smtClean="0"/>
              <a:t>Feminism:</a:t>
            </a:r>
            <a:endParaRPr lang="en-US" b="1" dirty="0"/>
          </a:p>
          <a:p>
            <a:pPr marL="0" indent="0">
              <a:buNone/>
            </a:pPr>
            <a:r>
              <a:rPr lang="en-US" dirty="0" smtClean="0"/>
              <a:t>	- The Good Wife Guide (housekeeping monthly, 1955)</a:t>
            </a:r>
            <a:endParaRPr lang="en-US" dirty="0"/>
          </a:p>
          <a:p>
            <a:endParaRPr lang="en-US" b="1" dirty="0" smtClean="0"/>
          </a:p>
          <a:p>
            <a:r>
              <a:rPr lang="en-US" b="1" dirty="0" smtClean="0"/>
              <a:t>Marxism:</a:t>
            </a:r>
          </a:p>
          <a:p>
            <a:pPr marL="0" indent="0">
              <a:buNone/>
            </a:pPr>
            <a:r>
              <a:rPr lang="en-US" dirty="0" smtClean="0"/>
              <a:t>	- Capitalism Smarties activity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6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3758" y="207818"/>
            <a:ext cx="10058400" cy="1138012"/>
          </a:xfrm>
        </p:spPr>
        <p:txBody>
          <a:bodyPr/>
          <a:lstStyle/>
          <a:p>
            <a:r>
              <a:rPr lang="en-US" b="1" u="sng" dirty="0">
                <a:solidFill>
                  <a:srgbClr val="0070C0"/>
                </a:solidFill>
              </a:rPr>
              <a:t>Activities</a:t>
            </a:r>
            <a:r>
              <a:rPr lang="en-US" b="1" dirty="0">
                <a:solidFill>
                  <a:srgbClr val="0070C0"/>
                </a:solidFill>
              </a:rPr>
              <a:t>: </a:t>
            </a:r>
            <a:r>
              <a:rPr lang="en-US" b="1" dirty="0" smtClean="0">
                <a:solidFill>
                  <a:schemeClr val="tx1"/>
                </a:solidFill>
              </a:rPr>
              <a:t>Factors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109" y="1382405"/>
            <a:ext cx="11630891" cy="5283570"/>
          </a:xfrm>
        </p:spPr>
        <p:txBody>
          <a:bodyPr>
            <a:normAutofit fontScale="92500" lnSpcReduction="20000"/>
          </a:bodyPr>
          <a:lstStyle/>
          <a:p>
            <a:r>
              <a:rPr lang="en-US" sz="2400" b="1" u="sng" dirty="0" smtClean="0"/>
              <a:t>Ethnicity</a:t>
            </a:r>
            <a:r>
              <a:rPr lang="en-US" sz="2400" b="1" dirty="0" smtClean="0"/>
              <a:t>:</a:t>
            </a:r>
            <a:r>
              <a:rPr lang="en-US" dirty="0"/>
              <a:t>	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	- Jane Elliot Blue Eyes-Brown Eyes study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 Watch, discuss.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 It is a very direct mechanism by which an individuals ethnic background can mean they 	experience life </a:t>
            </a:r>
            <a:r>
              <a:rPr lang="en-US" dirty="0" smtClean="0"/>
              <a:t>differently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Other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 Cronulla Riots. How did this event cause young people to understand their ethnicity and their 	place within wider society? </a:t>
            </a:r>
            <a:endParaRPr lang="en-US" dirty="0"/>
          </a:p>
          <a:p>
            <a:pPr marL="0" indent="0">
              <a:buNone/>
            </a:pPr>
            <a:endParaRPr lang="en-US" b="1" u="sng" dirty="0" smtClean="0"/>
          </a:p>
          <a:p>
            <a:pPr marL="0" indent="0">
              <a:buNone/>
            </a:pPr>
            <a:r>
              <a:rPr lang="en-US" b="1" u="sng" dirty="0" smtClean="0"/>
              <a:t>NOTE</a:t>
            </a:r>
            <a:r>
              <a:rPr lang="en-US" b="1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Many of the students I teach come from many different cultural and linguistic communities. Some of these are </a:t>
            </a:r>
            <a:r>
              <a:rPr lang="en-US" b="1" dirty="0" smtClean="0"/>
              <a:t>Lebanese, Albanian, Bosnian, Afghani, Pakistan, Indian, Somalian, Yemeni, Sudanese, Turkish, Indonesian, El-Salvadorian, Ethiopian, Eritrean, Palestinian &amp; Egyptian. </a:t>
            </a:r>
          </a:p>
          <a:p>
            <a:pPr marL="0" indent="0">
              <a:buNone/>
            </a:pPr>
            <a:r>
              <a:rPr lang="en-US" dirty="0" smtClean="0"/>
              <a:t>Each of them have then own experiences and it is important, where possible to connect with these personal experiences as they will enrich the learning process.</a:t>
            </a:r>
          </a:p>
        </p:txBody>
      </p:sp>
    </p:spTree>
    <p:extLst>
      <p:ext uri="{BB962C8B-B14F-4D97-AF65-F5344CB8AC3E}">
        <p14:creationId xmlns:p14="http://schemas.microsoft.com/office/powerpoint/2010/main" val="105966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293297"/>
            <a:ext cx="10058400" cy="1421116"/>
          </a:xfrm>
        </p:spPr>
        <p:txBody>
          <a:bodyPr/>
          <a:lstStyle/>
          <a:p>
            <a:r>
              <a:rPr lang="en-US" b="1" u="sng" dirty="0">
                <a:solidFill>
                  <a:srgbClr val="0070C0"/>
                </a:solidFill>
              </a:rPr>
              <a:t>Activities</a:t>
            </a:r>
            <a:r>
              <a:rPr lang="en-US" b="1" dirty="0">
                <a:solidFill>
                  <a:srgbClr val="0070C0"/>
                </a:solidFill>
              </a:rPr>
              <a:t>: </a:t>
            </a:r>
            <a:r>
              <a:rPr lang="en-US" b="1" dirty="0">
                <a:solidFill>
                  <a:schemeClr val="tx1"/>
                </a:solidFill>
              </a:rPr>
              <a:t>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/>
              <a:t>Gender &amp; Sexual Orientation</a:t>
            </a:r>
            <a:r>
              <a:rPr lang="en-US" b="1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	- Social constructed category.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- </a:t>
            </a:r>
            <a:r>
              <a:rPr lang="en-US" b="1" u="sng" dirty="0" smtClean="0"/>
              <a:t>Activity</a:t>
            </a:r>
            <a:r>
              <a:rPr lang="en-US" b="1" dirty="0" smtClean="0"/>
              <a:t>: </a:t>
            </a:r>
            <a:r>
              <a:rPr lang="en-US" dirty="0" smtClean="0"/>
              <a:t>Imagine how you would feel.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The point is this is to try to get students to understand how it </a:t>
            </a:r>
            <a:r>
              <a:rPr lang="en-US" u="sng" dirty="0" smtClean="0"/>
              <a:t>feels</a:t>
            </a:r>
            <a:r>
              <a:rPr lang="en-US" dirty="0" smtClean="0"/>
              <a:t> to be ridiculed, discriminated against and excluded.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 We know from studies, that these are common experiences for many people 	in the LGBTI community. Essentially, it is a guided activity exploring the 	kinds of feelings that the statements that question their heterogeneity brings 	and linking that to LGBTI experiences.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19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rgbClr val="0070C0"/>
                </a:solidFill>
              </a:rPr>
              <a:t>Activities</a:t>
            </a:r>
            <a:r>
              <a:rPr lang="en-US" b="1" dirty="0">
                <a:solidFill>
                  <a:srgbClr val="0070C0"/>
                </a:solidFill>
              </a:rPr>
              <a:t>: </a:t>
            </a:r>
            <a:r>
              <a:rPr lang="en-US" b="1" dirty="0">
                <a:solidFill>
                  <a:schemeClr val="tx1"/>
                </a:solidFill>
              </a:rPr>
              <a:t>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/>
              <a:t>Rural-urban locations</a:t>
            </a:r>
            <a:r>
              <a:rPr lang="en-US" b="1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 	- </a:t>
            </a:r>
            <a:r>
              <a:rPr lang="en-US" dirty="0" smtClean="0">
                <a:hlinkClick r:id="rId3"/>
              </a:rPr>
              <a:t>www.sbs.com.au/news/map/youth-unemployment-April2015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 Graphical and regional representation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- Hot beds of youth unemployment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It is a useful tool in looking at why there are higher youth unemployment in regional communities than in metropolitan centers.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 Structural discrimination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6743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rgbClr val="0070C0"/>
                </a:solidFill>
              </a:rPr>
              <a:t>Activities</a:t>
            </a:r>
            <a:r>
              <a:rPr lang="en-US" b="1" dirty="0">
                <a:solidFill>
                  <a:srgbClr val="0070C0"/>
                </a:solidFill>
              </a:rPr>
              <a:t>: </a:t>
            </a:r>
            <a:r>
              <a:rPr lang="en-US" b="1" dirty="0">
                <a:solidFill>
                  <a:schemeClr val="tx1"/>
                </a:solidFill>
              </a:rPr>
              <a:t>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u="sng" dirty="0" smtClean="0"/>
              <a:t>Social class &amp; Intergenerational inequality</a:t>
            </a:r>
            <a:r>
              <a:rPr lang="en-US" b="1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 	- Privilege activity</a:t>
            </a:r>
          </a:p>
          <a:p>
            <a:pPr marL="0" indent="0">
              <a:buNone/>
            </a:pPr>
            <a:r>
              <a:rPr lang="en-US" dirty="0" smtClean="0"/>
              <a:t>	- Students form a circle with chocolates/other metaphorical rewards 	scattered around.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 One student is blind-folded, another has to keep one hand behind their 	back and the third is un-hindered.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 task is to collect as many </a:t>
            </a:r>
            <a:r>
              <a:rPr lang="en-US" dirty="0" err="1" smtClean="0"/>
              <a:t>lollies</a:t>
            </a:r>
            <a:r>
              <a:rPr lang="en-US" dirty="0" smtClean="0"/>
              <a:t>/chocolates/[insert “social” reward]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The purpose of this activity is to get students to think about how lack of access to resources (social &amp; economic) can be a hurdle to individual’s finishing secondary or tertiary schooling and cause inequity in health and living standards.</a:t>
            </a:r>
          </a:p>
        </p:txBody>
      </p:sp>
    </p:spTree>
    <p:extLst>
      <p:ext uri="{BB962C8B-B14F-4D97-AF65-F5344CB8AC3E}">
        <p14:creationId xmlns:p14="http://schemas.microsoft.com/office/powerpoint/2010/main" val="53205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Group Task</a:t>
            </a:r>
            <a:r>
              <a:rPr lang="en-US" b="1" dirty="0" smtClean="0"/>
              <a:t>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Let us consider 2 tasks: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	1. Mini social research task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2. Unit 1, AOS 1 School Assessed Coursework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Consider how can they be improved. </a:t>
            </a:r>
          </a:p>
          <a:p>
            <a:pPr marL="0" indent="0">
              <a:buNone/>
            </a:pPr>
            <a:endParaRPr lang="en-US" sz="1050" dirty="0"/>
          </a:p>
          <a:p>
            <a:pPr marL="0" indent="0">
              <a:buNone/>
            </a:pPr>
            <a:r>
              <a:rPr lang="en-US" dirty="0" smtClean="0"/>
              <a:t>	- Collective feedback/discussion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923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2377" y="1327778"/>
            <a:ext cx="10058400" cy="40507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b="1" dirty="0" smtClean="0"/>
              <a:t> </a:t>
            </a:r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4400" b="1" dirty="0" smtClean="0"/>
              <a:t>Any</a:t>
            </a:r>
            <a:r>
              <a:rPr lang="is-IS" sz="4400" b="1" dirty="0" smtClean="0"/>
              <a:t>…</a:t>
            </a:r>
            <a:r>
              <a:rPr lang="en-US" sz="4400" b="1" dirty="0" smtClean="0"/>
              <a:t> </a:t>
            </a:r>
          </a:p>
          <a:p>
            <a:pPr marL="0" indent="0" algn="ctr">
              <a:buNone/>
            </a:pPr>
            <a:r>
              <a:rPr lang="en-US" sz="4400" b="1" dirty="0" smtClean="0"/>
              <a:t>questions/comments/suggestions?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01399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</a:t>
            </a:r>
            <a:r>
              <a:rPr lang="en-US" b="1" dirty="0" smtClean="0"/>
              <a:t> you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If there is anything that you wish me to forward, you can email me:</a:t>
            </a:r>
          </a:p>
          <a:p>
            <a:pPr lvl="1">
              <a:buFont typeface="Wingdings" charset="2"/>
              <a:buChar char="Ø"/>
            </a:pPr>
            <a:endParaRPr lang="en-US" dirty="0" smtClean="0"/>
          </a:p>
          <a:p>
            <a:pPr lvl="1">
              <a:buFont typeface="Wingdings" charset="2"/>
              <a:buChar char="Ø"/>
            </a:pPr>
            <a:endParaRPr lang="en-US" dirty="0"/>
          </a:p>
          <a:p>
            <a:pPr lvl="4">
              <a:buFont typeface="Wingdings" charset="2"/>
              <a:buChar char="Ø"/>
            </a:pPr>
            <a:r>
              <a:rPr lang="en-US" sz="2400" dirty="0" smtClean="0"/>
              <a:t> yyassin@wicv.net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8022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u="sng" dirty="0" smtClean="0"/>
              <a:t>Objectives</a:t>
            </a:r>
            <a:r>
              <a:rPr lang="en-US" sz="4800" b="1" dirty="0" smtClean="0"/>
              <a:t>:</a:t>
            </a:r>
            <a:endParaRPr lang="en-US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Background – school, sociology. </a:t>
            </a:r>
          </a:p>
          <a:p>
            <a:endParaRPr lang="en-US" dirty="0"/>
          </a:p>
          <a:p>
            <a:r>
              <a:rPr lang="en-US" dirty="0" smtClean="0"/>
              <a:t>Area of Study 1 – Youth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	- Overall structure, process, activities we use, design.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	- Resources &amp; activities for AOS1-Youth</a:t>
            </a:r>
          </a:p>
          <a:p>
            <a:pPr marL="0" indent="0">
              <a:buNone/>
            </a:pPr>
            <a:r>
              <a:rPr lang="en-US" dirty="0"/>
              <a:t>		</a:t>
            </a:r>
            <a:r>
              <a:rPr lang="en-US" dirty="0" smtClean="0"/>
              <a:t>-&gt; Discussion/provide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Group Task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Questions </a:t>
            </a:r>
          </a:p>
        </p:txBody>
      </p:sp>
    </p:spTree>
    <p:extLst>
      <p:ext uri="{BB962C8B-B14F-4D97-AF65-F5344CB8AC3E}">
        <p14:creationId xmlns:p14="http://schemas.microsoft.com/office/powerpoint/2010/main" val="202332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u="sng" dirty="0" smtClean="0"/>
              <a:t>Context</a:t>
            </a:r>
            <a:r>
              <a:rPr lang="en-US" sz="6000" b="1" dirty="0" smtClean="0"/>
              <a:t>:</a:t>
            </a:r>
            <a:endParaRPr lang="en-US" sz="6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Al-Taqwa College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Sociology program only in its second year.</a:t>
            </a:r>
          </a:p>
          <a:p>
            <a:endParaRPr lang="en-US" dirty="0"/>
          </a:p>
          <a:p>
            <a:r>
              <a:rPr lang="en-US" dirty="0" smtClean="0"/>
              <a:t>Traditionally focused on the </a:t>
            </a:r>
            <a:r>
              <a:rPr lang="en-US" b="1" dirty="0" smtClean="0"/>
              <a:t>mathematics</a:t>
            </a:r>
            <a:r>
              <a:rPr lang="en-US" dirty="0" smtClean="0"/>
              <a:t> and </a:t>
            </a:r>
            <a:r>
              <a:rPr lang="en-US" b="1" dirty="0" smtClean="0"/>
              <a:t>sciences</a:t>
            </a:r>
            <a:r>
              <a:rPr lang="en-US" dirty="0" smtClean="0"/>
              <a:t>, but humanities is gaining traction as an attractive alternative.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 Perhaps a fairly common experience in other schools.</a:t>
            </a:r>
          </a:p>
          <a:p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8316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Overview</a:t>
            </a:r>
            <a:r>
              <a:rPr lang="en-US" b="1" dirty="0" smtClean="0"/>
              <a:t>: </a:t>
            </a:r>
            <a:r>
              <a:rPr lang="en-US" dirty="0" smtClean="0"/>
              <a:t>Sociology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886942"/>
            <a:ext cx="10505625" cy="4050792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dirty="0" smtClean="0"/>
              <a:t>Emphasis on the connection between sociological theory/concepts and everyday experience.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	- It is about the real world.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Introduce sociological research early on in their studies.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	- Conduct social research at school. </a:t>
            </a:r>
          </a:p>
          <a:p>
            <a:pPr marL="0" indent="0">
              <a:buNone/>
            </a:pPr>
            <a:r>
              <a:rPr lang="en-US" dirty="0"/>
              <a:t>		</a:t>
            </a:r>
            <a:r>
              <a:rPr lang="en-US" dirty="0" smtClean="0"/>
              <a:t>&gt; Students investigate the distance that their peers travel and its impact 		on their studies, cause of student apathy in civic endeavours.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&gt; Variable tasks: provided qualitative, quantitative research</a:t>
            </a:r>
          </a:p>
        </p:txBody>
      </p:sp>
    </p:spTree>
    <p:extLst>
      <p:ext uri="{BB962C8B-B14F-4D97-AF65-F5344CB8AC3E}">
        <p14:creationId xmlns:p14="http://schemas.microsoft.com/office/powerpoint/2010/main" val="110272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711" y="437344"/>
            <a:ext cx="9949362" cy="6420656"/>
          </a:xfrm>
        </p:spPr>
      </p:pic>
      <p:sp>
        <p:nvSpPr>
          <p:cNvPr id="7" name="TextBox 6"/>
          <p:cNvSpPr txBox="1"/>
          <p:nvPr/>
        </p:nvSpPr>
        <p:spPr>
          <a:xfrm>
            <a:off x="4135581" y="68012"/>
            <a:ext cx="2826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Overall Outline: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56671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135" y="297259"/>
            <a:ext cx="9873719" cy="6560741"/>
          </a:xfrm>
        </p:spPr>
      </p:pic>
    </p:spTree>
    <p:extLst>
      <p:ext uri="{BB962C8B-B14F-4D97-AF65-F5344CB8AC3E}">
        <p14:creationId xmlns:p14="http://schemas.microsoft.com/office/powerpoint/2010/main" val="83155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3" y="249382"/>
            <a:ext cx="9476509" cy="6349612"/>
          </a:xfrm>
        </p:spPr>
      </p:pic>
    </p:spTree>
    <p:extLst>
      <p:ext uri="{BB962C8B-B14F-4D97-AF65-F5344CB8AC3E}">
        <p14:creationId xmlns:p14="http://schemas.microsoft.com/office/powerpoint/2010/main" val="137341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449" y="484632"/>
            <a:ext cx="10981459" cy="1609344"/>
          </a:xfrm>
        </p:spPr>
        <p:txBody>
          <a:bodyPr/>
          <a:lstStyle/>
          <a:p>
            <a:r>
              <a:rPr lang="en-US" b="1" u="sng" dirty="0">
                <a:solidFill>
                  <a:srgbClr val="0070C0"/>
                </a:solidFill>
              </a:rPr>
              <a:t>Activities</a:t>
            </a:r>
            <a:r>
              <a:rPr lang="en-US" b="1" dirty="0" smtClean="0">
                <a:solidFill>
                  <a:srgbClr val="0070C0"/>
                </a:solidFill>
              </a:rPr>
              <a:t>: </a:t>
            </a:r>
            <a:r>
              <a:rPr lang="en-US" sz="4400" b="1" dirty="0" smtClean="0">
                <a:solidFill>
                  <a:schemeClr val="tx1"/>
                </a:solidFill>
              </a:rPr>
              <a:t>Introduction to Sociology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450" y="2121408"/>
            <a:ext cx="10575798" cy="4050792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The aim of the following activities is to introduce students to sociology in terms of cultivating a socially curious mind in questioning how social forces can explain individual and group behaviour.</a:t>
            </a:r>
          </a:p>
          <a:p>
            <a:endParaRPr lang="en-US" dirty="0"/>
          </a:p>
          <a:p>
            <a:r>
              <a:rPr lang="en-US" dirty="0" smtClean="0"/>
              <a:t>Assists in understanding ideas around socialisation, norms &amp; values within society.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	1. Urinal Game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2. Where to stand? The elevator scenario.</a:t>
            </a:r>
          </a:p>
        </p:txBody>
      </p:sp>
    </p:spTree>
    <p:extLst>
      <p:ext uri="{BB962C8B-B14F-4D97-AF65-F5344CB8AC3E}">
        <p14:creationId xmlns:p14="http://schemas.microsoft.com/office/powerpoint/2010/main" val="22862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7" y="484632"/>
            <a:ext cx="10443279" cy="1053223"/>
          </a:xfrm>
        </p:spPr>
        <p:txBody>
          <a:bodyPr>
            <a:normAutofit/>
          </a:bodyPr>
          <a:lstStyle/>
          <a:p>
            <a:r>
              <a:rPr lang="en-US" sz="4400" b="1" u="sng" dirty="0">
                <a:solidFill>
                  <a:srgbClr val="0070C0"/>
                </a:solidFill>
              </a:rPr>
              <a:t>Activities</a:t>
            </a:r>
            <a:r>
              <a:rPr lang="en-US" sz="4400" b="1" dirty="0">
                <a:solidFill>
                  <a:srgbClr val="0070C0"/>
                </a:solidFill>
              </a:rPr>
              <a:t>: </a:t>
            </a:r>
            <a:r>
              <a:rPr lang="en-US" sz="4400" b="1" dirty="0">
                <a:solidFill>
                  <a:schemeClr val="tx1"/>
                </a:solidFill>
              </a:rPr>
              <a:t>Introduction to Sociology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704109"/>
            <a:ext cx="10058400" cy="471747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Depending on the levels of your students, the following is a good activity to demonstrate the nature of societies &amp; the impact they have on how we see ourselves in relation to others.</a:t>
            </a:r>
          </a:p>
          <a:p>
            <a:pPr marL="0" indent="0">
              <a:buNone/>
            </a:pP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b="1" dirty="0" smtClean="0"/>
              <a:t>1. What is a society?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- Scenario is given with a set of prompts for each group of students to 		consider.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- Once completed, a discussion can be had about why they decided 		on the society that they did.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b="1" dirty="0" smtClean="0"/>
              <a:t>2. How society impacts our behaviour?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- 3 time/socio-economic contexts (100 years ago, wealth, less 			developed nation)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- How would our lives differ?</a:t>
            </a:r>
          </a:p>
        </p:txBody>
      </p:sp>
    </p:spTree>
    <p:extLst>
      <p:ext uri="{BB962C8B-B14F-4D97-AF65-F5344CB8AC3E}">
        <p14:creationId xmlns:p14="http://schemas.microsoft.com/office/powerpoint/2010/main" val="108700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1920</TotalTime>
  <Words>360</Words>
  <Application>Microsoft Macintosh PowerPoint</Application>
  <PresentationFormat>Widescreen</PresentationFormat>
  <Paragraphs>151</Paragraphs>
  <Slides>18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Rockwell</vt:lpstr>
      <vt:lpstr>Rockwell Condensed</vt:lpstr>
      <vt:lpstr>Rockwell Extra Bold</vt:lpstr>
      <vt:lpstr>Calibri</vt:lpstr>
      <vt:lpstr>Wingdings</vt:lpstr>
      <vt:lpstr>Wood Type</vt:lpstr>
      <vt:lpstr>Sociology: Unit 1 AOS1 - Youth </vt:lpstr>
      <vt:lpstr>Objectives:</vt:lpstr>
      <vt:lpstr>Context:</vt:lpstr>
      <vt:lpstr>Overview: Sociology Program</vt:lpstr>
      <vt:lpstr>PowerPoint Presentation</vt:lpstr>
      <vt:lpstr>PowerPoint Presentation</vt:lpstr>
      <vt:lpstr>PowerPoint Presentation</vt:lpstr>
      <vt:lpstr>Activities: Introduction to Sociology</vt:lpstr>
      <vt:lpstr>Activities: Introduction to Sociology</vt:lpstr>
      <vt:lpstr>Activities: social categorisation</vt:lpstr>
      <vt:lpstr>Activities: Sociological theories</vt:lpstr>
      <vt:lpstr>Activities: Factors</vt:lpstr>
      <vt:lpstr>Activities: Factors</vt:lpstr>
      <vt:lpstr>Activities: Factors</vt:lpstr>
      <vt:lpstr>Activities: Factors</vt:lpstr>
      <vt:lpstr>Group Task:</vt:lpstr>
      <vt:lpstr>PowerPoint Presentation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Sociology: Unit 1 T1-W2</dc:title>
  <dc:creator>Yasein Yassin</dc:creator>
  <cp:lastModifiedBy>James Fiford</cp:lastModifiedBy>
  <cp:revision>74</cp:revision>
  <dcterms:created xsi:type="dcterms:W3CDTF">2017-02-06T22:09:58Z</dcterms:created>
  <dcterms:modified xsi:type="dcterms:W3CDTF">2017-03-07T02:39:59Z</dcterms:modified>
</cp:coreProperties>
</file>